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9" r:id="rId3"/>
    <p:sldId id="261" r:id="rId4"/>
    <p:sldId id="274" r:id="rId5"/>
    <p:sldId id="276" r:id="rId6"/>
    <p:sldId id="263" r:id="rId7"/>
    <p:sldId id="265" r:id="rId8"/>
    <p:sldId id="267" r:id="rId9"/>
    <p:sldId id="269" r:id="rId10"/>
    <p:sldId id="270" r:id="rId11"/>
    <p:sldId id="271" r:id="rId12"/>
    <p:sldId id="272" r:id="rId13"/>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6" d="100"/>
          <a:sy n="86" d="100"/>
        </p:scale>
        <p:origin x="70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fld id="{3415CBD5-C8EF-4CFE-B994-05562B64472B}" type="datetimeFigureOut">
              <a:rPr lang="tr-TR" smtClean="0"/>
              <a:t>23.12.2019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F48FD7B-AFB5-4C6F-853E-FEBFCC6B0E0F}" type="slidenum">
              <a:rPr lang="tr-TR" smtClean="0"/>
              <a:t>‹#›</a:t>
            </a:fld>
            <a:endParaRPr lang="tr-TR"/>
          </a:p>
        </p:txBody>
      </p:sp>
    </p:spTree>
    <p:extLst>
      <p:ext uri="{BB962C8B-B14F-4D97-AF65-F5344CB8AC3E}">
        <p14:creationId xmlns:p14="http://schemas.microsoft.com/office/powerpoint/2010/main" val="2811328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3415CBD5-C8EF-4CFE-B994-05562B64472B}" type="datetimeFigureOut">
              <a:rPr lang="tr-TR" smtClean="0"/>
              <a:t>23.12.2019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F48FD7B-AFB5-4C6F-853E-FEBFCC6B0E0F}" type="slidenum">
              <a:rPr lang="tr-TR" smtClean="0"/>
              <a:t>‹#›</a:t>
            </a:fld>
            <a:endParaRPr lang="tr-TR"/>
          </a:p>
        </p:txBody>
      </p:sp>
    </p:spTree>
    <p:extLst>
      <p:ext uri="{BB962C8B-B14F-4D97-AF65-F5344CB8AC3E}">
        <p14:creationId xmlns:p14="http://schemas.microsoft.com/office/powerpoint/2010/main" val="4127701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3415CBD5-C8EF-4CFE-B994-05562B64472B}" type="datetimeFigureOut">
              <a:rPr lang="tr-TR" smtClean="0"/>
              <a:t>23.12.2019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F48FD7B-AFB5-4C6F-853E-FEBFCC6B0E0F}" type="slidenum">
              <a:rPr lang="tr-TR" smtClean="0"/>
              <a:t>‹#›</a:t>
            </a:fld>
            <a:endParaRPr lang="tr-TR"/>
          </a:p>
        </p:txBody>
      </p:sp>
    </p:spTree>
    <p:extLst>
      <p:ext uri="{BB962C8B-B14F-4D97-AF65-F5344CB8AC3E}">
        <p14:creationId xmlns:p14="http://schemas.microsoft.com/office/powerpoint/2010/main" val="33730626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cSld name="1_Karşılaştırma">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Content Placeholder 3"/>
          <p:cNvSpPr>
            <a:spLocks noGrp="1"/>
          </p:cNvSpPr>
          <p:nvPr>
            <p:ph sz="half" idx="2"/>
          </p:nvPr>
        </p:nvSpPr>
        <p:spPr>
          <a:xfrm>
            <a:off x="1583436" y="3143250"/>
            <a:ext cx="4270248" cy="2596776"/>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7" name="Date Placeholder 6"/>
          <p:cNvSpPr>
            <a:spLocks noGrp="1"/>
          </p:cNvSpPr>
          <p:nvPr>
            <p:ph type="dt" sz="half" idx="10"/>
          </p:nvPr>
        </p:nvSpPr>
        <p:spPr/>
        <p:txBody>
          <a:bodyPr/>
          <a:lstStyle/>
          <a:p>
            <a:fld id="{B7381D5C-A245-44A6-AEE9-C77012015298}" type="datetimeFigureOut">
              <a:rPr lang="tr-TR" smtClean="0"/>
              <a:pPr/>
              <a:t>23.12.2019</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5D59231A-8678-4D6F-8995-778C8A2771ED}" type="slidenum">
              <a:rPr lang="tr-TR" smtClean="0"/>
              <a:pPr/>
              <a:t>‹#›</a:t>
            </a:fld>
            <a:endParaRPr lang="tr-TR"/>
          </a:p>
        </p:txBody>
      </p:sp>
      <p:sp>
        <p:nvSpPr>
          <p:cNvPr id="10" name="Title 9"/>
          <p:cNvSpPr>
            <a:spLocks noGrp="1"/>
          </p:cNvSpPr>
          <p:nvPr>
            <p:ph type="title"/>
          </p:nvPr>
        </p:nvSpPr>
        <p:spPr/>
        <p:txBody>
          <a:bodyPr/>
          <a:lstStyle/>
          <a:p>
            <a:r>
              <a:rPr lang="tr-TR"/>
              <a:t>Asıl başlık stilini düzenlemek için tıklayın</a:t>
            </a:r>
            <a:endParaRPr lang="en-US" dirty="0"/>
          </a:p>
        </p:txBody>
      </p:sp>
    </p:spTree>
    <p:extLst>
      <p:ext uri="{BB962C8B-B14F-4D97-AF65-F5344CB8AC3E}">
        <p14:creationId xmlns:p14="http://schemas.microsoft.com/office/powerpoint/2010/main" val="154128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3415CBD5-C8EF-4CFE-B994-05562B64472B}" type="datetimeFigureOut">
              <a:rPr lang="tr-TR" smtClean="0"/>
              <a:t>23.12.2019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F48FD7B-AFB5-4C6F-853E-FEBFCC6B0E0F}" type="slidenum">
              <a:rPr lang="tr-TR" smtClean="0"/>
              <a:t>‹#›</a:t>
            </a:fld>
            <a:endParaRPr lang="tr-TR"/>
          </a:p>
        </p:txBody>
      </p:sp>
    </p:spTree>
    <p:extLst>
      <p:ext uri="{BB962C8B-B14F-4D97-AF65-F5344CB8AC3E}">
        <p14:creationId xmlns:p14="http://schemas.microsoft.com/office/powerpoint/2010/main" val="14513969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fld id="{3415CBD5-C8EF-4CFE-B994-05562B64472B}" type="datetimeFigureOut">
              <a:rPr lang="tr-TR" smtClean="0"/>
              <a:t>23.12.2019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F48FD7B-AFB5-4C6F-853E-FEBFCC6B0E0F}" type="slidenum">
              <a:rPr lang="tr-TR" smtClean="0"/>
              <a:t>‹#›</a:t>
            </a:fld>
            <a:endParaRPr lang="tr-TR"/>
          </a:p>
        </p:txBody>
      </p:sp>
    </p:spTree>
    <p:extLst>
      <p:ext uri="{BB962C8B-B14F-4D97-AF65-F5344CB8AC3E}">
        <p14:creationId xmlns:p14="http://schemas.microsoft.com/office/powerpoint/2010/main" val="2471893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3415CBD5-C8EF-4CFE-B994-05562B64472B}" type="datetimeFigureOut">
              <a:rPr lang="tr-TR" smtClean="0"/>
              <a:t>23.12.2019</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7F48FD7B-AFB5-4C6F-853E-FEBFCC6B0E0F}" type="slidenum">
              <a:rPr lang="tr-TR" smtClean="0"/>
              <a:t>‹#›</a:t>
            </a:fld>
            <a:endParaRPr lang="tr-TR"/>
          </a:p>
        </p:txBody>
      </p:sp>
    </p:spTree>
    <p:extLst>
      <p:ext uri="{BB962C8B-B14F-4D97-AF65-F5344CB8AC3E}">
        <p14:creationId xmlns:p14="http://schemas.microsoft.com/office/powerpoint/2010/main" val="2525391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3415CBD5-C8EF-4CFE-B994-05562B64472B}" type="datetimeFigureOut">
              <a:rPr lang="tr-TR" smtClean="0"/>
              <a:t>23.12.2019</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7F48FD7B-AFB5-4C6F-853E-FEBFCC6B0E0F}" type="slidenum">
              <a:rPr lang="tr-TR" smtClean="0"/>
              <a:t>‹#›</a:t>
            </a:fld>
            <a:endParaRPr lang="tr-TR"/>
          </a:p>
        </p:txBody>
      </p:sp>
    </p:spTree>
    <p:extLst>
      <p:ext uri="{BB962C8B-B14F-4D97-AF65-F5344CB8AC3E}">
        <p14:creationId xmlns:p14="http://schemas.microsoft.com/office/powerpoint/2010/main" val="3797075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3415CBD5-C8EF-4CFE-B994-05562B64472B}" type="datetimeFigureOut">
              <a:rPr lang="tr-TR" smtClean="0"/>
              <a:t>23.12.2019</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7F48FD7B-AFB5-4C6F-853E-FEBFCC6B0E0F}" type="slidenum">
              <a:rPr lang="tr-TR" smtClean="0"/>
              <a:t>‹#›</a:t>
            </a:fld>
            <a:endParaRPr lang="tr-TR"/>
          </a:p>
        </p:txBody>
      </p:sp>
    </p:spTree>
    <p:extLst>
      <p:ext uri="{BB962C8B-B14F-4D97-AF65-F5344CB8AC3E}">
        <p14:creationId xmlns:p14="http://schemas.microsoft.com/office/powerpoint/2010/main" val="478962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3415CBD5-C8EF-4CFE-B994-05562B64472B}" type="datetimeFigureOut">
              <a:rPr lang="tr-TR" smtClean="0"/>
              <a:t>23.12.2019</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7F48FD7B-AFB5-4C6F-853E-FEBFCC6B0E0F}" type="slidenum">
              <a:rPr lang="tr-TR" smtClean="0"/>
              <a:t>‹#›</a:t>
            </a:fld>
            <a:endParaRPr lang="tr-TR"/>
          </a:p>
        </p:txBody>
      </p:sp>
    </p:spTree>
    <p:extLst>
      <p:ext uri="{BB962C8B-B14F-4D97-AF65-F5344CB8AC3E}">
        <p14:creationId xmlns:p14="http://schemas.microsoft.com/office/powerpoint/2010/main" val="3490250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3415CBD5-C8EF-4CFE-B994-05562B64472B}" type="datetimeFigureOut">
              <a:rPr lang="tr-TR" smtClean="0"/>
              <a:t>23.12.2019</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7F48FD7B-AFB5-4C6F-853E-FEBFCC6B0E0F}" type="slidenum">
              <a:rPr lang="tr-TR" smtClean="0"/>
              <a:t>‹#›</a:t>
            </a:fld>
            <a:endParaRPr lang="tr-TR"/>
          </a:p>
        </p:txBody>
      </p:sp>
    </p:spTree>
    <p:extLst>
      <p:ext uri="{BB962C8B-B14F-4D97-AF65-F5344CB8AC3E}">
        <p14:creationId xmlns:p14="http://schemas.microsoft.com/office/powerpoint/2010/main" val="2577935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3415CBD5-C8EF-4CFE-B994-05562B64472B}" type="datetimeFigureOut">
              <a:rPr lang="tr-TR" smtClean="0"/>
              <a:t>23.12.2019</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7F48FD7B-AFB5-4C6F-853E-FEBFCC6B0E0F}" type="slidenum">
              <a:rPr lang="tr-TR" smtClean="0"/>
              <a:t>‹#›</a:t>
            </a:fld>
            <a:endParaRPr lang="tr-TR"/>
          </a:p>
        </p:txBody>
      </p:sp>
    </p:spTree>
    <p:extLst>
      <p:ext uri="{BB962C8B-B14F-4D97-AF65-F5344CB8AC3E}">
        <p14:creationId xmlns:p14="http://schemas.microsoft.com/office/powerpoint/2010/main" val="11008528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15CBD5-C8EF-4CFE-B994-05562B64472B}" type="datetimeFigureOut">
              <a:rPr lang="tr-TR" smtClean="0"/>
              <a:t>23.12.2019</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48FD7B-AFB5-4C6F-853E-FEBFCC6B0E0F}" type="slidenum">
              <a:rPr lang="tr-TR" smtClean="0"/>
              <a:t>‹#›</a:t>
            </a:fld>
            <a:endParaRPr lang="tr-TR"/>
          </a:p>
        </p:txBody>
      </p:sp>
    </p:spTree>
    <p:extLst>
      <p:ext uri="{BB962C8B-B14F-4D97-AF65-F5344CB8AC3E}">
        <p14:creationId xmlns:p14="http://schemas.microsoft.com/office/powerpoint/2010/main" val="12381616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6CFCF823-6D4E-46F1-8D4F-0299193BD9BB}"/>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r>
              <a:rPr lang="tr-TR" sz="3000">
                <a:solidFill>
                  <a:srgbClr val="FFFFFF"/>
                </a:solidFill>
              </a:rPr>
              <a:t>SPOR KÜLTÜRÜ VE OLİMPİK EĞİTİM</a:t>
            </a:r>
          </a:p>
        </p:txBody>
      </p:sp>
      <p:sp>
        <p:nvSpPr>
          <p:cNvPr id="30" name="İçerik Yer Tutucusu 29">
            <a:extLst>
              <a:ext uri="{FF2B5EF4-FFF2-40B4-BE49-F238E27FC236}">
                <a16:creationId xmlns:a16="http://schemas.microsoft.com/office/drawing/2014/main" id="{539D0F6D-7AE8-4AB2-AEBB-A32DD6005008}"/>
              </a:ext>
            </a:extLst>
          </p:cNvPr>
          <p:cNvSpPr>
            <a:spLocks noGrp="1"/>
          </p:cNvSpPr>
          <p:nvPr>
            <p:ph idx="1"/>
          </p:nvPr>
        </p:nvSpPr>
        <p:spPr>
          <a:xfrm>
            <a:off x="5591695" y="1402080"/>
            <a:ext cx="5320696" cy="4053840"/>
          </a:xfrm>
        </p:spPr>
        <p:txBody>
          <a:bodyPr anchor="ctr">
            <a:normAutofit lnSpcReduction="10000"/>
          </a:bodyPr>
          <a:lstStyle/>
          <a:p>
            <a:pPr marL="0" indent="0">
              <a:buNone/>
            </a:pPr>
            <a:r>
              <a:rPr lang="tr-TR" dirty="0">
                <a:solidFill>
                  <a:srgbClr val="002060"/>
                </a:solidFill>
              </a:rPr>
              <a:t>KONU:   </a:t>
            </a:r>
            <a:r>
              <a:rPr lang="tr-TR" dirty="0"/>
              <a:t>MODERN OLİMPİYATLAR</a:t>
            </a:r>
          </a:p>
          <a:p>
            <a:pPr marL="0" indent="0">
              <a:buNone/>
            </a:pPr>
            <a:r>
              <a:rPr lang="tr-TR" dirty="0">
                <a:solidFill>
                  <a:srgbClr val="002060"/>
                </a:solidFill>
              </a:rPr>
              <a:t>ÖĞRETMEN:  </a:t>
            </a:r>
            <a:r>
              <a:rPr lang="tr-TR" dirty="0" smtClean="0">
                <a:solidFill>
                  <a:srgbClr val="002060"/>
                </a:solidFill>
              </a:rPr>
              <a:t>Doç. </a:t>
            </a:r>
            <a:r>
              <a:rPr lang="tr-TR" dirty="0" smtClean="0"/>
              <a:t>Dr. NEVİN </a:t>
            </a:r>
            <a:r>
              <a:rPr lang="tr-TR" dirty="0"/>
              <a:t>GÜNDÜZ</a:t>
            </a:r>
          </a:p>
          <a:p>
            <a:pPr marL="0" indent="0">
              <a:buNone/>
            </a:pPr>
            <a:r>
              <a:rPr lang="tr-TR" dirty="0" smtClean="0">
                <a:solidFill>
                  <a:srgbClr val="002060"/>
                </a:solidFill>
              </a:rPr>
              <a:t>GRUP:</a:t>
            </a:r>
            <a:endParaRPr lang="tr-TR" dirty="0">
              <a:solidFill>
                <a:srgbClr val="002060"/>
              </a:solidFill>
            </a:endParaRPr>
          </a:p>
          <a:p>
            <a:pPr marL="0" indent="0">
              <a:buNone/>
            </a:pPr>
            <a:r>
              <a:rPr lang="tr-TR" dirty="0"/>
              <a:t>AYSELNUR DOĞRUER     17170185</a:t>
            </a:r>
          </a:p>
          <a:p>
            <a:pPr marL="0" indent="0">
              <a:buNone/>
            </a:pPr>
            <a:r>
              <a:rPr lang="tr-TR" dirty="0"/>
              <a:t>ELANUR YILDIRIM         17170101</a:t>
            </a:r>
          </a:p>
          <a:p>
            <a:pPr marL="0" indent="0">
              <a:buNone/>
            </a:pPr>
            <a:r>
              <a:rPr lang="tr-TR" dirty="0"/>
              <a:t>HARUN ULUÇAY            17170009</a:t>
            </a:r>
          </a:p>
          <a:p>
            <a:pPr marL="0" indent="0">
              <a:buNone/>
            </a:pPr>
            <a:r>
              <a:rPr lang="tr-TR" dirty="0"/>
              <a:t>DİLAN TOPRAK            17170087</a:t>
            </a:r>
          </a:p>
          <a:p>
            <a:pPr marL="0" indent="0">
              <a:buNone/>
            </a:pPr>
            <a:r>
              <a:rPr lang="tr-TR" dirty="0"/>
              <a:t>RUHAT AKALIN               17170220</a:t>
            </a:r>
          </a:p>
          <a:p>
            <a:pPr marL="0" indent="0">
              <a:buNone/>
            </a:pPr>
            <a:endParaRPr lang="tr-TR" dirty="0"/>
          </a:p>
        </p:txBody>
      </p:sp>
      <p:pic>
        <p:nvPicPr>
          <p:cNvPr id="34" name="Resim 33">
            <a:extLst>
              <a:ext uri="{FF2B5EF4-FFF2-40B4-BE49-F238E27FC236}">
                <a16:creationId xmlns:a16="http://schemas.microsoft.com/office/drawing/2014/main" id="{1B417FDF-322F-4B3A-87BF-F6849FDB84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75501" y="128033"/>
            <a:ext cx="1807142" cy="1816178"/>
          </a:xfrm>
          <a:prstGeom prst="rect">
            <a:avLst/>
          </a:prstGeom>
        </p:spPr>
      </p:pic>
    </p:spTree>
    <p:extLst>
      <p:ext uri="{BB962C8B-B14F-4D97-AF65-F5344CB8AC3E}">
        <p14:creationId xmlns:p14="http://schemas.microsoft.com/office/powerpoint/2010/main" val="950388249"/>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a:extLst>
              <a:ext uri="{FF2B5EF4-FFF2-40B4-BE49-F238E27FC236}">
                <a16:creationId xmlns:a16="http://schemas.microsoft.com/office/drawing/2014/main" id="{B40A0F64-FB38-4349-8662-DA550DCEA7BB}"/>
              </a:ext>
            </a:extLst>
          </p:cNvPr>
          <p:cNvPicPr>
            <a:picLocks noGrp="1" noChangeAspect="1"/>
          </p:cNvPicPr>
          <p:nvPr>
            <p:ph idx="1"/>
          </p:nvPr>
        </p:nvPicPr>
        <p:blipFill>
          <a:blip r:embed="rId2" cstate="print"/>
          <a:stretch>
            <a:fillRect/>
          </a:stretch>
        </p:blipFill>
        <p:spPr>
          <a:xfrm>
            <a:off x="150985" y="782332"/>
            <a:ext cx="3926164" cy="4816257"/>
          </a:xfrm>
          <a:prstGeom prst="rect">
            <a:avLst/>
          </a:prstGeom>
        </p:spPr>
      </p:pic>
      <p:pic>
        <p:nvPicPr>
          <p:cNvPr id="6" name="Resim 5">
            <a:extLst>
              <a:ext uri="{FF2B5EF4-FFF2-40B4-BE49-F238E27FC236}">
                <a16:creationId xmlns:a16="http://schemas.microsoft.com/office/drawing/2014/main" id="{2F55AE40-44F3-4449-8D7E-EDCEF18908FC}"/>
              </a:ext>
            </a:extLst>
          </p:cNvPr>
          <p:cNvPicPr>
            <a:picLocks noChangeAspect="1"/>
          </p:cNvPicPr>
          <p:nvPr/>
        </p:nvPicPr>
        <p:blipFill>
          <a:blip r:embed="rId3" cstate="print"/>
          <a:stretch>
            <a:fillRect/>
          </a:stretch>
        </p:blipFill>
        <p:spPr>
          <a:xfrm>
            <a:off x="4402067" y="782331"/>
            <a:ext cx="7425572" cy="4816257"/>
          </a:xfrm>
          <a:prstGeom prst="rect">
            <a:avLst/>
          </a:prstGeom>
        </p:spPr>
      </p:pic>
    </p:spTree>
    <p:extLst>
      <p:ext uri="{BB962C8B-B14F-4D97-AF65-F5344CB8AC3E}">
        <p14:creationId xmlns:p14="http://schemas.microsoft.com/office/powerpoint/2010/main" val="18025259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lympic Opening Ceremonies - A journey through time">
            <a:hlinkClick r:id="" action="ppaction://media"/>
            <a:extLst>
              <a:ext uri="{FF2B5EF4-FFF2-40B4-BE49-F238E27FC236}">
                <a16:creationId xmlns:a16="http://schemas.microsoft.com/office/drawing/2014/main" id="{B3142EA7-C254-423D-A233-39C25E35084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cstate="print"/>
          <a:stretch>
            <a:fillRect/>
          </a:stretch>
        </p:blipFill>
        <p:spPr>
          <a:xfrm>
            <a:off x="608059" y="342231"/>
            <a:ext cx="10975882" cy="6173538"/>
          </a:xfrm>
        </p:spPr>
      </p:pic>
    </p:spTree>
    <p:extLst>
      <p:ext uri="{BB962C8B-B14F-4D97-AF65-F5344CB8AC3E}">
        <p14:creationId xmlns:p14="http://schemas.microsoft.com/office/powerpoint/2010/main" val="2518969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78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45748E5F-DFA1-43E9-947C-21F93FEA9402}"/>
              </a:ext>
            </a:extLst>
          </p:cNvPr>
          <p:cNvSpPr>
            <a:spLocks noGrp="1"/>
          </p:cNvSpPr>
          <p:nvPr>
            <p:ph type="title"/>
          </p:nvPr>
        </p:nvSpPr>
        <p:spPr>
          <a:xfrm>
            <a:off x="2231136" y="633388"/>
            <a:ext cx="7729728" cy="1188720"/>
          </a:xfrm>
        </p:spPr>
        <p:txBody>
          <a:bodyPr/>
          <a:lstStyle/>
          <a:p>
            <a:r>
              <a:rPr lang="tr-TR" dirty="0"/>
              <a:t>OLİMPİYAT MADALYASI</a:t>
            </a:r>
          </a:p>
        </p:txBody>
      </p:sp>
      <p:sp>
        <p:nvSpPr>
          <p:cNvPr id="3" name="İçerik Yer Tutucusu 2">
            <a:extLst>
              <a:ext uri="{FF2B5EF4-FFF2-40B4-BE49-F238E27FC236}">
                <a16:creationId xmlns:a16="http://schemas.microsoft.com/office/drawing/2014/main" id="{BAFBCFC2-B320-44CB-A0FE-4860C147D0D0}"/>
              </a:ext>
            </a:extLst>
          </p:cNvPr>
          <p:cNvSpPr>
            <a:spLocks noGrp="1"/>
          </p:cNvSpPr>
          <p:nvPr>
            <p:ph idx="1"/>
          </p:nvPr>
        </p:nvSpPr>
        <p:spPr>
          <a:xfrm>
            <a:off x="2005849" y="2221032"/>
            <a:ext cx="4090151" cy="3101983"/>
          </a:xfrm>
        </p:spPr>
        <p:txBody>
          <a:bodyPr>
            <a:normAutofit fontScale="62500" lnSpcReduction="20000"/>
          </a:bodyPr>
          <a:lstStyle/>
          <a:p>
            <a:r>
              <a:rPr lang="tr-TR" dirty="0"/>
              <a:t>Olimpiyat Oyunları’nda birinciliği kazanan sporculara altın, ikincilere gümüş, üçüncülere de bronz madalyalar verilir. Madalyaların altın ve gümüş olanları kaplamadır. 60 milimetre çapında ve üç milimetre kalınlığındaki bu madalyaların bir yüzünde, 1928 yılından beri İtalyan sanatçısı </a:t>
            </a:r>
            <a:r>
              <a:rPr lang="tr-TR" dirty="0" err="1"/>
              <a:t>Gossoioli</a:t>
            </a:r>
            <a:r>
              <a:rPr lang="tr-TR" dirty="0"/>
              <a:t> tarafından çizilen, elinde zafer çelengi tutan Zafer Tanrıçası </a:t>
            </a:r>
            <a:r>
              <a:rPr lang="tr-TR" dirty="0" err="1"/>
              <a:t>Nike’ın</a:t>
            </a:r>
            <a:r>
              <a:rPr lang="tr-TR" dirty="0"/>
              <a:t> kabartması yer alır. Madalyanın arka yüzünde ise, olimpiyatı düzenleyen ülkenin amblemi bulunur.</a:t>
            </a:r>
            <a:br>
              <a:rPr lang="tr-TR" dirty="0"/>
            </a:br>
            <a:endParaRPr lang="tr-TR" dirty="0"/>
          </a:p>
          <a:p>
            <a:endParaRPr lang="tr-TR" dirty="0"/>
          </a:p>
        </p:txBody>
      </p:sp>
      <p:pic>
        <p:nvPicPr>
          <p:cNvPr id="4" name="Resim 3">
            <a:extLst>
              <a:ext uri="{FF2B5EF4-FFF2-40B4-BE49-F238E27FC236}">
                <a16:creationId xmlns:a16="http://schemas.microsoft.com/office/drawing/2014/main" id="{527E4309-7B98-4F3D-A005-6EEC8740189D}"/>
              </a:ext>
            </a:extLst>
          </p:cNvPr>
          <p:cNvPicPr>
            <a:picLocks noChangeAspect="1"/>
          </p:cNvPicPr>
          <p:nvPr/>
        </p:nvPicPr>
        <p:blipFill>
          <a:blip r:embed="rId2" cstate="print"/>
          <a:stretch>
            <a:fillRect/>
          </a:stretch>
        </p:blipFill>
        <p:spPr>
          <a:xfrm>
            <a:off x="5976729" y="2088510"/>
            <a:ext cx="4016822" cy="3101983"/>
          </a:xfrm>
          <a:prstGeom prst="rect">
            <a:avLst/>
          </a:prstGeom>
        </p:spPr>
      </p:pic>
    </p:spTree>
    <p:extLst>
      <p:ext uri="{BB962C8B-B14F-4D97-AF65-F5344CB8AC3E}">
        <p14:creationId xmlns:p14="http://schemas.microsoft.com/office/powerpoint/2010/main" val="22469328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3E52174-B812-4E7C-9776-646AE15B3F3F}"/>
              </a:ext>
            </a:extLst>
          </p:cNvPr>
          <p:cNvSpPr>
            <a:spLocks noGrp="1"/>
          </p:cNvSpPr>
          <p:nvPr>
            <p:ph type="title"/>
          </p:nvPr>
        </p:nvSpPr>
        <p:spPr/>
        <p:txBody>
          <a:bodyPr/>
          <a:lstStyle/>
          <a:p>
            <a:r>
              <a:rPr lang="tr-TR" dirty="0"/>
              <a:t>OLİMPİYAT MEŞALESİ</a:t>
            </a:r>
          </a:p>
        </p:txBody>
      </p:sp>
      <p:sp>
        <p:nvSpPr>
          <p:cNvPr id="3" name="İçerik Yer Tutucusu 2">
            <a:extLst>
              <a:ext uri="{FF2B5EF4-FFF2-40B4-BE49-F238E27FC236}">
                <a16:creationId xmlns:a16="http://schemas.microsoft.com/office/drawing/2014/main" id="{5ECB2BC5-DB09-42EA-93B6-377C00830B45}"/>
              </a:ext>
            </a:extLst>
          </p:cNvPr>
          <p:cNvSpPr>
            <a:spLocks noGrp="1"/>
          </p:cNvSpPr>
          <p:nvPr>
            <p:ph idx="1"/>
          </p:nvPr>
        </p:nvSpPr>
        <p:spPr>
          <a:xfrm>
            <a:off x="2231136" y="2452514"/>
            <a:ext cx="3613073" cy="3101983"/>
          </a:xfrm>
        </p:spPr>
        <p:txBody>
          <a:bodyPr>
            <a:normAutofit fontScale="62500" lnSpcReduction="20000"/>
          </a:bodyPr>
          <a:lstStyle/>
          <a:p>
            <a:r>
              <a:rPr lang="tr-TR" dirty="0"/>
              <a:t>Olimpiyat Meşalesi, Yunanistan’ın </a:t>
            </a:r>
            <a:r>
              <a:rPr lang="tr-TR" dirty="0" err="1"/>
              <a:t>Olemp</a:t>
            </a:r>
            <a:r>
              <a:rPr lang="tr-TR" dirty="0"/>
              <a:t> Dağı’nda, güneş ışığından dev mercekler vasıtasıyla tutuşturulur. Meşale, oyunların yapılacağı ülkeye kadar elden ele teslim edilmek suretiyle geçtiği ülkelerin atletleri tarafından taşınmakta ve olimpiyat yapılacak stadyumdaki dev meşale bu meşaleyle tutuşturulmaktadır. Ve açılış töreninde yanan meşale kapanış töreni sonuna kadar sönmez. Olimpiyat Meşalesi, 1936 Berlin Oyunları ile olimpiyat tarihine girdi.</a:t>
            </a:r>
          </a:p>
          <a:p>
            <a:endParaRPr lang="tr-TR" dirty="0"/>
          </a:p>
        </p:txBody>
      </p:sp>
      <p:pic>
        <p:nvPicPr>
          <p:cNvPr id="4" name="Resim 3">
            <a:extLst>
              <a:ext uri="{FF2B5EF4-FFF2-40B4-BE49-F238E27FC236}">
                <a16:creationId xmlns:a16="http://schemas.microsoft.com/office/drawing/2014/main" id="{8A6387A2-88B6-47D7-9335-3FE4F1E7709F}"/>
              </a:ext>
            </a:extLst>
          </p:cNvPr>
          <p:cNvPicPr>
            <a:picLocks noChangeAspect="1"/>
          </p:cNvPicPr>
          <p:nvPr/>
        </p:nvPicPr>
        <p:blipFill>
          <a:blip r:embed="rId2" cstate="print"/>
          <a:stretch>
            <a:fillRect/>
          </a:stretch>
        </p:blipFill>
        <p:spPr>
          <a:xfrm>
            <a:off x="5844209" y="2452514"/>
            <a:ext cx="4116655" cy="2994129"/>
          </a:xfrm>
          <a:prstGeom prst="rect">
            <a:avLst/>
          </a:prstGeom>
        </p:spPr>
      </p:pic>
    </p:spTree>
    <p:extLst>
      <p:ext uri="{BB962C8B-B14F-4D97-AF65-F5344CB8AC3E}">
        <p14:creationId xmlns:p14="http://schemas.microsoft.com/office/powerpoint/2010/main" val="32378305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6EFA25DB-688A-4027-A864-6248AF9BF358}"/>
              </a:ext>
            </a:extLst>
          </p:cNvPr>
          <p:cNvSpPr>
            <a:spLocks noGrp="1"/>
          </p:cNvSpPr>
          <p:nvPr>
            <p:ph type="title"/>
          </p:nvPr>
        </p:nvSpPr>
        <p:spPr/>
        <p:txBody>
          <a:bodyPr/>
          <a:lstStyle/>
          <a:p>
            <a:r>
              <a:rPr lang="tr-TR" dirty="0"/>
              <a:t>OLİMPİYAT YEMİNİ</a:t>
            </a:r>
          </a:p>
        </p:txBody>
      </p:sp>
      <p:sp>
        <p:nvSpPr>
          <p:cNvPr id="3" name="İçerik Yer Tutucusu 2">
            <a:extLst>
              <a:ext uri="{FF2B5EF4-FFF2-40B4-BE49-F238E27FC236}">
                <a16:creationId xmlns:a16="http://schemas.microsoft.com/office/drawing/2014/main" id="{9ADD7A53-01A5-4222-AE07-5A54D189BB18}"/>
              </a:ext>
            </a:extLst>
          </p:cNvPr>
          <p:cNvSpPr>
            <a:spLocks noGrp="1"/>
          </p:cNvSpPr>
          <p:nvPr>
            <p:ph idx="1"/>
          </p:nvPr>
        </p:nvSpPr>
        <p:spPr/>
        <p:txBody>
          <a:bodyPr/>
          <a:lstStyle/>
          <a:p>
            <a:r>
              <a:rPr lang="tr-TR" dirty="0"/>
              <a:t>Olimpiyat Oyunları’nın açılış töreni sırasında oyunlara katılan bütün sporcular Olimpiyat Yemeni eder. Bu yemini, organizatör ülkenin ünlü bir sporcusu, bütün sporcular adına söyler. Yemin şöyledir:</a:t>
            </a:r>
          </a:p>
          <a:p>
            <a:r>
              <a:rPr lang="tr-TR" dirty="0"/>
              <a:t>- “Olimpiyat Oyunları’nda ülkemin şerefi ve sporun zaferi için kurallara uyarak dürüst yarışacağımıza ve gerçek sportmenlik ruhu içinde mücadele edeceğimize </a:t>
            </a:r>
            <a:r>
              <a:rPr lang="tr-TR" dirty="0" err="1"/>
              <a:t>and</a:t>
            </a:r>
            <a:r>
              <a:rPr lang="tr-TR" dirty="0"/>
              <a:t> içeriz.”</a:t>
            </a:r>
          </a:p>
          <a:p>
            <a:r>
              <a:rPr lang="tr-TR" dirty="0"/>
              <a:t>Bu yemin de 1920 Anvers Oyunları ile olimpiyat tarihinde yerini aldı. Yemini ilk kez Anvers’te Belçikalı ünlü eskrimci Victor </a:t>
            </a:r>
            <a:r>
              <a:rPr lang="tr-TR" dirty="0" err="1"/>
              <a:t>Boin</a:t>
            </a:r>
            <a:r>
              <a:rPr lang="tr-TR" dirty="0"/>
              <a:t> etti.</a:t>
            </a:r>
          </a:p>
          <a:p>
            <a:endParaRPr lang="tr-TR" dirty="0"/>
          </a:p>
        </p:txBody>
      </p:sp>
    </p:spTree>
    <p:extLst>
      <p:ext uri="{BB962C8B-B14F-4D97-AF65-F5344CB8AC3E}">
        <p14:creationId xmlns:p14="http://schemas.microsoft.com/office/powerpoint/2010/main" val="4165197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nvan 5">
            <a:extLst>
              <a:ext uri="{FF2B5EF4-FFF2-40B4-BE49-F238E27FC236}">
                <a16:creationId xmlns:a16="http://schemas.microsoft.com/office/drawing/2014/main" id="{E728C0A9-45CF-4F51-A8A8-06E2CC469BAA}"/>
              </a:ext>
            </a:extLst>
          </p:cNvPr>
          <p:cNvSpPr>
            <a:spLocks noGrp="1"/>
          </p:cNvSpPr>
          <p:nvPr>
            <p:ph type="title"/>
          </p:nvPr>
        </p:nvSpPr>
        <p:spPr>
          <a:xfrm>
            <a:off x="413735" y="136827"/>
            <a:ext cx="6529989" cy="6584346"/>
          </a:xfrm>
        </p:spPr>
        <p:txBody>
          <a:bodyPr>
            <a:noAutofit/>
          </a:bodyPr>
          <a:lstStyle/>
          <a:p>
            <a:r>
              <a:rPr lang="tr-TR" sz="3600" dirty="0">
                <a:solidFill>
                  <a:srgbClr val="CC0000"/>
                </a:solidFill>
              </a:rPr>
              <a:t>OLİMPİYAT MARŞI</a:t>
            </a:r>
            <a:r>
              <a:rPr lang="tr-TR" sz="2000" dirty="0"/>
              <a:t/>
            </a:r>
            <a:br>
              <a:rPr lang="tr-TR" sz="2000" dirty="0"/>
            </a:br>
            <a:r>
              <a:rPr lang="tr-TR" sz="2000" dirty="0"/>
              <a:t>Ey kadim (antik) ölümsüz ruh, </a:t>
            </a:r>
            <a:br>
              <a:rPr lang="tr-TR" sz="2000" dirty="0"/>
            </a:br>
            <a:r>
              <a:rPr lang="tr-TR" sz="2000" dirty="0"/>
              <a:t>Güzelliğin, yüceliğin ve hakikatin tertemiz babası </a:t>
            </a:r>
            <a:br>
              <a:rPr lang="tr-TR" sz="2000" dirty="0"/>
            </a:br>
            <a:r>
              <a:rPr lang="tr-TR" sz="2000" dirty="0"/>
              <a:t>(Gökten) in, göster kendini ve şimşek gibi çak </a:t>
            </a:r>
            <a:br>
              <a:rPr lang="tr-TR" sz="2000" dirty="0"/>
            </a:br>
            <a:r>
              <a:rPr lang="tr-TR" sz="2000" dirty="0"/>
              <a:t>Sahip olduğun yer ve gökyüzünün ihtişamıyla</a:t>
            </a:r>
            <a:br>
              <a:rPr lang="tr-TR" sz="2000" dirty="0"/>
            </a:br>
            <a:r>
              <a:rPr lang="tr-TR" sz="2000" dirty="0"/>
              <a:t>Koşuda, güreşte ve (gülle) atmada, </a:t>
            </a:r>
            <a:br>
              <a:rPr lang="tr-TR" sz="2000" dirty="0"/>
            </a:br>
            <a:r>
              <a:rPr lang="tr-TR" sz="2000" dirty="0"/>
              <a:t>Soylu yarışmaların itici gücüyle parla </a:t>
            </a:r>
            <a:br>
              <a:rPr lang="tr-TR" sz="2000" dirty="0"/>
            </a:br>
            <a:r>
              <a:rPr lang="tr-TR" sz="2000" dirty="0"/>
              <a:t>Ve dalı solmayan çiçeklerle donat </a:t>
            </a:r>
            <a:br>
              <a:rPr lang="tr-TR" sz="2000" dirty="0"/>
            </a:br>
            <a:r>
              <a:rPr lang="tr-TR" sz="2000" dirty="0"/>
              <a:t>Vücudunu, muktedir ve saygı duyulur yap </a:t>
            </a:r>
            <a:br>
              <a:rPr lang="tr-TR" sz="2000" dirty="0"/>
            </a:br>
            <a:r>
              <a:rPr lang="tr-TR" sz="2000" dirty="0"/>
              <a:t>Ovalar, dağlar ve denizler seninle ışıldar </a:t>
            </a:r>
            <a:br>
              <a:rPr lang="tr-TR" sz="2000" dirty="0"/>
            </a:br>
            <a:r>
              <a:rPr lang="tr-TR" sz="2000" dirty="0"/>
              <a:t>Eflatun beyaz büyük bir mabet gibi </a:t>
            </a:r>
            <a:br>
              <a:rPr lang="tr-TR" sz="2000" dirty="0"/>
            </a:br>
            <a:r>
              <a:rPr lang="tr-TR" sz="2000" dirty="0"/>
              <a:t>Sana tapmak için bu mabede koşar </a:t>
            </a:r>
            <a:br>
              <a:rPr lang="tr-TR" sz="2000" dirty="0"/>
            </a:br>
            <a:r>
              <a:rPr lang="tr-TR" sz="2000" dirty="0"/>
              <a:t>Ey her ulusun kadim ölümsüz ruhu</a:t>
            </a:r>
            <a:br>
              <a:rPr lang="tr-TR" sz="2000" dirty="0"/>
            </a:br>
            <a:endParaRPr lang="tr-TR" sz="2000" dirty="0"/>
          </a:p>
        </p:txBody>
      </p:sp>
      <p:sp>
        <p:nvSpPr>
          <p:cNvPr id="2" name="İçerik Yer Tutucusu 1"/>
          <p:cNvSpPr>
            <a:spLocks noGrp="1"/>
          </p:cNvSpPr>
          <p:nvPr>
            <p:ph sz="quarter" idx="4"/>
          </p:nvPr>
        </p:nvSpPr>
        <p:spPr/>
        <p:txBody>
          <a:bodyPr/>
          <a:lstStyle/>
          <a:p>
            <a:endParaRPr lang="tr-TR"/>
          </a:p>
        </p:txBody>
      </p:sp>
    </p:spTree>
    <p:extLst>
      <p:ext uri="{BB962C8B-B14F-4D97-AF65-F5344CB8AC3E}">
        <p14:creationId xmlns:p14="http://schemas.microsoft.com/office/powerpoint/2010/main" val="1460266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DE2AE90A-44CD-406B-8FD1-CF1D6BD5E260}"/>
              </a:ext>
            </a:extLst>
          </p:cNvPr>
          <p:cNvSpPr>
            <a:spLocks noGrp="1"/>
          </p:cNvSpPr>
          <p:nvPr>
            <p:ph type="title"/>
          </p:nvPr>
        </p:nvSpPr>
        <p:spPr>
          <a:xfrm>
            <a:off x="630317" y="158620"/>
            <a:ext cx="5359936" cy="6531429"/>
          </a:xfrm>
        </p:spPr>
        <p:txBody>
          <a:bodyPr>
            <a:normAutofit fontScale="90000"/>
          </a:bodyPr>
          <a:lstStyle/>
          <a:p>
            <a:pPr lvl="0">
              <a:lnSpc>
                <a:spcPct val="100000"/>
              </a:lnSpc>
              <a:spcBef>
                <a:spcPts val="1000"/>
              </a:spcBef>
            </a:pPr>
            <a:r>
              <a:rPr lang="tr-TR" sz="2000" cap="none" spc="0" dirty="0">
                <a:solidFill>
                  <a:srgbClr val="000000">
                    <a:lumMod val="75000"/>
                    <a:lumOff val="25000"/>
                  </a:srgbClr>
                </a:solidFill>
                <a:latin typeface="Berlin Sans FB" panose="020E0602020502020306" pitchFamily="34" charset="0"/>
                <a:ea typeface="+mn-ea"/>
                <a:cs typeface="+mn-cs"/>
              </a:rPr>
              <a:t> </a:t>
            </a:r>
            <a:br>
              <a:rPr lang="tr-TR" sz="2000" cap="none" spc="0" dirty="0">
                <a:solidFill>
                  <a:srgbClr val="000000">
                    <a:lumMod val="75000"/>
                    <a:lumOff val="25000"/>
                  </a:srgbClr>
                </a:solidFill>
                <a:latin typeface="Berlin Sans FB" panose="020E0602020502020306" pitchFamily="34" charset="0"/>
                <a:ea typeface="+mn-ea"/>
                <a:cs typeface="+mn-cs"/>
              </a:rPr>
            </a:br>
            <a:r>
              <a:rPr lang="tr-TR" sz="2000" cap="none" spc="0" dirty="0">
                <a:solidFill>
                  <a:srgbClr val="000000">
                    <a:lumMod val="75000"/>
                    <a:lumOff val="25000"/>
                  </a:srgbClr>
                </a:solidFill>
                <a:latin typeface="Berlin Sans FB" panose="020E0602020502020306" pitchFamily="34" charset="0"/>
                <a:ea typeface="+mn-ea"/>
                <a:cs typeface="+mn-cs"/>
              </a:rPr>
              <a:t/>
            </a:r>
            <a:br>
              <a:rPr lang="tr-TR" sz="2000" cap="none" spc="0" dirty="0">
                <a:solidFill>
                  <a:srgbClr val="000000">
                    <a:lumMod val="75000"/>
                    <a:lumOff val="25000"/>
                  </a:srgbClr>
                </a:solidFill>
                <a:latin typeface="Berlin Sans FB" panose="020E0602020502020306" pitchFamily="34" charset="0"/>
                <a:ea typeface="+mn-ea"/>
                <a:cs typeface="+mn-cs"/>
              </a:rPr>
            </a:br>
            <a:r>
              <a:rPr lang="tr-TR" sz="4000" cap="none" spc="0" dirty="0">
                <a:solidFill>
                  <a:srgbClr val="CC0000"/>
                </a:solidFill>
                <a:latin typeface="Berlin Sans FB" panose="020E0602020502020306" pitchFamily="34" charset="0"/>
                <a:ea typeface="+mn-ea"/>
                <a:cs typeface="+mn-cs"/>
              </a:rPr>
              <a:t>OLİMPİYAT MARŞI</a:t>
            </a:r>
            <a:br>
              <a:rPr lang="tr-TR" sz="4000" cap="none" spc="0" dirty="0">
                <a:solidFill>
                  <a:srgbClr val="CC0000"/>
                </a:solidFill>
                <a:latin typeface="Berlin Sans FB" panose="020E0602020502020306" pitchFamily="34" charset="0"/>
                <a:ea typeface="+mn-ea"/>
                <a:cs typeface="+mn-cs"/>
              </a:rPr>
            </a:br>
            <a:r>
              <a:rPr lang="tr-TR" sz="2000" cap="none" spc="0" dirty="0">
                <a:solidFill>
                  <a:srgbClr val="000000">
                    <a:lumMod val="75000"/>
                    <a:lumOff val="25000"/>
                  </a:srgbClr>
                </a:solidFill>
                <a:latin typeface="Berlin Sans FB" panose="020E0602020502020306" pitchFamily="34" charset="0"/>
                <a:ea typeface="+mn-ea"/>
                <a:cs typeface="+mn-cs"/>
              </a:rPr>
              <a:t/>
            </a:r>
            <a:br>
              <a:rPr lang="tr-TR" sz="2000" cap="none" spc="0" dirty="0">
                <a:solidFill>
                  <a:srgbClr val="000000">
                    <a:lumMod val="75000"/>
                    <a:lumOff val="25000"/>
                  </a:srgbClr>
                </a:solidFill>
                <a:latin typeface="Berlin Sans FB" panose="020E0602020502020306" pitchFamily="34" charset="0"/>
                <a:ea typeface="+mn-ea"/>
                <a:cs typeface="+mn-cs"/>
              </a:rPr>
            </a:br>
            <a:r>
              <a:rPr lang="tr-TR" sz="2000" cap="none" spc="0" dirty="0">
                <a:solidFill>
                  <a:srgbClr val="000000">
                    <a:lumMod val="75000"/>
                    <a:lumOff val="25000"/>
                  </a:srgbClr>
                </a:solidFill>
                <a:latin typeface="Berlin Sans FB" panose="020E0602020502020306" pitchFamily="34" charset="0"/>
                <a:ea typeface="+mn-ea"/>
                <a:cs typeface="+mn-cs"/>
              </a:rPr>
              <a:t>"Koşuda, güreşte ve (gülle) atmada, soylu yarışmaların itici gücüyle parla" dizeleri birçok kişiye yabancı gelebilir. Aslında bu dizeler, sporun kalbinin attığı olimpiyatların, açılış töreninde seslendirilen Olimpiyat Marşı'nın orijinal halindeki, ufak bir bölümünden başka bir şey değil. </a:t>
            </a:r>
            <a:br>
              <a:rPr lang="tr-TR" sz="2000" cap="none" spc="0" dirty="0">
                <a:solidFill>
                  <a:srgbClr val="000000">
                    <a:lumMod val="75000"/>
                    <a:lumOff val="25000"/>
                  </a:srgbClr>
                </a:solidFill>
                <a:latin typeface="Berlin Sans FB" panose="020E0602020502020306" pitchFamily="34" charset="0"/>
                <a:ea typeface="+mn-ea"/>
                <a:cs typeface="+mn-cs"/>
              </a:rPr>
            </a:br>
            <a:r>
              <a:rPr lang="tr-TR" sz="2000" cap="none" spc="0" dirty="0">
                <a:solidFill>
                  <a:srgbClr val="000000">
                    <a:lumMod val="75000"/>
                    <a:lumOff val="25000"/>
                  </a:srgbClr>
                </a:solidFill>
                <a:latin typeface="Berlin Sans FB" panose="020E0602020502020306" pitchFamily="34" charset="0"/>
                <a:ea typeface="+mn-ea"/>
                <a:cs typeface="+mn-cs"/>
              </a:rPr>
              <a:t>1894'teki ilk IOC toplantısında başkanlık koltuğuna geçen Yunan </a:t>
            </a:r>
            <a:r>
              <a:rPr lang="tr-TR" sz="2000" cap="none" spc="0" dirty="0" err="1">
                <a:solidFill>
                  <a:srgbClr val="000000">
                    <a:lumMod val="75000"/>
                    <a:lumOff val="25000"/>
                  </a:srgbClr>
                </a:solidFill>
                <a:latin typeface="Berlin Sans FB" panose="020E0602020502020306" pitchFamily="34" charset="0"/>
                <a:ea typeface="+mn-ea"/>
                <a:cs typeface="+mn-cs"/>
              </a:rPr>
              <a:t>Demetrius</a:t>
            </a:r>
            <a:r>
              <a:rPr lang="tr-TR" sz="2000" cap="none" spc="0" dirty="0">
                <a:solidFill>
                  <a:srgbClr val="000000">
                    <a:lumMod val="75000"/>
                    <a:lumOff val="25000"/>
                  </a:srgbClr>
                </a:solidFill>
                <a:latin typeface="Berlin Sans FB" panose="020E0602020502020306" pitchFamily="34" charset="0"/>
                <a:ea typeface="+mn-ea"/>
                <a:cs typeface="+mn-cs"/>
              </a:rPr>
              <a:t> </a:t>
            </a:r>
            <a:r>
              <a:rPr lang="tr-TR" sz="2000" cap="none" spc="0" dirty="0" err="1">
                <a:solidFill>
                  <a:srgbClr val="000000">
                    <a:lumMod val="75000"/>
                    <a:lumOff val="25000"/>
                  </a:srgbClr>
                </a:solidFill>
                <a:latin typeface="Berlin Sans FB" panose="020E0602020502020306" pitchFamily="34" charset="0"/>
                <a:ea typeface="+mn-ea"/>
                <a:cs typeface="+mn-cs"/>
              </a:rPr>
              <a:t>Vikelas</a:t>
            </a:r>
            <a:r>
              <a:rPr lang="tr-TR" sz="2000" cap="none" spc="0" dirty="0">
                <a:solidFill>
                  <a:srgbClr val="000000">
                    <a:lumMod val="75000"/>
                    <a:lumOff val="25000"/>
                  </a:srgbClr>
                </a:solidFill>
                <a:latin typeface="Berlin Sans FB" panose="020E0602020502020306" pitchFamily="34" charset="0"/>
                <a:ea typeface="+mn-ea"/>
                <a:cs typeface="+mn-cs"/>
              </a:rPr>
              <a:t>, vatandaşları şair </a:t>
            </a:r>
            <a:r>
              <a:rPr lang="tr-TR" sz="2000" cap="none" spc="0" dirty="0" err="1">
                <a:solidFill>
                  <a:srgbClr val="000000">
                    <a:lumMod val="75000"/>
                    <a:lumOff val="25000"/>
                  </a:srgbClr>
                </a:solidFill>
                <a:latin typeface="Berlin Sans FB" panose="020E0602020502020306" pitchFamily="34" charset="0"/>
                <a:ea typeface="+mn-ea"/>
                <a:cs typeface="+mn-cs"/>
              </a:rPr>
              <a:t>Kostis</a:t>
            </a:r>
            <a:r>
              <a:rPr lang="tr-TR" sz="2000" cap="none" spc="0" dirty="0">
                <a:solidFill>
                  <a:srgbClr val="000000">
                    <a:lumMod val="75000"/>
                    <a:lumOff val="25000"/>
                  </a:srgbClr>
                </a:solidFill>
                <a:latin typeface="Berlin Sans FB" panose="020E0602020502020306" pitchFamily="34" charset="0"/>
                <a:ea typeface="+mn-ea"/>
                <a:cs typeface="+mn-cs"/>
              </a:rPr>
              <a:t> </a:t>
            </a:r>
            <a:r>
              <a:rPr lang="tr-TR" sz="2000" cap="none" spc="0" dirty="0" err="1">
                <a:solidFill>
                  <a:srgbClr val="000000">
                    <a:lumMod val="75000"/>
                    <a:lumOff val="25000"/>
                  </a:srgbClr>
                </a:solidFill>
                <a:latin typeface="Berlin Sans FB" panose="020E0602020502020306" pitchFamily="34" charset="0"/>
                <a:ea typeface="+mn-ea"/>
                <a:cs typeface="+mn-cs"/>
              </a:rPr>
              <a:t>Palamas</a:t>
            </a:r>
            <a:r>
              <a:rPr lang="tr-TR" sz="2000" cap="none" spc="0" dirty="0">
                <a:solidFill>
                  <a:srgbClr val="000000">
                    <a:lumMod val="75000"/>
                    <a:lumOff val="25000"/>
                  </a:srgbClr>
                </a:solidFill>
                <a:latin typeface="Berlin Sans FB" panose="020E0602020502020306" pitchFamily="34" charset="0"/>
                <a:ea typeface="+mn-ea"/>
                <a:cs typeface="+mn-cs"/>
              </a:rPr>
              <a:t> ve operacı </a:t>
            </a:r>
            <a:r>
              <a:rPr lang="tr-TR" sz="2000" cap="none" spc="0" dirty="0" err="1">
                <a:solidFill>
                  <a:srgbClr val="000000">
                    <a:lumMod val="75000"/>
                    <a:lumOff val="25000"/>
                  </a:srgbClr>
                </a:solidFill>
                <a:latin typeface="Berlin Sans FB" panose="020E0602020502020306" pitchFamily="34" charset="0"/>
                <a:ea typeface="+mn-ea"/>
                <a:cs typeface="+mn-cs"/>
              </a:rPr>
              <a:t>Spyridon</a:t>
            </a:r>
            <a:r>
              <a:rPr lang="tr-TR" sz="2000" cap="none" spc="0" dirty="0">
                <a:solidFill>
                  <a:srgbClr val="000000">
                    <a:lumMod val="75000"/>
                    <a:lumOff val="25000"/>
                  </a:srgbClr>
                </a:solidFill>
                <a:latin typeface="Berlin Sans FB" panose="020E0602020502020306" pitchFamily="34" charset="0"/>
                <a:ea typeface="+mn-ea"/>
                <a:cs typeface="+mn-cs"/>
              </a:rPr>
              <a:t> </a:t>
            </a:r>
            <a:r>
              <a:rPr lang="tr-TR" sz="2000" cap="none" spc="0" dirty="0" err="1">
                <a:solidFill>
                  <a:srgbClr val="000000">
                    <a:lumMod val="75000"/>
                    <a:lumOff val="25000"/>
                  </a:srgbClr>
                </a:solidFill>
                <a:latin typeface="Berlin Sans FB" panose="020E0602020502020306" pitchFamily="34" charset="0"/>
                <a:ea typeface="+mn-ea"/>
                <a:cs typeface="+mn-cs"/>
              </a:rPr>
              <a:t>Samaras'ı</a:t>
            </a:r>
            <a:r>
              <a:rPr lang="tr-TR" sz="2000" cap="none" spc="0" dirty="0">
                <a:solidFill>
                  <a:srgbClr val="000000">
                    <a:lumMod val="75000"/>
                    <a:lumOff val="25000"/>
                  </a:srgbClr>
                </a:solidFill>
                <a:latin typeface="Berlin Sans FB" panose="020E0602020502020306" pitchFamily="34" charset="0"/>
                <a:ea typeface="+mn-ea"/>
                <a:cs typeface="+mn-cs"/>
              </a:rPr>
              <a:t>, oyunlara özgü bir marş yapmaları için görevlendirdi. Böylece koroyla söylenen kısa bir oratoryo olan Olimpiyat Marşı ortaya çıktı. Modern olimpiyatların ilki olan 1896 Atina'nın açılış töreninde seslendirilen marş, sözleri şarkıya uyarlandıktan sonra Resmi Olimpiyat Marşı olarak 1958'de Japonya'nın başkenti Tokyo'da düzenlenen 54. IOC Toplantısı'nda tescillendi</a:t>
            </a:r>
            <a:r>
              <a:rPr lang="tr-TR" sz="2200" cap="none" spc="0" dirty="0">
                <a:solidFill>
                  <a:srgbClr val="000000">
                    <a:lumMod val="75000"/>
                    <a:lumOff val="25000"/>
                  </a:srgbClr>
                </a:solidFill>
                <a:latin typeface="Berlin Sans FB" panose="020E0602020502020306" pitchFamily="34" charset="0"/>
                <a:ea typeface="+mn-ea"/>
                <a:cs typeface="+mn-cs"/>
              </a:rPr>
              <a:t>. </a:t>
            </a:r>
            <a:br>
              <a:rPr lang="tr-TR" sz="2200" cap="none" spc="0" dirty="0">
                <a:solidFill>
                  <a:srgbClr val="000000">
                    <a:lumMod val="75000"/>
                    <a:lumOff val="25000"/>
                  </a:srgbClr>
                </a:solidFill>
                <a:latin typeface="Berlin Sans FB" panose="020E0602020502020306" pitchFamily="34" charset="0"/>
                <a:ea typeface="+mn-ea"/>
                <a:cs typeface="+mn-cs"/>
              </a:rPr>
            </a:br>
            <a:endParaRPr lang="tr-TR" sz="2200" dirty="0"/>
          </a:p>
        </p:txBody>
      </p:sp>
      <p:pic>
        <p:nvPicPr>
          <p:cNvPr id="6" name="İçerik Yer Tutucusu 5" descr="tablo, oturma, tabak, iç mekan içeren bir resim&#10;&#10;Açıklama otomatik olarak oluşturuldu">
            <a:extLst>
              <a:ext uri="{FF2B5EF4-FFF2-40B4-BE49-F238E27FC236}">
                <a16:creationId xmlns:a16="http://schemas.microsoft.com/office/drawing/2014/main" id="{429DCB2F-54F7-44A1-84C8-8FB61F4FEA28}"/>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406092" y="550506"/>
            <a:ext cx="5359936" cy="5710335"/>
          </a:xfrm>
          <a:prstGeom prst="rect">
            <a:avLst/>
          </a:prstGeom>
          <a:ln>
            <a:noFill/>
          </a:ln>
          <a:effectLst>
            <a:softEdge rad="112500"/>
          </a:effectLst>
        </p:spPr>
      </p:pic>
    </p:spTree>
    <p:extLst>
      <p:ext uri="{BB962C8B-B14F-4D97-AF65-F5344CB8AC3E}">
        <p14:creationId xmlns:p14="http://schemas.microsoft.com/office/powerpoint/2010/main" val="18006517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52726914-46F9-4387-809C-1A287C6BE176}"/>
              </a:ext>
            </a:extLst>
          </p:cNvPr>
          <p:cNvSpPr>
            <a:spLocks noGrp="1"/>
          </p:cNvSpPr>
          <p:nvPr>
            <p:ph type="title"/>
          </p:nvPr>
        </p:nvSpPr>
        <p:spPr>
          <a:xfrm>
            <a:off x="2085362" y="797715"/>
            <a:ext cx="7729728" cy="1188720"/>
          </a:xfrm>
        </p:spPr>
        <p:txBody>
          <a:bodyPr/>
          <a:lstStyle/>
          <a:p>
            <a:r>
              <a:rPr lang="tr-TR" dirty="0"/>
              <a:t>Açılış ve Kapanış Törenleri</a:t>
            </a:r>
          </a:p>
        </p:txBody>
      </p:sp>
      <p:pic>
        <p:nvPicPr>
          <p:cNvPr id="4" name="İçerik Yer Tutucusu 3">
            <a:extLst>
              <a:ext uri="{FF2B5EF4-FFF2-40B4-BE49-F238E27FC236}">
                <a16:creationId xmlns:a16="http://schemas.microsoft.com/office/drawing/2014/main" id="{C7792086-06A9-455D-9FB9-95F039FD104D}"/>
              </a:ext>
            </a:extLst>
          </p:cNvPr>
          <p:cNvPicPr>
            <a:picLocks noGrp="1" noChangeAspect="1"/>
          </p:cNvPicPr>
          <p:nvPr>
            <p:ph idx="1"/>
          </p:nvPr>
        </p:nvPicPr>
        <p:blipFill>
          <a:blip r:embed="rId2" cstate="print"/>
          <a:stretch>
            <a:fillRect/>
          </a:stretch>
        </p:blipFill>
        <p:spPr>
          <a:xfrm>
            <a:off x="2085362" y="2374043"/>
            <a:ext cx="4237842" cy="3207194"/>
          </a:xfrm>
          <a:prstGeom prst="rect">
            <a:avLst/>
          </a:prstGeom>
        </p:spPr>
      </p:pic>
      <p:sp>
        <p:nvSpPr>
          <p:cNvPr id="6" name="Dikdörtgen 5">
            <a:extLst>
              <a:ext uri="{FF2B5EF4-FFF2-40B4-BE49-F238E27FC236}">
                <a16:creationId xmlns:a16="http://schemas.microsoft.com/office/drawing/2014/main" id="{46244ADF-AC31-4DBF-A7CF-245451328B13}"/>
              </a:ext>
            </a:extLst>
          </p:cNvPr>
          <p:cNvSpPr/>
          <p:nvPr/>
        </p:nvSpPr>
        <p:spPr>
          <a:xfrm>
            <a:off x="6541477" y="2219298"/>
            <a:ext cx="3565161" cy="3046988"/>
          </a:xfrm>
          <a:prstGeom prst="rect">
            <a:avLst/>
          </a:prstGeom>
        </p:spPr>
        <p:txBody>
          <a:bodyPr wrap="square">
            <a:spAutoFit/>
          </a:bodyPr>
          <a:lstStyle/>
          <a:p>
            <a:pPr marL="285750" indent="-285750">
              <a:buFont typeface="Arial" panose="020B0604020202020204" pitchFamily="34" charset="0"/>
              <a:buChar char="•"/>
            </a:pPr>
            <a:r>
              <a:rPr lang="tr-TR" sz="2400" dirty="0"/>
              <a:t>Olimpiyatlarda açılış ve kapanış törenlerinin önemli yeri vardır.</a:t>
            </a:r>
          </a:p>
          <a:p>
            <a:endParaRPr lang="tr-TR" sz="2400" dirty="0"/>
          </a:p>
          <a:p>
            <a:endParaRPr lang="tr-TR" sz="2400" dirty="0"/>
          </a:p>
          <a:p>
            <a:pPr marL="285750" indent="-285750">
              <a:buFont typeface="Arial" panose="020B0604020202020204" pitchFamily="34" charset="0"/>
              <a:buChar char="•"/>
            </a:pPr>
            <a:r>
              <a:rPr lang="tr-TR" sz="2400" dirty="0"/>
              <a:t> Törenlerde havai fişek gösterileri ve çeşitli gösteriler sergilenir.</a:t>
            </a:r>
          </a:p>
        </p:txBody>
      </p:sp>
    </p:spTree>
    <p:extLst>
      <p:ext uri="{BB962C8B-B14F-4D97-AF65-F5344CB8AC3E}">
        <p14:creationId xmlns:p14="http://schemas.microsoft.com/office/powerpoint/2010/main" val="23673762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247CE1C2-F54B-4141-B6E5-F9531E7F514C}"/>
              </a:ext>
            </a:extLst>
          </p:cNvPr>
          <p:cNvPicPr>
            <a:picLocks noChangeAspect="1"/>
          </p:cNvPicPr>
          <p:nvPr/>
        </p:nvPicPr>
        <p:blipFill>
          <a:blip r:embed="rId2" cstate="print"/>
          <a:stretch>
            <a:fillRect/>
          </a:stretch>
        </p:blipFill>
        <p:spPr>
          <a:xfrm>
            <a:off x="162470" y="3578364"/>
            <a:ext cx="4237087" cy="2810500"/>
          </a:xfrm>
          <a:prstGeom prst="rect">
            <a:avLst/>
          </a:prstGeom>
        </p:spPr>
      </p:pic>
      <p:pic>
        <p:nvPicPr>
          <p:cNvPr id="7" name="Resim 6">
            <a:extLst>
              <a:ext uri="{FF2B5EF4-FFF2-40B4-BE49-F238E27FC236}">
                <a16:creationId xmlns:a16="http://schemas.microsoft.com/office/drawing/2014/main" id="{730FDE4D-A90F-4A39-82B5-7E9A38ED491C}"/>
              </a:ext>
            </a:extLst>
          </p:cNvPr>
          <p:cNvPicPr>
            <a:picLocks noChangeAspect="1"/>
          </p:cNvPicPr>
          <p:nvPr/>
        </p:nvPicPr>
        <p:blipFill>
          <a:blip r:embed="rId3" cstate="print"/>
          <a:stretch>
            <a:fillRect/>
          </a:stretch>
        </p:blipFill>
        <p:spPr>
          <a:xfrm>
            <a:off x="7792442" y="376513"/>
            <a:ext cx="4206605" cy="2749534"/>
          </a:xfrm>
          <a:prstGeom prst="rect">
            <a:avLst/>
          </a:prstGeom>
        </p:spPr>
      </p:pic>
      <p:pic>
        <p:nvPicPr>
          <p:cNvPr id="8" name="Resim 7">
            <a:extLst>
              <a:ext uri="{FF2B5EF4-FFF2-40B4-BE49-F238E27FC236}">
                <a16:creationId xmlns:a16="http://schemas.microsoft.com/office/drawing/2014/main" id="{C811ECF9-209B-4AF0-8FFF-BC3B465D4C6B}"/>
              </a:ext>
            </a:extLst>
          </p:cNvPr>
          <p:cNvPicPr>
            <a:picLocks noChangeAspect="1"/>
          </p:cNvPicPr>
          <p:nvPr/>
        </p:nvPicPr>
        <p:blipFill>
          <a:blip r:embed="rId4" cstate="print"/>
          <a:stretch>
            <a:fillRect/>
          </a:stretch>
        </p:blipFill>
        <p:spPr>
          <a:xfrm>
            <a:off x="6481653" y="3528417"/>
            <a:ext cx="4212701" cy="2810500"/>
          </a:xfrm>
          <a:prstGeom prst="rect">
            <a:avLst/>
          </a:prstGeom>
        </p:spPr>
      </p:pic>
      <p:pic>
        <p:nvPicPr>
          <p:cNvPr id="10" name="Resim 9">
            <a:extLst>
              <a:ext uri="{FF2B5EF4-FFF2-40B4-BE49-F238E27FC236}">
                <a16:creationId xmlns:a16="http://schemas.microsoft.com/office/drawing/2014/main" id="{B9453058-0872-4D27-AEC9-F239B4C09D11}"/>
              </a:ext>
            </a:extLst>
          </p:cNvPr>
          <p:cNvPicPr>
            <a:picLocks noChangeAspect="1"/>
          </p:cNvPicPr>
          <p:nvPr/>
        </p:nvPicPr>
        <p:blipFill>
          <a:blip r:embed="rId5" cstate="print"/>
          <a:stretch>
            <a:fillRect/>
          </a:stretch>
        </p:blipFill>
        <p:spPr>
          <a:xfrm>
            <a:off x="4678557" y="419188"/>
            <a:ext cx="2834886" cy="5919729"/>
          </a:xfrm>
          <a:prstGeom prst="rect">
            <a:avLst/>
          </a:prstGeom>
        </p:spPr>
      </p:pic>
      <p:sp>
        <p:nvSpPr>
          <p:cNvPr id="2" name="İçerik Yer Tutucusu 1"/>
          <p:cNvSpPr>
            <a:spLocks noGrp="1"/>
          </p:cNvSpPr>
          <p:nvPr>
            <p:ph idx="1"/>
          </p:nvPr>
        </p:nvSpPr>
        <p:spPr/>
        <p:txBody>
          <a:bodyPr/>
          <a:lstStyle/>
          <a:p>
            <a:endParaRPr lang="tr-TR"/>
          </a:p>
        </p:txBody>
      </p:sp>
    </p:spTree>
    <p:extLst>
      <p:ext uri="{BB962C8B-B14F-4D97-AF65-F5344CB8AC3E}">
        <p14:creationId xmlns:p14="http://schemas.microsoft.com/office/powerpoint/2010/main" val="6242179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a:extLst>
              <a:ext uri="{FF2B5EF4-FFF2-40B4-BE49-F238E27FC236}">
                <a16:creationId xmlns:a16="http://schemas.microsoft.com/office/drawing/2014/main" id="{BFF91AB5-B083-4488-BC62-8D2477913427}"/>
              </a:ext>
            </a:extLst>
          </p:cNvPr>
          <p:cNvPicPr>
            <a:picLocks noGrp="1" noChangeAspect="1"/>
          </p:cNvPicPr>
          <p:nvPr>
            <p:ph idx="1"/>
          </p:nvPr>
        </p:nvPicPr>
        <p:blipFill>
          <a:blip r:embed="rId2" cstate="print"/>
          <a:stretch>
            <a:fillRect/>
          </a:stretch>
        </p:blipFill>
        <p:spPr>
          <a:xfrm>
            <a:off x="339209" y="292589"/>
            <a:ext cx="5432007" cy="1243692"/>
          </a:xfrm>
          <a:prstGeom prst="rect">
            <a:avLst/>
          </a:prstGeom>
        </p:spPr>
      </p:pic>
      <p:pic>
        <p:nvPicPr>
          <p:cNvPr id="6" name="Resim 5">
            <a:extLst>
              <a:ext uri="{FF2B5EF4-FFF2-40B4-BE49-F238E27FC236}">
                <a16:creationId xmlns:a16="http://schemas.microsoft.com/office/drawing/2014/main" id="{5F69453F-C0E0-48DE-BAAA-031ABD16F98C}"/>
              </a:ext>
            </a:extLst>
          </p:cNvPr>
          <p:cNvPicPr>
            <a:picLocks noChangeAspect="1"/>
          </p:cNvPicPr>
          <p:nvPr/>
        </p:nvPicPr>
        <p:blipFill>
          <a:blip r:embed="rId3" cstate="print"/>
          <a:stretch>
            <a:fillRect/>
          </a:stretch>
        </p:blipFill>
        <p:spPr>
          <a:xfrm>
            <a:off x="339209" y="2154488"/>
            <a:ext cx="5377138" cy="4218798"/>
          </a:xfrm>
          <a:prstGeom prst="rect">
            <a:avLst/>
          </a:prstGeom>
        </p:spPr>
      </p:pic>
      <p:pic>
        <p:nvPicPr>
          <p:cNvPr id="7" name="Resim 6">
            <a:extLst>
              <a:ext uri="{FF2B5EF4-FFF2-40B4-BE49-F238E27FC236}">
                <a16:creationId xmlns:a16="http://schemas.microsoft.com/office/drawing/2014/main" id="{EA20BFB4-4828-4A50-8DAE-28E620F765E4}"/>
              </a:ext>
            </a:extLst>
          </p:cNvPr>
          <p:cNvPicPr>
            <a:picLocks noChangeAspect="1"/>
          </p:cNvPicPr>
          <p:nvPr/>
        </p:nvPicPr>
        <p:blipFill>
          <a:blip r:embed="rId4" cstate="print"/>
          <a:stretch>
            <a:fillRect/>
          </a:stretch>
        </p:blipFill>
        <p:spPr>
          <a:xfrm>
            <a:off x="6296405" y="292589"/>
            <a:ext cx="5377138" cy="4084674"/>
          </a:xfrm>
          <a:prstGeom prst="rect">
            <a:avLst/>
          </a:prstGeom>
        </p:spPr>
      </p:pic>
      <p:pic>
        <p:nvPicPr>
          <p:cNvPr id="8" name="Resim 7">
            <a:extLst>
              <a:ext uri="{FF2B5EF4-FFF2-40B4-BE49-F238E27FC236}">
                <a16:creationId xmlns:a16="http://schemas.microsoft.com/office/drawing/2014/main" id="{B5FA3D6A-3848-44D3-9EBE-D3CE8747B6BB}"/>
              </a:ext>
            </a:extLst>
          </p:cNvPr>
          <p:cNvPicPr>
            <a:picLocks noChangeAspect="1"/>
          </p:cNvPicPr>
          <p:nvPr/>
        </p:nvPicPr>
        <p:blipFill>
          <a:blip r:embed="rId5" cstate="print"/>
          <a:stretch>
            <a:fillRect/>
          </a:stretch>
        </p:blipFill>
        <p:spPr>
          <a:xfrm>
            <a:off x="6296405" y="4914250"/>
            <a:ext cx="5371042" cy="1243692"/>
          </a:xfrm>
          <a:prstGeom prst="rect">
            <a:avLst/>
          </a:prstGeom>
        </p:spPr>
      </p:pic>
    </p:spTree>
    <p:extLst>
      <p:ext uri="{BB962C8B-B14F-4D97-AF65-F5344CB8AC3E}">
        <p14:creationId xmlns:p14="http://schemas.microsoft.com/office/powerpoint/2010/main" val="4096470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AAD21C85-4A20-49A9-B866-50CD3EC0817C}"/>
              </a:ext>
            </a:extLst>
          </p:cNvPr>
          <p:cNvPicPr>
            <a:picLocks noChangeAspect="1"/>
          </p:cNvPicPr>
          <p:nvPr/>
        </p:nvPicPr>
        <p:blipFill>
          <a:blip r:embed="rId2" cstate="print"/>
          <a:stretch>
            <a:fillRect/>
          </a:stretch>
        </p:blipFill>
        <p:spPr>
          <a:xfrm>
            <a:off x="1862254" y="587131"/>
            <a:ext cx="9262397" cy="4092685"/>
          </a:xfrm>
          <a:prstGeom prst="rect">
            <a:avLst/>
          </a:prstGeom>
        </p:spPr>
      </p:pic>
      <p:pic>
        <p:nvPicPr>
          <p:cNvPr id="7" name="Resim 6">
            <a:extLst>
              <a:ext uri="{FF2B5EF4-FFF2-40B4-BE49-F238E27FC236}">
                <a16:creationId xmlns:a16="http://schemas.microsoft.com/office/drawing/2014/main" id="{6B73A1F7-0C61-4BD8-8859-812C0E1F4F4F}"/>
              </a:ext>
            </a:extLst>
          </p:cNvPr>
          <p:cNvPicPr>
            <a:picLocks noChangeAspect="1"/>
          </p:cNvPicPr>
          <p:nvPr/>
        </p:nvPicPr>
        <p:blipFill>
          <a:blip r:embed="rId3" cstate="print"/>
          <a:stretch>
            <a:fillRect/>
          </a:stretch>
        </p:blipFill>
        <p:spPr>
          <a:xfrm>
            <a:off x="728007" y="4679818"/>
            <a:ext cx="10735986" cy="1261981"/>
          </a:xfrm>
          <a:prstGeom prst="rect">
            <a:avLst/>
          </a:prstGeom>
        </p:spPr>
      </p:pic>
      <p:sp>
        <p:nvSpPr>
          <p:cNvPr id="2" name="İçerik Yer Tutucusu 1"/>
          <p:cNvSpPr>
            <a:spLocks noGrp="1"/>
          </p:cNvSpPr>
          <p:nvPr>
            <p:ph idx="1"/>
          </p:nvPr>
        </p:nvSpPr>
        <p:spPr>
          <a:xfrm>
            <a:off x="838200" y="4679817"/>
            <a:ext cx="10515600" cy="1497145"/>
          </a:xfrm>
        </p:spPr>
        <p:txBody>
          <a:bodyPr/>
          <a:lstStyle/>
          <a:p>
            <a:endParaRPr lang="tr-TR"/>
          </a:p>
        </p:txBody>
      </p:sp>
    </p:spTree>
    <p:extLst>
      <p:ext uri="{BB962C8B-B14F-4D97-AF65-F5344CB8AC3E}">
        <p14:creationId xmlns:p14="http://schemas.microsoft.com/office/powerpoint/2010/main" val="28405952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TotalTime>
  <Words>271</Words>
  <Application>Microsoft Office PowerPoint</Application>
  <PresentationFormat>Geniş ekran</PresentationFormat>
  <Paragraphs>24</Paragraphs>
  <Slides>12</Slides>
  <Notes>0</Notes>
  <HiddenSlides>0</HiddenSlides>
  <MMClips>1</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12</vt:i4>
      </vt:variant>
    </vt:vector>
  </HeadingPairs>
  <TitlesOfParts>
    <vt:vector size="17" baseType="lpstr">
      <vt:lpstr>Arial</vt:lpstr>
      <vt:lpstr>Berlin Sans FB</vt:lpstr>
      <vt:lpstr>Calibri</vt:lpstr>
      <vt:lpstr>Calibri Light</vt:lpstr>
      <vt:lpstr>Office Teması</vt:lpstr>
      <vt:lpstr>SPOR KÜLTÜRÜ VE OLİMPİK EĞİTİM</vt:lpstr>
      <vt:lpstr>OLİMPİYAT MEŞALESİ</vt:lpstr>
      <vt:lpstr>OLİMPİYAT YEMİNİ</vt:lpstr>
      <vt:lpstr>OLİMPİYAT MARŞI Ey kadim (antik) ölümsüz ruh,  Güzelliğin, yüceliğin ve hakikatin tertemiz babası  (Gökten) in, göster kendini ve şimşek gibi çak  Sahip olduğun yer ve gökyüzünün ihtişamıyla Koşuda, güreşte ve (gülle) atmada,  Soylu yarışmaların itici gücüyle parla  Ve dalı solmayan çiçeklerle donat  Vücudunu, muktedir ve saygı duyulur yap  Ovalar, dağlar ve denizler seninle ışıldar  Eflatun beyaz büyük bir mabet gibi  Sana tapmak için bu mabede koşar  Ey her ulusun kadim ölümsüz ruhu </vt:lpstr>
      <vt:lpstr>   OLİMPİYAT MARŞI  "Koşuda, güreşte ve (gülle) atmada, soylu yarışmaların itici gücüyle parla" dizeleri birçok kişiye yabancı gelebilir. Aslında bu dizeler, sporun kalbinin attığı olimpiyatların, açılış töreninde seslendirilen Olimpiyat Marşı'nın orijinal halindeki, ufak bir bölümünden başka bir şey değil.  1894'teki ilk IOC toplantısında başkanlık koltuğuna geçen Yunan Demetrius Vikelas, vatandaşları şair Kostis Palamas ve operacı Spyridon Samaras'ı, oyunlara özgü bir marş yapmaları için görevlendirdi. Böylece koroyla söylenen kısa bir oratoryo olan Olimpiyat Marşı ortaya çıktı. Modern olimpiyatların ilki olan 1896 Atina'nın açılış töreninde seslendirilen marş, sözleri şarkıya uyarlandıktan sonra Resmi Olimpiyat Marşı olarak 1958'de Japonya'nın başkenti Tokyo'da düzenlenen 54. IOC Toplantısı'nda tescillendi.  </vt:lpstr>
      <vt:lpstr>Açılış ve Kapanış Törenleri</vt:lpstr>
      <vt:lpstr>PowerPoint Sunusu</vt:lpstr>
      <vt:lpstr>PowerPoint Sunusu</vt:lpstr>
      <vt:lpstr>PowerPoint Sunusu</vt:lpstr>
      <vt:lpstr>PowerPoint Sunusu</vt:lpstr>
      <vt:lpstr>PowerPoint Sunusu</vt:lpstr>
      <vt:lpstr>OLİMPİYAT MADALYASI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SPOR KÜLTÜRÜ VE OLİMPİK EĞİTİM</dc:title>
  <dc:creator>nevin</dc:creator>
  <cp:lastModifiedBy>nevin</cp:lastModifiedBy>
  <cp:revision>3</cp:revision>
  <dcterms:created xsi:type="dcterms:W3CDTF">2019-12-23T09:23:09Z</dcterms:created>
  <dcterms:modified xsi:type="dcterms:W3CDTF">2019-12-23T09:39:06Z</dcterms:modified>
</cp:coreProperties>
</file>