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65"/>
  </p:notesMasterIdLst>
  <p:sldIdLst>
    <p:sldId id="256" r:id="rId2"/>
    <p:sldId id="257" r:id="rId3"/>
    <p:sldId id="295" r:id="rId4"/>
    <p:sldId id="288" r:id="rId5"/>
    <p:sldId id="301" r:id="rId6"/>
    <p:sldId id="296" r:id="rId7"/>
    <p:sldId id="297" r:id="rId8"/>
    <p:sldId id="298" r:id="rId9"/>
    <p:sldId id="315" r:id="rId10"/>
    <p:sldId id="316" r:id="rId11"/>
    <p:sldId id="317" r:id="rId12"/>
    <p:sldId id="320" r:id="rId13"/>
    <p:sldId id="321" r:id="rId14"/>
    <p:sldId id="322" r:id="rId15"/>
    <p:sldId id="324" r:id="rId16"/>
    <p:sldId id="323" r:id="rId17"/>
    <p:sldId id="318" r:id="rId18"/>
    <p:sldId id="299" r:id="rId19"/>
    <p:sldId id="300" r:id="rId20"/>
    <p:sldId id="289" r:id="rId21"/>
    <p:sldId id="290" r:id="rId22"/>
    <p:sldId id="291" r:id="rId23"/>
    <p:sldId id="292" r:id="rId24"/>
    <p:sldId id="303" r:id="rId25"/>
    <p:sldId id="293" r:id="rId26"/>
    <p:sldId id="302" r:id="rId27"/>
    <p:sldId id="294" r:id="rId28"/>
    <p:sldId id="304" r:id="rId29"/>
    <p:sldId id="305" r:id="rId30"/>
    <p:sldId id="306" r:id="rId31"/>
    <p:sldId id="307" r:id="rId32"/>
    <p:sldId id="258" r:id="rId33"/>
    <p:sldId id="259" r:id="rId34"/>
    <p:sldId id="261" r:id="rId35"/>
    <p:sldId id="262" r:id="rId36"/>
    <p:sldId id="309" r:id="rId37"/>
    <p:sldId id="263" r:id="rId38"/>
    <p:sldId id="264" r:id="rId39"/>
    <p:sldId id="265" r:id="rId40"/>
    <p:sldId id="266" r:id="rId41"/>
    <p:sldId id="267" r:id="rId42"/>
    <p:sldId id="268" r:id="rId43"/>
    <p:sldId id="270" r:id="rId44"/>
    <p:sldId id="271" r:id="rId45"/>
    <p:sldId id="272" r:id="rId46"/>
    <p:sldId id="273" r:id="rId47"/>
    <p:sldId id="274" r:id="rId48"/>
    <p:sldId id="275" r:id="rId49"/>
    <p:sldId id="276" r:id="rId50"/>
    <p:sldId id="277" r:id="rId51"/>
    <p:sldId id="269" r:id="rId52"/>
    <p:sldId id="278" r:id="rId53"/>
    <p:sldId id="279" r:id="rId54"/>
    <p:sldId id="281" r:id="rId55"/>
    <p:sldId id="282" r:id="rId56"/>
    <p:sldId id="283" r:id="rId57"/>
    <p:sldId id="284" r:id="rId58"/>
    <p:sldId id="285" r:id="rId59"/>
    <p:sldId id="286" r:id="rId60"/>
    <p:sldId id="280" r:id="rId61"/>
    <p:sldId id="310" r:id="rId62"/>
    <p:sldId id="314" r:id="rId63"/>
    <p:sldId id="313" r:id="rId6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 autoAdjust="0"/>
  </p:normalViewPr>
  <p:slideViewPr>
    <p:cSldViewPr snapToGrid="0">
      <p:cViewPr varScale="1">
        <p:scale>
          <a:sx n="102" d="100"/>
          <a:sy n="102" d="100"/>
        </p:scale>
        <p:origin x="138" y="31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4FE2E8-3DFE-44E0-A061-1359AF43273D}" type="datetimeFigureOut">
              <a:rPr lang="tr-TR" smtClean="0"/>
              <a:pPr/>
              <a:t>27.12.2018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69E181-63B5-484C-A8C8-F610E754EFF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8888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12/27/2018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12/27/2018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12/27/2018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MECHANISIMS OF DEVELOPMENTAL BIOLOGY</a:t>
            </a:r>
            <a:endParaRPr lang="tr-TR" dirty="0">
              <a:latin typeface="+mn-lt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   </a:t>
            </a:r>
          </a:p>
          <a:p>
            <a:r>
              <a:rPr lang="tr-TR" dirty="0" smtClean="0">
                <a:latin typeface="+mn-lt"/>
              </a:rPr>
              <a:t>Prof. Dr. Fulya </a:t>
            </a:r>
            <a:r>
              <a:rPr lang="tr-TR" dirty="0" err="1" smtClean="0">
                <a:latin typeface="+mn-lt"/>
              </a:rPr>
              <a:t>Tekşen</a:t>
            </a: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845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+mn-lt"/>
              </a:rPr>
              <a:t>Fıgure</a:t>
            </a:r>
            <a:r>
              <a:rPr lang="tr-TR" dirty="0" smtClean="0">
                <a:latin typeface="+mn-lt"/>
              </a:rPr>
              <a:t> 3  : Development of </a:t>
            </a:r>
            <a:r>
              <a:rPr lang="tr-TR" dirty="0" err="1" smtClean="0">
                <a:latin typeface="+mn-lt"/>
              </a:rPr>
              <a:t>frog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egg</a:t>
            </a:r>
            <a:endParaRPr lang="tr-TR" dirty="0">
              <a:latin typeface="+mn-lt"/>
            </a:endParaRPr>
          </a:p>
        </p:txBody>
      </p:sp>
      <p:pic>
        <p:nvPicPr>
          <p:cNvPr id="4" name="3 İçerik Yer Tutucusu" descr="3f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2442" y="1986455"/>
            <a:ext cx="8912488" cy="4319751"/>
          </a:xfrm>
        </p:spPr>
      </p:pic>
    </p:spTree>
    <p:extLst>
      <p:ext uri="{BB962C8B-B14F-4D97-AF65-F5344CB8AC3E}">
        <p14:creationId xmlns:p14="http://schemas.microsoft.com/office/powerpoint/2010/main" val="185156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      GENES CONTROLLING DEVELOPMENT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>
                <a:latin typeface="+mn-lt"/>
              </a:rPr>
              <a:t>Even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before</a:t>
            </a:r>
            <a:r>
              <a:rPr lang="tr-TR" dirty="0" smtClean="0">
                <a:latin typeface="+mn-lt"/>
              </a:rPr>
              <a:t> FERTILIZATION,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OOCYTE, has EGG-POLARITY GENES </a:t>
            </a:r>
            <a:r>
              <a:rPr lang="tr-TR" dirty="0" err="1" smtClean="0">
                <a:latin typeface="+mn-lt"/>
              </a:rPr>
              <a:t>that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code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mRNA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or</a:t>
            </a:r>
            <a:r>
              <a:rPr lang="tr-TR" dirty="0" smtClean="0">
                <a:latin typeface="+mn-lt"/>
              </a:rPr>
              <a:t> protein, </a:t>
            </a:r>
            <a:r>
              <a:rPr lang="tr-TR" dirty="0" err="1" smtClean="0">
                <a:latin typeface="+mn-lt"/>
              </a:rPr>
              <a:t>that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produce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signals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to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developing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embryo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after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fertilization</a:t>
            </a:r>
            <a:r>
              <a:rPr lang="tr-TR" dirty="0" smtClean="0">
                <a:latin typeface="+mn-lt"/>
              </a:rPr>
              <a:t>.</a:t>
            </a: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                                    </a:t>
            </a:r>
            <a:r>
              <a:rPr lang="tr-TR" dirty="0" err="1" smtClean="0">
                <a:latin typeface="+mn-lt"/>
              </a:rPr>
              <a:t>Such</a:t>
            </a:r>
            <a:r>
              <a:rPr lang="tr-TR" dirty="0" smtClean="0">
                <a:latin typeface="+mn-lt"/>
              </a:rPr>
              <a:t> as;</a:t>
            </a:r>
          </a:p>
          <a:p>
            <a:r>
              <a:rPr lang="tr-TR" dirty="0" smtClean="0">
                <a:latin typeface="+mn-lt"/>
              </a:rPr>
              <a:t>BICOID </a:t>
            </a:r>
            <a:r>
              <a:rPr lang="tr-TR" dirty="0" err="1" smtClean="0">
                <a:latin typeface="+mn-lt"/>
              </a:rPr>
              <a:t>genes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which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responsible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for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ANTERIOR </a:t>
            </a:r>
            <a:r>
              <a:rPr lang="tr-TR" dirty="0" err="1" smtClean="0">
                <a:latin typeface="+mn-lt"/>
              </a:rPr>
              <a:t>end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embryo</a:t>
            </a:r>
            <a:r>
              <a:rPr lang="tr-TR" dirty="0" smtClean="0">
                <a:latin typeface="+mn-lt"/>
              </a:rPr>
              <a:t>.</a:t>
            </a:r>
          </a:p>
          <a:p>
            <a:r>
              <a:rPr lang="tr-TR" dirty="0" smtClean="0">
                <a:latin typeface="+mn-lt"/>
              </a:rPr>
              <a:t>NANOS </a:t>
            </a:r>
            <a:r>
              <a:rPr lang="tr-TR" dirty="0" err="1" smtClean="0">
                <a:latin typeface="+mn-lt"/>
              </a:rPr>
              <a:t>genes</a:t>
            </a:r>
            <a:r>
              <a:rPr lang="tr-TR" dirty="0" smtClean="0">
                <a:latin typeface="+mn-lt"/>
              </a:rPr>
              <a:t> ……… </a:t>
            </a:r>
            <a:r>
              <a:rPr lang="tr-TR" dirty="0" err="1" smtClean="0">
                <a:latin typeface="+mn-lt"/>
              </a:rPr>
              <a:t>Posterior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System</a:t>
            </a:r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TORSO </a:t>
            </a:r>
            <a:r>
              <a:rPr lang="tr-TR" dirty="0" err="1" smtClean="0">
                <a:latin typeface="+mn-lt"/>
              </a:rPr>
              <a:t>genes</a:t>
            </a:r>
            <a:r>
              <a:rPr lang="tr-TR" dirty="0" smtClean="0">
                <a:latin typeface="+mn-lt"/>
              </a:rPr>
              <a:t> ……..Terminal </a:t>
            </a:r>
            <a:r>
              <a:rPr lang="tr-TR" dirty="0" err="1" smtClean="0">
                <a:latin typeface="+mn-lt"/>
              </a:rPr>
              <a:t>System</a:t>
            </a:r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TOLL  </a:t>
            </a:r>
            <a:r>
              <a:rPr lang="tr-TR" dirty="0" err="1" smtClean="0">
                <a:latin typeface="+mn-lt"/>
              </a:rPr>
              <a:t>genes</a:t>
            </a:r>
            <a:r>
              <a:rPr lang="tr-TR" dirty="0" smtClean="0">
                <a:latin typeface="+mn-lt"/>
              </a:rPr>
              <a:t> ….. </a:t>
            </a:r>
            <a:r>
              <a:rPr lang="tr-TR" dirty="0" err="1" smtClean="0">
                <a:latin typeface="+mn-lt"/>
              </a:rPr>
              <a:t>Dorsoventral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System</a:t>
            </a:r>
            <a:endParaRPr lang="tr-TR" dirty="0" smtClean="0">
              <a:latin typeface="+mn-lt"/>
            </a:endParaRPr>
          </a:p>
          <a:p>
            <a:pPr marL="0" indent="0">
              <a:buNone/>
            </a:pPr>
            <a:r>
              <a:rPr lang="tr-TR" dirty="0" err="1" smtClean="0">
                <a:latin typeface="+mn-lt"/>
              </a:rPr>
              <a:t>Finally</a:t>
            </a:r>
            <a:r>
              <a:rPr lang="tr-TR" dirty="0" smtClean="0">
                <a:latin typeface="+mn-lt"/>
              </a:rPr>
              <a:t>, it is </a:t>
            </a:r>
            <a:r>
              <a:rPr lang="tr-TR" dirty="0" err="1" smtClean="0">
                <a:latin typeface="+mn-lt"/>
              </a:rPr>
              <a:t>known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that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>
                <a:latin typeface="+mn-lt"/>
              </a:rPr>
              <a:t>t</a:t>
            </a:r>
            <a:r>
              <a:rPr lang="tr-TR" dirty="0" err="1" smtClean="0">
                <a:latin typeface="+mn-lt"/>
              </a:rPr>
              <a:t>hese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genes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coordinate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first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part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development</a:t>
            </a:r>
            <a:r>
              <a:rPr lang="tr-TR" dirty="0" smtClean="0">
                <a:latin typeface="+mn-lt"/>
              </a:rPr>
              <a:t>.</a:t>
            </a:r>
          </a:p>
          <a:p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0658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SEGMENTATION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+mn-lt"/>
              </a:rPr>
              <a:t>Occurs</a:t>
            </a:r>
            <a:r>
              <a:rPr lang="tr-TR" dirty="0" smtClean="0">
                <a:latin typeface="+mn-lt"/>
              </a:rPr>
              <a:t> in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second</a:t>
            </a:r>
            <a:r>
              <a:rPr lang="tr-TR" dirty="0" smtClean="0">
                <a:latin typeface="+mn-lt"/>
              </a:rPr>
              <a:t> step; </a:t>
            </a:r>
          </a:p>
          <a:p>
            <a:r>
              <a:rPr lang="tr-TR" dirty="0" err="1" smtClean="0">
                <a:latin typeface="+mn-lt"/>
              </a:rPr>
              <a:t>There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are</a:t>
            </a:r>
            <a:r>
              <a:rPr lang="tr-TR" dirty="0" smtClean="0">
                <a:latin typeface="+mn-lt"/>
              </a:rPr>
              <a:t> 3 </a:t>
            </a:r>
            <a:r>
              <a:rPr lang="tr-TR" dirty="0" err="1" smtClean="0">
                <a:latin typeface="+mn-lt"/>
              </a:rPr>
              <a:t>groups</a:t>
            </a:r>
            <a:r>
              <a:rPr lang="tr-TR" dirty="0" smtClean="0">
                <a:latin typeface="+mn-lt"/>
              </a:rPr>
              <a:t> of </a:t>
            </a:r>
            <a:r>
              <a:rPr lang="tr-TR" b="1" dirty="0" err="1" smtClean="0">
                <a:latin typeface="+mn-lt"/>
              </a:rPr>
              <a:t>Segmentation</a:t>
            </a:r>
            <a:r>
              <a:rPr lang="tr-TR" b="1" dirty="0" smtClean="0">
                <a:latin typeface="+mn-lt"/>
              </a:rPr>
              <a:t> </a:t>
            </a:r>
            <a:r>
              <a:rPr lang="tr-TR" b="1" dirty="0" err="1" smtClean="0">
                <a:latin typeface="+mn-lt"/>
              </a:rPr>
              <a:t>Genes</a:t>
            </a:r>
            <a:r>
              <a:rPr lang="tr-TR" b="1" dirty="0" smtClean="0">
                <a:latin typeface="+mn-lt"/>
              </a:rPr>
              <a:t>;</a:t>
            </a:r>
          </a:p>
          <a:p>
            <a:r>
              <a:rPr lang="tr-TR" b="1" dirty="0" err="1" smtClean="0">
                <a:latin typeface="+mn-lt"/>
              </a:rPr>
              <a:t>Gap</a:t>
            </a:r>
            <a:r>
              <a:rPr lang="tr-TR" b="1" dirty="0" smtClean="0">
                <a:latin typeface="+mn-lt"/>
              </a:rPr>
              <a:t> </a:t>
            </a:r>
            <a:r>
              <a:rPr lang="tr-TR" b="1" dirty="0" err="1" smtClean="0">
                <a:latin typeface="+mn-lt"/>
              </a:rPr>
              <a:t>Genes</a:t>
            </a:r>
            <a:endParaRPr lang="tr-TR" dirty="0" smtClean="0">
              <a:latin typeface="+mn-lt"/>
            </a:endParaRPr>
          </a:p>
          <a:p>
            <a:r>
              <a:rPr lang="tr-TR" b="1" dirty="0" err="1" smtClean="0">
                <a:latin typeface="+mn-lt"/>
              </a:rPr>
              <a:t>Pair-rule</a:t>
            </a:r>
            <a:r>
              <a:rPr lang="tr-TR" b="1" dirty="0" smtClean="0">
                <a:latin typeface="+mn-lt"/>
              </a:rPr>
              <a:t> </a:t>
            </a:r>
            <a:r>
              <a:rPr lang="tr-TR" b="1" dirty="0" err="1" smtClean="0">
                <a:latin typeface="+mn-lt"/>
              </a:rPr>
              <a:t>Genes</a:t>
            </a:r>
            <a:endParaRPr lang="tr-TR" b="1" dirty="0" smtClean="0">
              <a:latin typeface="+mn-lt"/>
            </a:endParaRPr>
          </a:p>
          <a:p>
            <a:r>
              <a:rPr lang="tr-TR" b="1" dirty="0" err="1" smtClean="0">
                <a:latin typeface="+mn-lt"/>
              </a:rPr>
              <a:t>Segment</a:t>
            </a:r>
            <a:r>
              <a:rPr lang="tr-TR" b="1" dirty="0" smtClean="0">
                <a:latin typeface="+mn-lt"/>
              </a:rPr>
              <a:t> </a:t>
            </a:r>
            <a:r>
              <a:rPr lang="tr-TR" b="1" dirty="0" err="1" smtClean="0">
                <a:latin typeface="+mn-lt"/>
              </a:rPr>
              <a:t>Polarity</a:t>
            </a:r>
            <a:r>
              <a:rPr lang="tr-TR" b="1" dirty="0" smtClean="0">
                <a:latin typeface="+mn-lt"/>
              </a:rPr>
              <a:t> </a:t>
            </a:r>
            <a:r>
              <a:rPr lang="tr-TR" b="1" dirty="0" err="1" smtClean="0">
                <a:latin typeface="+mn-lt"/>
              </a:rPr>
              <a:t>Genes</a:t>
            </a:r>
            <a:endParaRPr lang="tr-TR" b="1" dirty="0" smtClean="0">
              <a:latin typeface="+mn-lt"/>
            </a:endParaRP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related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with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different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segments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developing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embryo</a:t>
            </a:r>
            <a:r>
              <a:rPr lang="tr-TR" dirty="0" smtClean="0">
                <a:latin typeface="+mn-lt"/>
              </a:rPr>
              <a:t>.</a:t>
            </a: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0195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 err="1" smtClean="0">
                <a:latin typeface="+mn-lt"/>
              </a:rPr>
              <a:t>Fıgure</a:t>
            </a:r>
            <a:r>
              <a:rPr lang="tr-TR" sz="2800" dirty="0" smtClean="0">
                <a:latin typeface="+mn-lt"/>
              </a:rPr>
              <a:t> 4  : </a:t>
            </a:r>
            <a:r>
              <a:rPr lang="en-US" sz="2800" dirty="0" smtClean="0">
                <a:latin typeface="+mn-lt"/>
              </a:rPr>
              <a:t>Examples of the phenotypes of mutations affecting egg-polarity genes and the three types of</a:t>
            </a:r>
            <a:br>
              <a:rPr lang="en-US" sz="2800" dirty="0" smtClean="0">
                <a:latin typeface="+mn-lt"/>
              </a:rPr>
            </a:br>
            <a:r>
              <a:rPr lang="tr-TR" sz="2800" dirty="0" err="1" smtClean="0">
                <a:latin typeface="+mn-lt"/>
              </a:rPr>
              <a:t>segmentatıon</a:t>
            </a:r>
            <a:r>
              <a:rPr lang="tr-TR" sz="2800" dirty="0" smtClean="0">
                <a:latin typeface="+mn-lt"/>
              </a:rPr>
              <a:t> </a:t>
            </a:r>
            <a:r>
              <a:rPr lang="tr-TR" sz="2800" dirty="0" err="1" smtClean="0">
                <a:latin typeface="+mn-lt"/>
              </a:rPr>
              <a:t>genes</a:t>
            </a:r>
            <a:r>
              <a:rPr lang="tr-TR" sz="2800" dirty="0" smtClean="0">
                <a:latin typeface="+mn-lt"/>
              </a:rPr>
              <a:t>.</a:t>
            </a:r>
            <a:endParaRPr lang="tr-TR" sz="2800" dirty="0">
              <a:latin typeface="+mn-lt"/>
            </a:endParaRPr>
          </a:p>
        </p:txBody>
      </p:sp>
      <p:pic>
        <p:nvPicPr>
          <p:cNvPr id="4" name="3 İçerik Yer Tutucusu" descr="4f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7159" y="1902646"/>
            <a:ext cx="8199640" cy="4095851"/>
          </a:xfrm>
        </p:spPr>
      </p:pic>
    </p:spTree>
    <p:extLst>
      <p:ext uri="{BB962C8B-B14F-4D97-AF65-F5344CB8AC3E}">
        <p14:creationId xmlns:p14="http://schemas.microsoft.com/office/powerpoint/2010/main" val="247884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HOMEOTIC SELECTOR- </a:t>
            </a:r>
            <a:r>
              <a:rPr lang="tr-TR" dirty="0" err="1" smtClean="0">
                <a:latin typeface="+mn-lt"/>
              </a:rPr>
              <a:t>or</a:t>
            </a:r>
            <a:r>
              <a:rPr lang="tr-TR" dirty="0" smtClean="0">
                <a:latin typeface="+mn-lt"/>
              </a:rPr>
              <a:t> HOMEBOX </a:t>
            </a:r>
            <a:r>
              <a:rPr lang="tr-TR" dirty="0" err="1" smtClean="0">
                <a:latin typeface="+mn-lt"/>
              </a:rPr>
              <a:t>gENES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+mn-lt"/>
              </a:rPr>
              <a:t>In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last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part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development</a:t>
            </a:r>
            <a:r>
              <a:rPr lang="tr-TR" dirty="0" smtClean="0">
                <a:latin typeface="+mn-lt"/>
              </a:rPr>
              <a:t>, </a:t>
            </a:r>
            <a:r>
              <a:rPr lang="tr-TR" dirty="0" err="1" smtClean="0">
                <a:latin typeface="+mn-lt"/>
              </a:rPr>
              <a:t>actually</a:t>
            </a:r>
            <a:r>
              <a:rPr lang="tr-TR" dirty="0" smtClean="0">
                <a:latin typeface="+mn-lt"/>
              </a:rPr>
              <a:t> in </a:t>
            </a:r>
            <a:r>
              <a:rPr lang="tr-TR" dirty="0" err="1" smtClean="0">
                <a:latin typeface="+mn-lt"/>
              </a:rPr>
              <a:t>parallel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with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segmentation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process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these</a:t>
            </a:r>
            <a:r>
              <a:rPr lang="tr-TR" dirty="0" smtClean="0">
                <a:latin typeface="+mn-lt"/>
              </a:rPr>
              <a:t> GENES define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preserve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differences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between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segments</a:t>
            </a:r>
            <a:r>
              <a:rPr lang="tr-TR" dirty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permanently</a:t>
            </a:r>
            <a:r>
              <a:rPr lang="tr-TR" dirty="0" smtClean="0">
                <a:latin typeface="+mn-lt"/>
              </a:rPr>
              <a:t>.</a:t>
            </a: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101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42626" y="629027"/>
            <a:ext cx="3987635" cy="5445951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+mn-lt"/>
              </a:rPr>
              <a:t>FIGURE  5 :</a:t>
            </a:r>
            <a:r>
              <a:rPr lang="en-US" dirty="0" smtClean="0">
                <a:latin typeface="+mn-lt"/>
              </a:rPr>
              <a:t>The </a:t>
            </a:r>
            <a:r>
              <a:rPr lang="en-US" dirty="0" err="1" smtClean="0">
                <a:latin typeface="+mn-lt"/>
              </a:rPr>
              <a:t>Hox</a:t>
            </a:r>
            <a:r>
              <a:rPr lang="en-US" dirty="0" smtClean="0">
                <a:latin typeface="+mn-lt"/>
              </a:rPr>
              <a:t> complexes of an</a:t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>insect and a mammal, compared and</a:t>
            </a:r>
            <a:br>
              <a:rPr lang="en-US" dirty="0" smtClean="0">
                <a:latin typeface="+mn-lt"/>
              </a:rPr>
            </a:br>
            <a:r>
              <a:rPr lang="tr-TR" dirty="0" err="1" smtClean="0">
                <a:latin typeface="+mn-lt"/>
              </a:rPr>
              <a:t>related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to</a:t>
            </a:r>
            <a:r>
              <a:rPr lang="tr-TR" dirty="0" smtClean="0">
                <a:latin typeface="+mn-lt"/>
              </a:rPr>
              <a:t> body </a:t>
            </a:r>
            <a:r>
              <a:rPr lang="tr-TR" dirty="0" err="1" smtClean="0">
                <a:latin typeface="+mn-lt"/>
              </a:rPr>
              <a:t>regıons</a:t>
            </a:r>
            <a:r>
              <a:rPr lang="tr-TR" dirty="0" smtClean="0">
                <a:latin typeface="+mn-lt"/>
              </a:rPr>
              <a:t>.</a:t>
            </a:r>
            <a:endParaRPr lang="tr-TR" dirty="0">
              <a:latin typeface="+mn-lt"/>
            </a:endParaRPr>
          </a:p>
        </p:txBody>
      </p:sp>
      <p:pic>
        <p:nvPicPr>
          <p:cNvPr id="4" name="3 İçerik Yer Tutucusu" descr="5f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78561" y="19408"/>
            <a:ext cx="7713439" cy="6838592"/>
          </a:xfrm>
        </p:spPr>
      </p:pic>
    </p:spTree>
    <p:extLst>
      <p:ext uri="{BB962C8B-B14F-4D97-AF65-F5344CB8AC3E}">
        <p14:creationId xmlns:p14="http://schemas.microsoft.com/office/powerpoint/2010/main" val="51556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41413" y="618517"/>
            <a:ext cx="4702339" cy="4153179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+mn-lt"/>
              </a:rPr>
              <a:t>FIGURE 6</a:t>
            </a:r>
            <a:r>
              <a:rPr lang="tr-TR" sz="2800" dirty="0" smtClean="0">
                <a:latin typeface="+mn-lt"/>
              </a:rPr>
              <a:t>: An </a:t>
            </a:r>
            <a:r>
              <a:rPr lang="tr-TR" sz="2800" dirty="0" err="1" smtClean="0">
                <a:latin typeface="+mn-lt"/>
              </a:rPr>
              <a:t>example</a:t>
            </a:r>
            <a:r>
              <a:rPr lang="tr-TR" sz="2800" dirty="0" smtClean="0">
                <a:latin typeface="+mn-lt"/>
              </a:rPr>
              <a:t> of </a:t>
            </a:r>
            <a:r>
              <a:rPr lang="tr-TR" sz="2800" dirty="0" err="1" smtClean="0">
                <a:latin typeface="+mn-lt"/>
              </a:rPr>
              <a:t>the</a:t>
            </a:r>
            <a:r>
              <a:rPr lang="tr-TR" sz="2800" dirty="0" smtClean="0">
                <a:latin typeface="+mn-lt"/>
              </a:rPr>
              <a:t/>
            </a:r>
            <a:br>
              <a:rPr lang="tr-TR" sz="2800" dirty="0" smtClean="0">
                <a:latin typeface="+mn-lt"/>
              </a:rPr>
            </a:br>
            <a:r>
              <a:rPr lang="tr-TR" sz="2800" dirty="0" err="1" smtClean="0">
                <a:latin typeface="+mn-lt"/>
              </a:rPr>
              <a:t>regulatory</a:t>
            </a:r>
            <a:r>
              <a:rPr lang="tr-TR" sz="2800" dirty="0" smtClean="0">
                <a:latin typeface="+mn-lt"/>
              </a:rPr>
              <a:t> </a:t>
            </a:r>
            <a:r>
              <a:rPr lang="tr-TR" sz="2800" dirty="0" err="1" smtClean="0">
                <a:latin typeface="+mn-lt"/>
              </a:rPr>
              <a:t>hıerarchy</a:t>
            </a:r>
            <a:r>
              <a:rPr lang="tr-TR" sz="2800" dirty="0" smtClean="0">
                <a:latin typeface="+mn-lt"/>
              </a:rPr>
              <a:t> </a:t>
            </a:r>
            <a:r>
              <a:rPr lang="tr-TR" sz="2800" dirty="0" smtClean="0">
                <a:latin typeface="+mn-lt"/>
              </a:rPr>
              <a:t>of </a:t>
            </a:r>
            <a:r>
              <a:rPr lang="tr-TR" sz="2800" dirty="0" err="1" smtClean="0">
                <a:latin typeface="+mn-lt"/>
              </a:rPr>
              <a:t>egg-polarıty</a:t>
            </a:r>
            <a:r>
              <a:rPr lang="tr-TR" sz="2800" dirty="0" smtClean="0">
                <a:latin typeface="+mn-lt"/>
              </a:rPr>
              <a:t>,</a:t>
            </a:r>
            <a:br>
              <a:rPr lang="tr-TR" sz="2800" dirty="0" smtClean="0">
                <a:latin typeface="+mn-lt"/>
              </a:rPr>
            </a:br>
            <a:r>
              <a:rPr lang="tr-TR" sz="2800" dirty="0" err="1" smtClean="0">
                <a:latin typeface="+mn-lt"/>
              </a:rPr>
              <a:t>segmentatıon</a:t>
            </a:r>
            <a:r>
              <a:rPr lang="tr-TR" sz="2800" dirty="0" smtClean="0">
                <a:latin typeface="+mn-lt"/>
              </a:rPr>
              <a:t>, </a:t>
            </a:r>
            <a:r>
              <a:rPr lang="tr-TR" sz="2800" dirty="0" err="1" smtClean="0">
                <a:latin typeface="+mn-lt"/>
              </a:rPr>
              <a:t>and</a:t>
            </a:r>
            <a:r>
              <a:rPr lang="tr-TR" sz="2800" dirty="0" smtClean="0">
                <a:latin typeface="+mn-lt"/>
              </a:rPr>
              <a:t> </a:t>
            </a:r>
            <a:r>
              <a:rPr lang="tr-TR" sz="2800" dirty="0" err="1" smtClean="0">
                <a:latin typeface="+mn-lt"/>
              </a:rPr>
              <a:t>Hox</a:t>
            </a:r>
            <a:r>
              <a:rPr lang="tr-TR" sz="2800" dirty="0" smtClean="0">
                <a:latin typeface="+mn-lt"/>
              </a:rPr>
              <a:t> </a:t>
            </a:r>
            <a:r>
              <a:rPr lang="tr-TR" sz="2800" dirty="0" err="1" smtClean="0">
                <a:latin typeface="+mn-lt"/>
              </a:rPr>
              <a:t>genes</a:t>
            </a:r>
            <a:r>
              <a:rPr lang="tr-TR" sz="2800" dirty="0" smtClean="0">
                <a:latin typeface="+mn-lt"/>
              </a:rPr>
              <a:t>.</a:t>
            </a:r>
            <a:endParaRPr lang="tr-TR" sz="2800" dirty="0">
              <a:latin typeface="+mn-lt"/>
            </a:endParaRPr>
          </a:p>
        </p:txBody>
      </p:sp>
      <p:pic>
        <p:nvPicPr>
          <p:cNvPr id="4" name="3 İçerik Yer Tutucusu" descr="6ff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7379" y="0"/>
            <a:ext cx="6394621" cy="6858000"/>
          </a:xfrm>
        </p:spPr>
      </p:pic>
    </p:spTree>
    <p:extLst>
      <p:ext uri="{BB962C8B-B14F-4D97-AF65-F5344CB8AC3E}">
        <p14:creationId xmlns:p14="http://schemas.microsoft.com/office/powerpoint/2010/main" val="174580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FIGURE 7: </a:t>
            </a:r>
            <a:r>
              <a:rPr lang="tr-TR" dirty="0" err="1" smtClean="0">
                <a:latin typeface="+mn-lt"/>
              </a:rPr>
              <a:t>Genes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ın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Drosophıla</a:t>
            </a:r>
            <a:endParaRPr lang="tr-TR" dirty="0">
              <a:latin typeface="+mn-lt"/>
            </a:endParaRPr>
          </a:p>
        </p:txBody>
      </p:sp>
      <p:pic>
        <p:nvPicPr>
          <p:cNvPr id="4" name="3 İçerik Yer Tutucusu" descr="7f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1040" y="2161923"/>
            <a:ext cx="10781623" cy="4470104"/>
          </a:xfrm>
        </p:spPr>
      </p:pic>
    </p:spTree>
    <p:extLst>
      <p:ext uri="{BB962C8B-B14F-4D97-AF65-F5344CB8AC3E}">
        <p14:creationId xmlns:p14="http://schemas.microsoft.com/office/powerpoint/2010/main" val="156571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              FROM ZYGOTE TO ADULT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smtClean="0">
                <a:latin typeface="+mn-lt"/>
              </a:rPr>
              <a:t>                              ZYGOTE</a:t>
            </a:r>
          </a:p>
          <a:p>
            <a:r>
              <a:rPr lang="tr-TR" dirty="0">
                <a:latin typeface="+mn-lt"/>
              </a:rPr>
              <a:t> </a:t>
            </a:r>
            <a:r>
              <a:rPr lang="tr-TR" dirty="0" smtClean="0">
                <a:latin typeface="+mn-lt"/>
              </a:rPr>
              <a:t>                                   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|</a:t>
            </a:r>
          </a:p>
          <a:p>
            <a:r>
              <a:rPr lang="tr-TR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                             EMBRYO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genome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activated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*</a:t>
            </a:r>
          </a:p>
          <a:p>
            <a:r>
              <a:rPr lang="tr-TR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                                      |</a:t>
            </a:r>
          </a:p>
          <a:p>
            <a:r>
              <a:rPr lang="tr-TR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                               BLASTULA</a:t>
            </a:r>
          </a:p>
          <a:p>
            <a:r>
              <a:rPr lang="tr-TR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                                      </a:t>
            </a:r>
            <a:r>
              <a:rPr lang="tr-TR" dirty="0">
                <a:latin typeface="+mn-lt"/>
                <a:cs typeface="Times New Roman" panose="02020603050405020304" pitchFamily="18" charset="0"/>
              </a:rPr>
              <a:t>|</a:t>
            </a:r>
          </a:p>
          <a:p>
            <a:r>
              <a:rPr lang="tr-TR" dirty="0" smtClean="0">
                <a:latin typeface="+mn-lt"/>
                <a:cs typeface="Times New Roman" panose="02020603050405020304" pitchFamily="18" charset="0"/>
              </a:rPr>
              <a:t>                              GASTRULATION</a:t>
            </a:r>
          </a:p>
          <a:p>
            <a:r>
              <a:rPr lang="tr-TR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                                      </a:t>
            </a:r>
            <a:r>
              <a:rPr lang="tr-TR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|</a:t>
            </a:r>
          </a:p>
          <a:p>
            <a:r>
              <a:rPr lang="tr-TR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                             MULTILAYERED STRUCTURE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With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internal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gut</a:t>
            </a:r>
            <a:endParaRPr lang="tr-TR" dirty="0">
              <a:latin typeface="+mn-lt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endParaRPr lang="tr-TR" dirty="0">
              <a:latin typeface="+mn-lt"/>
              <a:cs typeface="Times New Roman" panose="02020603050405020304" pitchFamily="18" charset="0"/>
            </a:endParaRPr>
          </a:p>
          <a:p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7547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+mn-lt"/>
              </a:rPr>
              <a:t>Each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part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body </a:t>
            </a:r>
            <a:r>
              <a:rPr lang="tr-TR" dirty="0" err="1" smtClean="0">
                <a:latin typeface="+mn-lt"/>
              </a:rPr>
              <a:t>developes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from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certaın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dıfferent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layers</a:t>
            </a:r>
            <a:r>
              <a:rPr lang="tr-TR" dirty="0" smtClean="0">
                <a:latin typeface="+mn-lt"/>
              </a:rPr>
              <a:t>;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+mn-lt"/>
            </a:endParaRPr>
          </a:p>
          <a:p>
            <a:pPr marL="0" indent="0">
              <a:buNone/>
            </a:pPr>
            <a:r>
              <a:rPr lang="tr-TR" dirty="0" err="1" smtClean="0">
                <a:latin typeface="+mn-lt"/>
              </a:rPr>
              <a:t>Ectoderm</a:t>
            </a:r>
            <a:r>
              <a:rPr lang="tr-TR" dirty="0" smtClean="0">
                <a:latin typeface="+mn-lt"/>
              </a:rPr>
              <a:t>    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→</a:t>
            </a:r>
            <a:r>
              <a:rPr lang="tr-TR" dirty="0" smtClean="0">
                <a:latin typeface="+mn-lt"/>
              </a:rPr>
              <a:t>     </a:t>
            </a:r>
            <a:r>
              <a:rPr lang="tr-TR" dirty="0" err="1" smtClean="0">
                <a:latin typeface="+mn-lt"/>
              </a:rPr>
              <a:t>Epidermis</a:t>
            </a:r>
            <a:r>
              <a:rPr lang="tr-TR" dirty="0" smtClean="0">
                <a:latin typeface="+mn-lt"/>
              </a:rPr>
              <a:t>, </a:t>
            </a:r>
            <a:r>
              <a:rPr lang="tr-TR" dirty="0" err="1" smtClean="0">
                <a:latin typeface="+mn-lt"/>
              </a:rPr>
              <a:t>Nervous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System</a:t>
            </a:r>
            <a:endParaRPr lang="tr-TR" dirty="0" smtClean="0">
              <a:latin typeface="+mn-lt"/>
            </a:endParaRP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Endoderm  </a:t>
            </a:r>
            <a:r>
              <a:rPr lang="tr-TR" dirty="0">
                <a:latin typeface="+mn-lt"/>
              </a:rPr>
              <a:t> </a:t>
            </a:r>
            <a:r>
              <a:rPr lang="tr-TR" dirty="0">
                <a:latin typeface="+mn-lt"/>
                <a:cs typeface="Times New Roman" panose="02020603050405020304" pitchFamily="18" charset="0"/>
              </a:rPr>
              <a:t>→</a:t>
            </a:r>
            <a:r>
              <a:rPr lang="tr-TR" dirty="0">
                <a:latin typeface="+mn-lt"/>
              </a:rPr>
              <a:t> </a:t>
            </a:r>
            <a:r>
              <a:rPr lang="tr-TR" dirty="0" smtClean="0">
                <a:latin typeface="+mn-lt"/>
              </a:rPr>
              <a:t>   Gut </a:t>
            </a:r>
            <a:r>
              <a:rPr lang="tr-TR" dirty="0" err="1" smtClean="0">
                <a:latin typeface="+mn-lt"/>
              </a:rPr>
              <a:t>tube</a:t>
            </a:r>
            <a:r>
              <a:rPr lang="tr-TR" dirty="0" smtClean="0">
                <a:latin typeface="+mn-lt"/>
              </a:rPr>
              <a:t>, </a:t>
            </a:r>
            <a:r>
              <a:rPr lang="tr-TR" dirty="0" err="1" smtClean="0">
                <a:latin typeface="+mn-lt"/>
              </a:rPr>
              <a:t>Lungs</a:t>
            </a:r>
            <a:r>
              <a:rPr lang="tr-TR" dirty="0" smtClean="0">
                <a:latin typeface="+mn-lt"/>
              </a:rPr>
              <a:t>, </a:t>
            </a:r>
            <a:r>
              <a:rPr lang="tr-TR" dirty="0" err="1" smtClean="0">
                <a:latin typeface="+mn-lt"/>
              </a:rPr>
              <a:t>Pancreas</a:t>
            </a:r>
            <a:r>
              <a:rPr lang="tr-TR" dirty="0" smtClean="0">
                <a:latin typeface="+mn-lt"/>
              </a:rPr>
              <a:t>, </a:t>
            </a:r>
            <a:r>
              <a:rPr lang="tr-TR" dirty="0" err="1" smtClean="0">
                <a:latin typeface="+mn-lt"/>
              </a:rPr>
              <a:t>Liver</a:t>
            </a:r>
            <a:endParaRPr lang="tr-TR" dirty="0" smtClean="0">
              <a:latin typeface="+mn-lt"/>
            </a:endParaRPr>
          </a:p>
          <a:p>
            <a:pPr marL="0" indent="0">
              <a:buNone/>
            </a:pPr>
            <a:r>
              <a:rPr lang="tr-TR" dirty="0" err="1" smtClean="0">
                <a:latin typeface="+mn-lt"/>
              </a:rPr>
              <a:t>Mesoderm</a:t>
            </a:r>
            <a:r>
              <a:rPr lang="tr-TR" dirty="0" smtClean="0">
                <a:latin typeface="+mn-lt"/>
              </a:rPr>
              <a:t>  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→</a:t>
            </a:r>
            <a:r>
              <a:rPr lang="tr-TR" dirty="0" smtClean="0">
                <a:latin typeface="+mn-lt"/>
              </a:rPr>
              <a:t>    </a:t>
            </a:r>
            <a:r>
              <a:rPr lang="tr-TR" dirty="0" err="1" smtClean="0">
                <a:latin typeface="+mn-lt"/>
              </a:rPr>
              <a:t>Muscles</a:t>
            </a:r>
            <a:r>
              <a:rPr lang="tr-TR" dirty="0" smtClean="0">
                <a:latin typeface="+mn-lt"/>
              </a:rPr>
              <a:t>, </a:t>
            </a:r>
            <a:r>
              <a:rPr lang="tr-TR" dirty="0" err="1" smtClean="0">
                <a:latin typeface="+mn-lt"/>
              </a:rPr>
              <a:t>Connective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tissue</a:t>
            </a:r>
            <a:r>
              <a:rPr lang="tr-TR" dirty="0" smtClean="0">
                <a:latin typeface="+mn-lt"/>
              </a:rPr>
              <a:t>, Blood, </a:t>
            </a:r>
            <a:r>
              <a:rPr lang="tr-TR" dirty="0" err="1" smtClean="0">
                <a:latin typeface="+mn-lt"/>
              </a:rPr>
              <a:t>Kidney</a:t>
            </a: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697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latin typeface="+mn-lt"/>
              </a:rPr>
              <a:t/>
            </a:r>
            <a:br>
              <a:rPr lang="tr-TR" dirty="0" smtClean="0">
                <a:latin typeface="+mn-lt"/>
              </a:rPr>
            </a:br>
            <a:r>
              <a:rPr lang="tr-TR" dirty="0" smtClean="0">
                <a:latin typeface="+mn-lt"/>
              </a:rPr>
              <a:t>The </a:t>
            </a:r>
            <a:r>
              <a:rPr lang="tr-TR" dirty="0" err="1" smtClean="0">
                <a:latin typeface="+mn-lt"/>
              </a:rPr>
              <a:t>development</a:t>
            </a:r>
            <a:r>
              <a:rPr lang="tr-TR" dirty="0" smtClean="0">
                <a:latin typeface="+mn-lt"/>
              </a:rPr>
              <a:t> of an </a:t>
            </a:r>
            <a:r>
              <a:rPr lang="tr-TR" dirty="0" err="1" smtClean="0">
                <a:latin typeface="+mn-lt"/>
              </a:rPr>
              <a:t>human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beıng</a:t>
            </a:r>
            <a:r>
              <a:rPr lang="tr-TR" dirty="0" smtClean="0">
                <a:latin typeface="+mn-lt"/>
              </a:rPr>
              <a:t> FROM ZYGOTE TO an </a:t>
            </a:r>
            <a:r>
              <a:rPr lang="tr-TR" dirty="0" err="1" smtClean="0">
                <a:latin typeface="+mn-lt"/>
              </a:rPr>
              <a:t>adult</a:t>
            </a:r>
            <a:r>
              <a:rPr lang="tr-TR" dirty="0" smtClean="0">
                <a:latin typeface="+mn-lt"/>
              </a:rPr>
              <a:t>….</a:t>
            </a:r>
            <a:br>
              <a:rPr lang="tr-TR" dirty="0" smtClean="0">
                <a:latin typeface="+mn-lt"/>
              </a:rPr>
            </a:br>
            <a:r>
              <a:rPr lang="tr-TR" dirty="0" smtClean="0">
                <a:latin typeface="+mn-lt"/>
              </a:rPr>
              <a:t>(DEVELOPMENT IN ANIMAL CELLS) </a:t>
            </a:r>
            <a:br>
              <a:rPr lang="tr-TR" dirty="0" smtClean="0">
                <a:latin typeface="+mn-lt"/>
              </a:rPr>
            </a:br>
            <a:r>
              <a:rPr lang="tr-TR" dirty="0">
                <a:latin typeface="+mn-lt"/>
              </a:rPr>
              <a:t/>
            </a:r>
            <a:br>
              <a:rPr lang="tr-TR" dirty="0">
                <a:latin typeface="+mn-lt"/>
              </a:rPr>
            </a:br>
            <a:r>
              <a:rPr lang="tr-TR" dirty="0" smtClean="0">
                <a:latin typeface="+mn-lt"/>
              </a:rPr>
              <a:t>GAIN THE FINAL SHAPE AND SIZE OF THE ORGANS </a:t>
            </a:r>
            <a:r>
              <a:rPr lang="tr-TR" dirty="0" err="1" smtClean="0">
                <a:latin typeface="+mn-lt"/>
              </a:rPr>
              <a:t>requıres</a:t>
            </a:r>
            <a:r>
              <a:rPr lang="tr-TR" dirty="0" smtClean="0">
                <a:latin typeface="+mn-lt"/>
              </a:rPr>
              <a:t>;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>
                <a:latin typeface="+mn-lt"/>
              </a:rPr>
              <a:t>      </a:t>
            </a:r>
          </a:p>
          <a:p>
            <a:pPr marL="0" indent="0">
              <a:buNone/>
            </a:pPr>
            <a:endParaRPr lang="tr-TR" dirty="0" smtClean="0">
              <a:latin typeface="+mn-lt"/>
            </a:endParaRPr>
          </a:p>
          <a:p>
            <a:pPr marL="0" indent="0">
              <a:buNone/>
            </a:pPr>
            <a:r>
              <a:rPr lang="tr-TR" dirty="0">
                <a:latin typeface="+mn-lt"/>
              </a:rPr>
              <a:t> </a:t>
            </a:r>
            <a:r>
              <a:rPr lang="tr-TR" dirty="0" smtClean="0">
                <a:latin typeface="+mn-lt"/>
              </a:rPr>
              <a:t> </a:t>
            </a:r>
          </a:p>
          <a:p>
            <a:pPr marL="0" indent="0">
              <a:buNone/>
            </a:pPr>
            <a:r>
              <a:rPr lang="tr-TR" dirty="0">
                <a:latin typeface="+mn-lt"/>
              </a:rPr>
              <a:t> </a:t>
            </a:r>
            <a:r>
              <a:rPr lang="tr-TR" dirty="0" smtClean="0">
                <a:latin typeface="+mn-lt"/>
              </a:rPr>
              <a:t>  - </a:t>
            </a:r>
            <a:r>
              <a:rPr lang="tr-TR" dirty="0" err="1" smtClean="0">
                <a:latin typeface="+mn-lt"/>
              </a:rPr>
              <a:t>Proliferation</a:t>
            </a:r>
            <a:r>
              <a:rPr lang="tr-TR" dirty="0" smtClean="0">
                <a:latin typeface="+mn-lt"/>
              </a:rPr>
              <a:t>- </a:t>
            </a:r>
            <a:r>
              <a:rPr lang="tr-TR" dirty="0" err="1" smtClean="0">
                <a:latin typeface="+mn-lt"/>
              </a:rPr>
              <a:t>Production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cells</a:t>
            </a:r>
            <a:endParaRPr lang="tr-TR" dirty="0" smtClean="0">
              <a:latin typeface="+mn-lt"/>
            </a:endParaRPr>
          </a:p>
          <a:p>
            <a:pPr marL="0" indent="0">
              <a:buNone/>
            </a:pPr>
            <a:r>
              <a:rPr lang="tr-TR" dirty="0">
                <a:latin typeface="+mn-lt"/>
              </a:rPr>
              <a:t> </a:t>
            </a:r>
            <a:r>
              <a:rPr lang="tr-TR" dirty="0" smtClean="0">
                <a:latin typeface="+mn-lt"/>
              </a:rPr>
              <a:t>  - Cell- Cell </a:t>
            </a:r>
            <a:r>
              <a:rPr lang="tr-TR" dirty="0" err="1" smtClean="0">
                <a:latin typeface="+mn-lt"/>
              </a:rPr>
              <a:t>interactions</a:t>
            </a:r>
            <a:r>
              <a:rPr lang="tr-TR" dirty="0" smtClean="0">
                <a:latin typeface="+mn-lt"/>
              </a:rPr>
              <a:t>- </a:t>
            </a:r>
            <a:r>
              <a:rPr lang="tr-TR" dirty="0" err="1" smtClean="0">
                <a:latin typeface="+mn-lt"/>
              </a:rPr>
              <a:t>Coordinate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behaviour</a:t>
            </a:r>
            <a:endParaRPr lang="tr-TR" dirty="0" smtClean="0">
              <a:latin typeface="+mn-lt"/>
            </a:endParaRP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   - </a:t>
            </a:r>
            <a:r>
              <a:rPr lang="tr-TR" dirty="0" err="1" smtClean="0">
                <a:latin typeface="+mn-lt"/>
              </a:rPr>
              <a:t>Differentiation</a:t>
            </a:r>
            <a:r>
              <a:rPr lang="tr-TR" dirty="0" smtClean="0">
                <a:latin typeface="+mn-lt"/>
              </a:rPr>
              <a:t>- Cell </a:t>
            </a:r>
            <a:r>
              <a:rPr lang="tr-TR" dirty="0" err="1" smtClean="0">
                <a:latin typeface="+mn-lt"/>
              </a:rPr>
              <a:t>specialization</a:t>
            </a:r>
            <a:r>
              <a:rPr lang="tr-TR" dirty="0" smtClean="0">
                <a:latin typeface="+mn-lt"/>
              </a:rPr>
              <a:t>- </a:t>
            </a:r>
            <a:r>
              <a:rPr lang="tr-TR" dirty="0" err="1" smtClean="0">
                <a:latin typeface="+mn-lt"/>
              </a:rPr>
              <a:t>Cells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with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different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characreristics</a:t>
            </a:r>
            <a:r>
              <a:rPr lang="tr-TR" dirty="0" smtClean="0">
                <a:latin typeface="+mn-lt"/>
              </a:rPr>
              <a:t> at </a:t>
            </a:r>
            <a:r>
              <a:rPr lang="tr-TR" dirty="0" err="1" smtClean="0">
                <a:latin typeface="+mn-lt"/>
              </a:rPr>
              <a:t>different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positions</a:t>
            </a:r>
            <a:endParaRPr lang="tr-TR" dirty="0" smtClean="0">
              <a:latin typeface="+mn-lt"/>
            </a:endParaRP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   - Migration-Cell </a:t>
            </a:r>
            <a:r>
              <a:rPr lang="tr-TR" dirty="0" err="1" smtClean="0">
                <a:latin typeface="+mn-lt"/>
              </a:rPr>
              <a:t>movement</a:t>
            </a:r>
            <a:r>
              <a:rPr lang="tr-TR" dirty="0" smtClean="0">
                <a:latin typeface="+mn-lt"/>
              </a:rPr>
              <a:t> –</a:t>
            </a:r>
            <a:r>
              <a:rPr lang="tr-TR" dirty="0" err="1" smtClean="0">
                <a:latin typeface="+mn-lt"/>
              </a:rPr>
              <a:t>Rearrangement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cells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to</a:t>
            </a:r>
            <a:r>
              <a:rPr lang="tr-TR" dirty="0" smtClean="0">
                <a:latin typeface="+mn-lt"/>
              </a:rPr>
              <a:t> form TISSUES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ORGANS </a:t>
            </a: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                                                   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cells</a:t>
            </a:r>
            <a:r>
              <a:rPr lang="tr-TR" dirty="0" smtClean="0">
                <a:latin typeface="+mn-lt"/>
              </a:rPr>
              <a:t>  </a:t>
            </a:r>
          </a:p>
          <a:p>
            <a:pPr>
              <a:buFontTx/>
              <a:buChar char="-"/>
            </a:pPr>
            <a:endParaRPr lang="tr-TR" dirty="0">
              <a:latin typeface="+mn-lt"/>
            </a:endParaRPr>
          </a:p>
          <a:p>
            <a:pPr>
              <a:buFontTx/>
              <a:buChar char="-"/>
            </a:pP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2792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+mn-lt"/>
              </a:rPr>
              <a:t>     </a:t>
            </a:r>
            <a:r>
              <a:rPr lang="tr-TR" dirty="0" err="1" smtClean="0">
                <a:latin typeface="+mn-lt"/>
              </a:rPr>
              <a:t>Some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Model </a:t>
            </a:r>
            <a:r>
              <a:rPr lang="tr-TR" dirty="0" err="1" smtClean="0">
                <a:latin typeface="+mn-lt"/>
              </a:rPr>
              <a:t>organısms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are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crucıal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ın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understandıng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development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latin typeface="+mn-lt"/>
              </a:rPr>
              <a:t>                          EXPERIMENTAL </a:t>
            </a:r>
            <a:r>
              <a:rPr lang="tr-TR" dirty="0">
                <a:latin typeface="+mn-lt"/>
              </a:rPr>
              <a:t>MODELS</a:t>
            </a:r>
            <a:endParaRPr lang="tr-TR" dirty="0" smtClean="0">
              <a:latin typeface="+mn-lt"/>
            </a:endParaRPr>
          </a:p>
          <a:p>
            <a:r>
              <a:rPr lang="tr-TR" dirty="0">
                <a:latin typeface="+mn-lt"/>
              </a:rPr>
              <a:t> </a:t>
            </a:r>
            <a:r>
              <a:rPr lang="tr-TR" dirty="0" smtClean="0">
                <a:latin typeface="+mn-lt"/>
              </a:rPr>
              <a:t>  -  </a:t>
            </a:r>
            <a:r>
              <a:rPr lang="tr-TR" dirty="0" err="1" smtClean="0">
                <a:latin typeface="+mn-lt"/>
              </a:rPr>
              <a:t>Fruit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fly</a:t>
            </a:r>
            <a:r>
              <a:rPr lang="tr-TR" dirty="0" smtClean="0">
                <a:latin typeface="+mn-lt"/>
              </a:rPr>
              <a:t>  (</a:t>
            </a:r>
            <a:r>
              <a:rPr lang="tr-TR" dirty="0" err="1" smtClean="0">
                <a:latin typeface="+mn-lt"/>
              </a:rPr>
              <a:t>Drosofila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melanogaster</a:t>
            </a:r>
            <a:r>
              <a:rPr lang="tr-TR" dirty="0" smtClean="0">
                <a:latin typeface="+mn-lt"/>
              </a:rPr>
              <a:t>)</a:t>
            </a:r>
          </a:p>
          <a:p>
            <a:r>
              <a:rPr lang="tr-TR" dirty="0" smtClean="0">
                <a:latin typeface="+mn-lt"/>
              </a:rPr>
              <a:t>   -  </a:t>
            </a:r>
            <a:r>
              <a:rPr lang="tr-TR" dirty="0" err="1" smtClean="0">
                <a:latin typeface="+mn-lt"/>
              </a:rPr>
              <a:t>Frog</a:t>
            </a:r>
            <a:r>
              <a:rPr lang="tr-TR" dirty="0" smtClean="0">
                <a:latin typeface="+mn-lt"/>
              </a:rPr>
              <a:t> (</a:t>
            </a:r>
            <a:r>
              <a:rPr lang="tr-TR" dirty="0" err="1" smtClean="0">
                <a:latin typeface="+mn-lt"/>
              </a:rPr>
              <a:t>Xenopus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laevis</a:t>
            </a:r>
            <a:r>
              <a:rPr lang="tr-TR" dirty="0" smtClean="0">
                <a:latin typeface="+mn-lt"/>
              </a:rPr>
              <a:t>)</a:t>
            </a:r>
          </a:p>
          <a:p>
            <a:r>
              <a:rPr lang="tr-TR" dirty="0" smtClean="0">
                <a:latin typeface="+mn-lt"/>
              </a:rPr>
              <a:t>   -  </a:t>
            </a:r>
            <a:r>
              <a:rPr lang="tr-TR" dirty="0" err="1" smtClean="0">
                <a:latin typeface="+mn-lt"/>
              </a:rPr>
              <a:t>Roundworm</a:t>
            </a:r>
            <a:r>
              <a:rPr lang="tr-TR" dirty="0" smtClean="0">
                <a:latin typeface="+mn-lt"/>
              </a:rPr>
              <a:t> (</a:t>
            </a:r>
            <a:r>
              <a:rPr lang="tr-TR" dirty="0" err="1" smtClean="0">
                <a:latin typeface="+mn-lt"/>
              </a:rPr>
              <a:t>Caenorhabditis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elegans</a:t>
            </a:r>
            <a:r>
              <a:rPr lang="tr-TR" dirty="0" smtClean="0">
                <a:latin typeface="+mn-lt"/>
              </a:rPr>
              <a:t>)</a:t>
            </a:r>
          </a:p>
          <a:p>
            <a:r>
              <a:rPr lang="tr-TR" dirty="0">
                <a:latin typeface="+mn-lt"/>
              </a:rPr>
              <a:t> </a:t>
            </a:r>
            <a:r>
              <a:rPr lang="tr-TR" dirty="0" smtClean="0">
                <a:latin typeface="+mn-lt"/>
              </a:rPr>
              <a:t>  -  </a:t>
            </a:r>
            <a:r>
              <a:rPr lang="tr-TR" dirty="0" err="1" smtClean="0">
                <a:latin typeface="+mn-lt"/>
              </a:rPr>
              <a:t>Zebrafish</a:t>
            </a:r>
            <a:r>
              <a:rPr lang="tr-TR" dirty="0" smtClean="0">
                <a:latin typeface="+mn-lt"/>
              </a:rPr>
              <a:t> (</a:t>
            </a:r>
            <a:r>
              <a:rPr lang="tr-TR" dirty="0" err="1" smtClean="0">
                <a:latin typeface="+mn-lt"/>
              </a:rPr>
              <a:t>Danio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rerio</a:t>
            </a:r>
            <a:r>
              <a:rPr lang="tr-TR" dirty="0" smtClean="0">
                <a:latin typeface="+mn-lt"/>
              </a:rPr>
              <a:t>) </a:t>
            </a:r>
          </a:p>
          <a:p>
            <a:pPr marL="0" indent="0">
              <a:buNone/>
            </a:pPr>
            <a:r>
              <a:rPr lang="tr-TR" dirty="0">
                <a:latin typeface="+mn-lt"/>
              </a:rPr>
              <a:t> </a:t>
            </a:r>
            <a:r>
              <a:rPr lang="tr-TR" dirty="0" smtClean="0">
                <a:latin typeface="+mn-lt"/>
              </a:rPr>
              <a:t>    -  Mouse (</a:t>
            </a:r>
            <a:r>
              <a:rPr lang="tr-TR" dirty="0" err="1" smtClean="0">
                <a:latin typeface="+mn-lt"/>
              </a:rPr>
              <a:t>Mus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musculus</a:t>
            </a:r>
            <a:r>
              <a:rPr lang="tr-TR" dirty="0" smtClean="0">
                <a:latin typeface="+mn-lt"/>
              </a:rPr>
              <a:t>)</a:t>
            </a: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3059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+mn-lt"/>
              </a:rPr>
              <a:t>Systems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body has,</a:t>
            </a:r>
            <a:br>
              <a:rPr lang="tr-TR" dirty="0" smtClean="0">
                <a:latin typeface="+mn-lt"/>
              </a:rPr>
            </a:b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theır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own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developmental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pattern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latin typeface="+mn-lt"/>
              </a:rPr>
              <a:t>   </a:t>
            </a:r>
            <a:r>
              <a:rPr lang="tr-TR" dirty="0" err="1" smtClean="0">
                <a:solidFill>
                  <a:srgbClr val="FF0000"/>
                </a:solidFill>
                <a:latin typeface="+mn-lt"/>
              </a:rPr>
              <a:t>Differentiation</a:t>
            </a:r>
            <a:r>
              <a:rPr lang="tr-TR" dirty="0" smtClean="0">
                <a:latin typeface="+mn-lt"/>
              </a:rPr>
              <a:t> – </a:t>
            </a:r>
            <a:r>
              <a:rPr lang="tr-TR" dirty="0" err="1">
                <a:latin typeface="+mn-lt"/>
              </a:rPr>
              <a:t>S</a:t>
            </a:r>
            <a:r>
              <a:rPr lang="tr-TR" dirty="0" err="1" smtClean="0">
                <a:latin typeface="+mn-lt"/>
              </a:rPr>
              <a:t>ynchronized</a:t>
            </a:r>
            <a:r>
              <a:rPr lang="tr-TR" dirty="0" smtClean="0">
                <a:latin typeface="+mn-lt"/>
              </a:rPr>
              <a:t> Development </a:t>
            </a: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  - </a:t>
            </a:r>
            <a:r>
              <a:rPr lang="tr-TR" dirty="0" err="1" smtClean="0">
                <a:latin typeface="+mn-lt"/>
              </a:rPr>
              <a:t>Tissue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interactions</a:t>
            </a:r>
            <a:endParaRPr lang="tr-TR" dirty="0" smtClean="0">
              <a:latin typeface="+mn-lt"/>
            </a:endParaRP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   </a:t>
            </a:r>
            <a:r>
              <a:rPr lang="tr-TR" dirty="0" err="1" smtClean="0">
                <a:solidFill>
                  <a:srgbClr val="FF0000"/>
                </a:solidFill>
                <a:latin typeface="+mn-lt"/>
              </a:rPr>
              <a:t>Proliferation</a:t>
            </a:r>
            <a:endParaRPr lang="tr-TR" dirty="0" smtClean="0">
              <a:solidFill>
                <a:srgbClr val="FF0000"/>
              </a:solidFill>
              <a:latin typeface="+mn-lt"/>
            </a:endParaRPr>
          </a:p>
          <a:p>
            <a:pPr>
              <a:buFontTx/>
              <a:buChar char="-"/>
            </a:pPr>
            <a:r>
              <a:rPr lang="tr-TR" dirty="0" smtClean="0">
                <a:latin typeface="+mn-lt"/>
              </a:rPr>
              <a:t>Migration of </a:t>
            </a:r>
            <a:r>
              <a:rPr lang="tr-TR" dirty="0" err="1" smtClean="0">
                <a:latin typeface="+mn-lt"/>
              </a:rPr>
              <a:t>cells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cell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colonies</a:t>
            </a:r>
            <a:endParaRPr lang="tr-TR" dirty="0" smtClean="0">
              <a:latin typeface="+mn-lt"/>
            </a:endParaRPr>
          </a:p>
          <a:p>
            <a:pPr>
              <a:buFontTx/>
              <a:buChar char="-"/>
            </a:pPr>
            <a:r>
              <a:rPr lang="tr-TR" dirty="0" err="1" smtClean="0">
                <a:latin typeface="+mn-lt"/>
              </a:rPr>
              <a:t>Programmed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cell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death</a:t>
            </a:r>
            <a:endParaRPr lang="tr-TR" dirty="0" smtClean="0">
              <a:latin typeface="+mn-lt"/>
            </a:endParaRPr>
          </a:p>
          <a:p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2104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EMBRYONIC DEVELOPMENT IS;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- </a:t>
            </a:r>
            <a:r>
              <a:rPr lang="tr-TR" dirty="0" err="1" smtClean="0">
                <a:latin typeface="+mn-lt"/>
              </a:rPr>
              <a:t>Growth</a:t>
            </a:r>
            <a:r>
              <a:rPr lang="tr-TR" dirty="0" smtClean="0">
                <a:latin typeface="+mn-lt"/>
              </a:rPr>
              <a:t> 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→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>
                <a:latin typeface="+mn-lt"/>
              </a:rPr>
              <a:t>M</a:t>
            </a:r>
            <a:r>
              <a:rPr lang="tr-TR" dirty="0" err="1" smtClean="0">
                <a:latin typeface="+mn-lt"/>
              </a:rPr>
              <a:t>itosis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>
                <a:latin typeface="+mn-lt"/>
              </a:rPr>
              <a:t>P</a:t>
            </a:r>
            <a:r>
              <a:rPr lang="tr-TR" dirty="0" err="1" smtClean="0">
                <a:latin typeface="+mn-lt"/>
              </a:rPr>
              <a:t>roduction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extracellular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matrix</a:t>
            </a:r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- </a:t>
            </a:r>
            <a:r>
              <a:rPr lang="tr-TR" dirty="0" err="1" smtClean="0">
                <a:latin typeface="+mn-lt"/>
              </a:rPr>
              <a:t>Increasing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Complexity</a:t>
            </a:r>
            <a:r>
              <a:rPr lang="tr-TR" dirty="0">
                <a:latin typeface="+mn-lt"/>
              </a:rPr>
              <a:t> 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→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Morphogenesis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and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Differentiation</a:t>
            </a:r>
            <a:endParaRPr lang="tr-TR" dirty="0" smtClean="0">
              <a:latin typeface="+mn-lt"/>
            </a:endParaRPr>
          </a:p>
          <a:p>
            <a:endParaRPr lang="tr-TR" dirty="0">
              <a:latin typeface="+mn-lt"/>
            </a:endParaRPr>
          </a:p>
          <a:p>
            <a:pPr marL="0" indent="0">
              <a:buNone/>
            </a:pPr>
            <a:r>
              <a:rPr lang="tr-TR" dirty="0">
                <a:latin typeface="+mn-lt"/>
              </a:rPr>
              <a:t> </a:t>
            </a:r>
            <a:r>
              <a:rPr lang="tr-TR" dirty="0" smtClean="0">
                <a:latin typeface="+mn-lt"/>
              </a:rPr>
              <a:t>                 OF STRUCTURE AND FUNCTION</a:t>
            </a: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9310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The </a:t>
            </a:r>
            <a:r>
              <a:rPr lang="tr-TR" dirty="0" err="1" smtClean="0">
                <a:latin typeface="+mn-lt"/>
              </a:rPr>
              <a:t>cells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Embryo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are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plurıpotentıal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>
                <a:latin typeface="+mn-lt"/>
              </a:rPr>
              <a:t>Therefore</a:t>
            </a:r>
            <a:r>
              <a:rPr lang="tr-TR" dirty="0" smtClean="0">
                <a:latin typeface="+mn-lt"/>
              </a:rPr>
              <a:t>,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formation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new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tissues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are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determined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by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several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factors</a:t>
            </a:r>
            <a:r>
              <a:rPr lang="tr-TR" dirty="0" smtClean="0">
                <a:latin typeface="+mn-lt"/>
              </a:rPr>
              <a:t>;</a:t>
            </a:r>
          </a:p>
          <a:p>
            <a:pPr marL="0" indent="0">
              <a:buNone/>
            </a:pPr>
            <a:r>
              <a:rPr lang="tr-TR" dirty="0">
                <a:latin typeface="+mn-lt"/>
              </a:rPr>
              <a:t> </a:t>
            </a:r>
            <a:r>
              <a:rPr lang="tr-TR" dirty="0" smtClean="0">
                <a:latin typeface="+mn-lt"/>
              </a:rPr>
              <a:t>   </a:t>
            </a:r>
            <a:r>
              <a:rPr lang="tr-TR" dirty="0" err="1" smtClean="0">
                <a:latin typeface="+mn-lt"/>
              </a:rPr>
              <a:t>one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them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being</a:t>
            </a:r>
            <a:r>
              <a:rPr lang="tr-TR" dirty="0" smtClean="0">
                <a:latin typeface="+mn-lt"/>
              </a:rPr>
              <a:t> ;</a:t>
            </a: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 INDUCTION (The </a:t>
            </a:r>
            <a:r>
              <a:rPr lang="tr-TR" dirty="0" err="1" smtClean="0">
                <a:latin typeface="+mn-lt"/>
              </a:rPr>
              <a:t>interactions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that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lead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to</a:t>
            </a:r>
            <a:r>
              <a:rPr lang="tr-TR" dirty="0" smtClean="0">
                <a:latin typeface="+mn-lt"/>
              </a:rPr>
              <a:t> a </a:t>
            </a:r>
            <a:r>
              <a:rPr lang="tr-TR" dirty="0" err="1" smtClean="0">
                <a:latin typeface="+mn-lt"/>
              </a:rPr>
              <a:t>change</a:t>
            </a:r>
            <a:r>
              <a:rPr lang="tr-TR" dirty="0" smtClean="0">
                <a:latin typeface="+mn-lt"/>
              </a:rPr>
              <a:t> in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course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development</a:t>
            </a:r>
            <a:r>
              <a:rPr lang="tr-TR" dirty="0" smtClean="0">
                <a:latin typeface="+mn-lt"/>
              </a:rPr>
              <a:t> of at </a:t>
            </a:r>
            <a:r>
              <a:rPr lang="tr-TR" dirty="0" err="1" smtClean="0">
                <a:latin typeface="+mn-lt"/>
              </a:rPr>
              <a:t>least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one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interactants</a:t>
            </a:r>
            <a:r>
              <a:rPr lang="tr-TR" dirty="0" smtClean="0">
                <a:latin typeface="+mn-lt"/>
              </a:rPr>
              <a:t>).</a:t>
            </a:r>
          </a:p>
          <a:p>
            <a:pPr marL="0" indent="0">
              <a:buNone/>
            </a:pPr>
            <a:r>
              <a:rPr lang="tr-TR" dirty="0" err="1" smtClean="0">
                <a:latin typeface="+mn-lt"/>
              </a:rPr>
              <a:t>In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other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words</a:t>
            </a:r>
            <a:r>
              <a:rPr lang="tr-TR" dirty="0" smtClean="0">
                <a:latin typeface="+mn-lt"/>
              </a:rPr>
              <a:t>; a </a:t>
            </a:r>
            <a:r>
              <a:rPr lang="tr-TR" dirty="0" err="1" smtClean="0">
                <a:latin typeface="+mn-lt"/>
              </a:rPr>
              <a:t>group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cells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starts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with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same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developmental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potential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later</a:t>
            </a:r>
            <a:r>
              <a:rPr lang="tr-TR" dirty="0" smtClean="0">
                <a:latin typeface="+mn-lt"/>
              </a:rPr>
              <a:t>, a </a:t>
            </a:r>
            <a:r>
              <a:rPr lang="tr-TR" dirty="0" err="1" smtClean="0">
                <a:latin typeface="+mn-lt"/>
              </a:rPr>
              <a:t>signal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generally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coming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from</a:t>
            </a:r>
            <a:r>
              <a:rPr lang="tr-TR" dirty="0" smtClean="0">
                <a:latin typeface="+mn-lt"/>
              </a:rPr>
              <a:t> a  a </a:t>
            </a:r>
            <a:r>
              <a:rPr lang="tr-TR" dirty="0" err="1" smtClean="0">
                <a:latin typeface="+mn-lt"/>
              </a:rPr>
              <a:t>neighbouring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cell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induces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one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or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more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members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group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to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change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their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character</a:t>
            </a:r>
            <a:r>
              <a:rPr lang="tr-TR" dirty="0" smtClean="0">
                <a:latin typeface="+mn-lt"/>
              </a:rPr>
              <a:t>.</a:t>
            </a:r>
          </a:p>
          <a:p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In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molecular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mechanism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induction</a:t>
            </a:r>
            <a:r>
              <a:rPr lang="tr-TR" dirty="0" smtClean="0">
                <a:latin typeface="+mn-lt"/>
              </a:rPr>
              <a:t>;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signal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transmission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between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tissues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are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important</a:t>
            </a:r>
            <a:r>
              <a:rPr lang="tr-TR" dirty="0" smtClean="0">
                <a:latin typeface="+mn-lt"/>
              </a:rPr>
              <a:t>.</a:t>
            </a:r>
          </a:p>
          <a:p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5340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The </a:t>
            </a:r>
            <a:r>
              <a:rPr lang="tr-TR" dirty="0" err="1" smtClean="0">
                <a:latin typeface="+mn-lt"/>
              </a:rPr>
              <a:t>sıgnalıng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Pathways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take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part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ın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ınductıon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are</a:t>
            </a:r>
            <a:r>
              <a:rPr lang="tr-TR" dirty="0" smtClean="0">
                <a:latin typeface="+mn-lt"/>
              </a:rPr>
              <a:t>;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tr-TR" dirty="0" err="1" smtClean="0">
                <a:latin typeface="+mn-lt"/>
              </a:rPr>
              <a:t>Transforming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Growth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Factor</a:t>
            </a:r>
            <a:r>
              <a:rPr lang="tr-TR" dirty="0" smtClean="0">
                <a:latin typeface="+mn-lt"/>
              </a:rPr>
              <a:t> Beta</a:t>
            </a:r>
          </a:p>
          <a:p>
            <a:pPr>
              <a:buFontTx/>
              <a:buChar char="-"/>
            </a:pPr>
            <a:r>
              <a:rPr lang="tr-TR" dirty="0" err="1" smtClean="0">
                <a:latin typeface="+mn-lt"/>
              </a:rPr>
              <a:t>Wnt</a:t>
            </a:r>
            <a:endParaRPr lang="tr-TR" dirty="0" smtClean="0">
              <a:latin typeface="+mn-lt"/>
            </a:endParaRPr>
          </a:p>
          <a:p>
            <a:pPr>
              <a:buFontTx/>
              <a:buChar char="-"/>
            </a:pPr>
            <a:r>
              <a:rPr lang="tr-TR" dirty="0" err="1" smtClean="0">
                <a:latin typeface="+mn-lt"/>
              </a:rPr>
              <a:t>Hedgehog</a:t>
            </a:r>
            <a:endParaRPr lang="tr-TR" dirty="0" smtClean="0">
              <a:latin typeface="+mn-lt"/>
            </a:endParaRPr>
          </a:p>
          <a:p>
            <a:pPr>
              <a:buFontTx/>
              <a:buChar char="-"/>
            </a:pPr>
            <a:r>
              <a:rPr lang="tr-TR" dirty="0" err="1" smtClean="0">
                <a:latin typeface="+mn-lt"/>
              </a:rPr>
              <a:t>Notch</a:t>
            </a:r>
            <a:endParaRPr lang="tr-TR" dirty="0" smtClean="0">
              <a:latin typeface="+mn-lt"/>
            </a:endParaRPr>
          </a:p>
          <a:p>
            <a:pPr>
              <a:buFontTx/>
              <a:buChar char="-"/>
            </a:pPr>
            <a:r>
              <a:rPr lang="tr-TR" dirty="0" err="1" smtClean="0">
                <a:latin typeface="+mn-lt"/>
              </a:rPr>
              <a:t>Receptor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Tyrosine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Kinase</a:t>
            </a:r>
            <a:endParaRPr lang="tr-TR" dirty="0" smtClean="0">
              <a:latin typeface="+mn-lt"/>
            </a:endParaRPr>
          </a:p>
          <a:p>
            <a:pPr marL="0" indent="0">
              <a:buNone/>
            </a:pPr>
            <a:r>
              <a:rPr lang="tr-TR" dirty="0" err="1" smtClean="0">
                <a:latin typeface="+mn-lt"/>
              </a:rPr>
              <a:t>They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have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been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shown</a:t>
            </a:r>
            <a:r>
              <a:rPr lang="tr-TR" dirty="0" smtClean="0">
                <a:latin typeface="+mn-lt"/>
              </a:rPr>
              <a:t> since 25 </a:t>
            </a:r>
            <a:r>
              <a:rPr lang="tr-TR" dirty="0" err="1" smtClean="0">
                <a:latin typeface="+mn-lt"/>
              </a:rPr>
              <a:t>years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 </a:t>
            </a:r>
            <a:r>
              <a:rPr lang="tr-TR" dirty="0" err="1" smtClean="0">
                <a:latin typeface="+mn-lt"/>
              </a:rPr>
              <a:t>thought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to</a:t>
            </a:r>
            <a:r>
              <a:rPr lang="tr-TR" dirty="0" smtClean="0">
                <a:latin typeface="+mn-lt"/>
              </a:rPr>
              <a:t> be </a:t>
            </a:r>
            <a:r>
              <a:rPr lang="tr-TR" dirty="0" err="1" smtClean="0">
                <a:latin typeface="+mn-lt"/>
              </a:rPr>
              <a:t>highly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conserved</a:t>
            </a:r>
            <a:r>
              <a:rPr lang="tr-TR" dirty="0" smtClean="0">
                <a:latin typeface="+mn-lt"/>
              </a:rPr>
              <a:t>.</a:t>
            </a: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480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41414" y="618517"/>
            <a:ext cx="3094256" cy="2755303"/>
          </a:xfrm>
        </p:spPr>
        <p:txBody>
          <a:bodyPr/>
          <a:lstStyle/>
          <a:p>
            <a:r>
              <a:rPr lang="tr-TR" dirty="0" err="1" smtClean="0">
                <a:latin typeface="+mn-lt"/>
              </a:rPr>
              <a:t>fıgure</a:t>
            </a:r>
            <a:r>
              <a:rPr lang="tr-TR" dirty="0" smtClean="0">
                <a:latin typeface="+mn-lt"/>
              </a:rPr>
              <a:t> 8 : INDUCTION</a:t>
            </a:r>
            <a:endParaRPr lang="tr-TR" dirty="0">
              <a:latin typeface="+mn-lt"/>
            </a:endParaRPr>
          </a:p>
        </p:txBody>
      </p:sp>
      <p:pic>
        <p:nvPicPr>
          <p:cNvPr id="4" name="3 İçerik Yer Tutucusu" descr="e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40166" y="0"/>
            <a:ext cx="7451834" cy="6615255"/>
          </a:xfrm>
        </p:spPr>
      </p:pic>
    </p:spTree>
    <p:extLst>
      <p:ext uri="{BB962C8B-B14F-4D97-AF65-F5344CB8AC3E}">
        <p14:creationId xmlns:p14="http://schemas.microsoft.com/office/powerpoint/2010/main" val="46242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+mn-lt"/>
              </a:rPr>
              <a:t>Fıgure</a:t>
            </a:r>
            <a:r>
              <a:rPr lang="tr-TR" dirty="0" smtClean="0">
                <a:latin typeface="+mn-lt"/>
              </a:rPr>
              <a:t> 9 : </a:t>
            </a:r>
            <a:r>
              <a:rPr lang="tr-TR" dirty="0" err="1" smtClean="0">
                <a:latin typeface="+mn-lt"/>
              </a:rPr>
              <a:t>ınductıve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sıgnalıng</a:t>
            </a:r>
            <a:r>
              <a:rPr lang="tr-TR" dirty="0" smtClean="0">
                <a:latin typeface="+mn-lt"/>
              </a:rPr>
              <a:t> </a:t>
            </a:r>
            <a:endParaRPr lang="tr-TR" dirty="0">
              <a:latin typeface="+mn-lt"/>
            </a:endParaRPr>
          </a:p>
        </p:txBody>
      </p:sp>
      <p:pic>
        <p:nvPicPr>
          <p:cNvPr id="4" name="3 İçerik Yer Tutucusu" descr="9f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5835" y="1705657"/>
            <a:ext cx="6320891" cy="4652522"/>
          </a:xfrm>
        </p:spPr>
      </p:pic>
    </p:spTree>
    <p:extLst>
      <p:ext uri="{BB962C8B-B14F-4D97-AF65-F5344CB8AC3E}">
        <p14:creationId xmlns:p14="http://schemas.microsoft.com/office/powerpoint/2010/main" val="317896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+mn-lt"/>
              </a:rPr>
              <a:t>Fıgure</a:t>
            </a:r>
            <a:r>
              <a:rPr lang="tr-TR" dirty="0" smtClean="0">
                <a:latin typeface="+mn-lt"/>
              </a:rPr>
              <a:t> 10 :  </a:t>
            </a:r>
            <a:r>
              <a:rPr lang="tr-TR" dirty="0" err="1" smtClean="0">
                <a:latin typeface="+mn-lt"/>
              </a:rPr>
              <a:t>formatıon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eye</a:t>
            </a:r>
            <a:endParaRPr lang="tr-TR" dirty="0">
              <a:latin typeface="+mn-lt"/>
            </a:endParaRPr>
          </a:p>
        </p:txBody>
      </p:sp>
      <p:pic>
        <p:nvPicPr>
          <p:cNvPr id="4" name="3 İçerik Yer Tutucusu" descr="bb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1471" y="2123090"/>
            <a:ext cx="8944766" cy="4067504"/>
          </a:xfrm>
        </p:spPr>
      </p:pic>
    </p:spTree>
    <p:extLst>
      <p:ext uri="{BB962C8B-B14F-4D97-AF65-F5344CB8AC3E}">
        <p14:creationId xmlns:p14="http://schemas.microsoft.com/office/powerpoint/2010/main" val="39924321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   </a:t>
            </a:r>
            <a:r>
              <a:rPr lang="tr-TR" dirty="0" err="1" smtClean="0">
                <a:latin typeface="+mn-lt"/>
              </a:rPr>
              <a:t>From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Sımple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cells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to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complex</a:t>
            </a:r>
            <a:r>
              <a:rPr lang="tr-TR" dirty="0" smtClean="0">
                <a:latin typeface="+mn-lt"/>
              </a:rPr>
              <a:t> PATTERNS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3 </a:t>
            </a:r>
            <a:r>
              <a:rPr lang="tr-TR" dirty="0" err="1" smtClean="0">
                <a:latin typeface="+mn-lt"/>
              </a:rPr>
              <a:t>Kinds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Mechanisms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are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responsible</a:t>
            </a:r>
            <a:r>
              <a:rPr lang="tr-TR" dirty="0" smtClean="0">
                <a:latin typeface="+mn-lt"/>
              </a:rPr>
              <a:t>;</a:t>
            </a: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       </a:t>
            </a: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 1- GENE DUBLICATION- Homolog </a:t>
            </a:r>
            <a:r>
              <a:rPr lang="tr-TR" dirty="0" err="1" smtClean="0">
                <a:latin typeface="+mn-lt"/>
              </a:rPr>
              <a:t>Genes</a:t>
            </a:r>
            <a:endParaRPr lang="tr-TR" dirty="0" smtClean="0">
              <a:latin typeface="+mn-lt"/>
            </a:endParaRPr>
          </a:p>
          <a:p>
            <a:pPr marL="0" indent="0">
              <a:buNone/>
            </a:pPr>
            <a:r>
              <a:rPr lang="tr-TR" dirty="0">
                <a:latin typeface="+mn-lt"/>
              </a:rPr>
              <a:t> </a:t>
            </a:r>
            <a:r>
              <a:rPr lang="tr-TR" dirty="0" smtClean="0">
                <a:latin typeface="+mn-lt"/>
              </a:rPr>
              <a:t>  </a:t>
            </a:r>
            <a:r>
              <a:rPr lang="tr-TR" dirty="0" err="1" smtClean="0">
                <a:latin typeface="+mn-lt"/>
              </a:rPr>
              <a:t>Ex</a:t>
            </a:r>
            <a:r>
              <a:rPr lang="tr-TR" dirty="0" smtClean="0">
                <a:latin typeface="+mn-lt"/>
              </a:rPr>
              <a:t>. </a:t>
            </a:r>
            <a:r>
              <a:rPr lang="tr-TR" dirty="0" err="1" smtClean="0">
                <a:latin typeface="+mn-lt"/>
              </a:rPr>
              <a:t>Notch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Signaling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Notch</a:t>
            </a:r>
            <a:r>
              <a:rPr lang="tr-TR" dirty="0" smtClean="0">
                <a:latin typeface="+mn-lt"/>
              </a:rPr>
              <a:t> 1  ---- </a:t>
            </a:r>
            <a:r>
              <a:rPr lang="tr-TR" dirty="0" err="1" smtClean="0">
                <a:latin typeface="+mn-lt"/>
              </a:rPr>
              <a:t>Tissue</a:t>
            </a:r>
            <a:r>
              <a:rPr lang="tr-TR" dirty="0" smtClean="0">
                <a:latin typeface="+mn-lt"/>
              </a:rPr>
              <a:t> A</a:t>
            </a:r>
          </a:p>
          <a:p>
            <a:r>
              <a:rPr lang="tr-TR" dirty="0" smtClean="0">
                <a:latin typeface="+mn-lt"/>
              </a:rPr>
              <a:t>                             </a:t>
            </a:r>
            <a:r>
              <a:rPr lang="tr-TR" dirty="0" err="1" smtClean="0">
                <a:latin typeface="+mn-lt"/>
              </a:rPr>
              <a:t>Notch</a:t>
            </a:r>
            <a:r>
              <a:rPr lang="tr-TR" dirty="0" smtClean="0">
                <a:latin typeface="+mn-lt"/>
              </a:rPr>
              <a:t> 4 ----- </a:t>
            </a:r>
            <a:r>
              <a:rPr lang="tr-TR" dirty="0" err="1" smtClean="0">
                <a:latin typeface="+mn-lt"/>
              </a:rPr>
              <a:t>Tissue</a:t>
            </a:r>
            <a:r>
              <a:rPr lang="tr-TR" dirty="0" smtClean="0">
                <a:latin typeface="+mn-lt"/>
              </a:rPr>
              <a:t> B</a:t>
            </a:r>
          </a:p>
          <a:p>
            <a:endParaRPr lang="tr-TR" dirty="0" smtClean="0">
              <a:latin typeface="+mn-lt"/>
            </a:endParaRPr>
          </a:p>
          <a:p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188103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2- COMBINATORIAL SIGNALING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latin typeface="+mn-lt"/>
              </a:rPr>
              <a:t>The </a:t>
            </a:r>
            <a:r>
              <a:rPr lang="tr-TR" dirty="0" err="1" smtClean="0">
                <a:latin typeface="+mn-lt"/>
              </a:rPr>
              <a:t>response</a:t>
            </a:r>
            <a:r>
              <a:rPr lang="tr-TR" dirty="0" smtClean="0">
                <a:latin typeface="+mn-lt"/>
              </a:rPr>
              <a:t> of a </a:t>
            </a:r>
            <a:r>
              <a:rPr lang="tr-TR" dirty="0" err="1" smtClean="0">
                <a:latin typeface="+mn-lt"/>
              </a:rPr>
              <a:t>cell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to</a:t>
            </a:r>
            <a:r>
              <a:rPr lang="tr-TR" dirty="0" smtClean="0">
                <a:latin typeface="+mn-lt"/>
              </a:rPr>
              <a:t> a </a:t>
            </a:r>
            <a:r>
              <a:rPr lang="tr-TR" dirty="0" err="1" smtClean="0">
                <a:latin typeface="+mn-lt"/>
              </a:rPr>
              <a:t>given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signal</a:t>
            </a:r>
            <a:r>
              <a:rPr lang="tr-TR" dirty="0" smtClean="0">
                <a:latin typeface="+mn-lt"/>
              </a:rPr>
              <a:t> protein </a:t>
            </a:r>
            <a:r>
              <a:rPr lang="tr-TR" dirty="0" err="1" smtClean="0">
                <a:latin typeface="+mn-lt"/>
              </a:rPr>
              <a:t>depends</a:t>
            </a:r>
            <a:r>
              <a:rPr lang="tr-TR" dirty="0" smtClean="0">
                <a:latin typeface="+mn-lt"/>
              </a:rPr>
              <a:t> on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other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signals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that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cell</a:t>
            </a:r>
            <a:r>
              <a:rPr lang="tr-TR" dirty="0" smtClean="0">
                <a:latin typeface="+mn-lt"/>
              </a:rPr>
              <a:t> is </a:t>
            </a:r>
            <a:r>
              <a:rPr lang="tr-TR" dirty="0" err="1" smtClean="0">
                <a:latin typeface="+mn-lt"/>
              </a:rPr>
              <a:t>receiving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concurrently</a:t>
            </a:r>
            <a:r>
              <a:rPr lang="tr-TR" dirty="0" smtClean="0">
                <a:latin typeface="+mn-lt"/>
              </a:rPr>
              <a:t>.</a:t>
            </a: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                        </a:t>
            </a:r>
          </a:p>
          <a:p>
            <a:pPr marL="0" indent="0">
              <a:buNone/>
            </a:pPr>
            <a:r>
              <a:rPr lang="tr-TR" dirty="0">
                <a:latin typeface="+mn-lt"/>
              </a:rPr>
              <a:t> </a:t>
            </a:r>
            <a:r>
              <a:rPr lang="tr-TR" dirty="0" smtClean="0">
                <a:latin typeface="+mn-lt"/>
              </a:rPr>
              <a:t>                  </a:t>
            </a:r>
            <a:r>
              <a:rPr lang="tr-TR" dirty="0" err="1" smtClean="0">
                <a:latin typeface="+mn-lt"/>
              </a:rPr>
              <a:t>Different</a:t>
            </a:r>
            <a:r>
              <a:rPr lang="tr-TR" dirty="0" smtClean="0">
                <a:latin typeface="+mn-lt"/>
              </a:rPr>
              <a:t> Combination of </a:t>
            </a:r>
            <a:r>
              <a:rPr lang="tr-TR" dirty="0" err="1" smtClean="0">
                <a:latin typeface="+mn-lt"/>
              </a:rPr>
              <a:t>Signals</a:t>
            </a:r>
            <a:endParaRPr lang="tr-TR" dirty="0" smtClean="0">
              <a:latin typeface="+mn-lt"/>
            </a:endParaRP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                                         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↓</a:t>
            </a:r>
            <a:endParaRPr lang="tr-TR" dirty="0">
              <a:latin typeface="+mn-lt"/>
            </a:endParaRP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                    A Great </a:t>
            </a:r>
            <a:r>
              <a:rPr lang="tr-TR" dirty="0" err="1" smtClean="0">
                <a:latin typeface="+mn-lt"/>
              </a:rPr>
              <a:t>Variety</a:t>
            </a:r>
            <a:r>
              <a:rPr lang="tr-TR" dirty="0" smtClean="0">
                <a:latin typeface="+mn-lt"/>
              </a:rPr>
              <a:t> of RESPONSES</a:t>
            </a: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2574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Fıgure</a:t>
            </a:r>
            <a:r>
              <a:rPr lang="tr-TR" dirty="0" smtClean="0">
                <a:latin typeface="+mn-lt"/>
              </a:rPr>
              <a:t> 1  :</a:t>
            </a:r>
            <a:br>
              <a:rPr lang="tr-TR" dirty="0" smtClean="0">
                <a:latin typeface="+mn-lt"/>
              </a:rPr>
            </a:b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Essentıal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cell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processes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ın</a:t>
            </a:r>
            <a:r>
              <a:rPr lang="tr-TR" dirty="0" smtClean="0">
                <a:latin typeface="+mn-lt"/>
              </a:rPr>
              <a:t>   </a:t>
            </a:r>
            <a:r>
              <a:rPr lang="tr-TR" dirty="0" err="1" smtClean="0">
                <a:latin typeface="+mn-lt"/>
              </a:rPr>
              <a:t>development</a:t>
            </a:r>
            <a:endParaRPr lang="tr-TR" dirty="0">
              <a:latin typeface="+mn-lt"/>
            </a:endParaRPr>
          </a:p>
        </p:txBody>
      </p:sp>
      <p:pic>
        <p:nvPicPr>
          <p:cNvPr id="4" name="3 İçerik Yer Tutucusu" descr="1f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4663" y="2427890"/>
            <a:ext cx="9059722" cy="2806262"/>
          </a:xfrm>
        </p:spPr>
      </p:pic>
    </p:spTree>
    <p:extLst>
      <p:ext uri="{BB962C8B-B14F-4D97-AF65-F5344CB8AC3E}">
        <p14:creationId xmlns:p14="http://schemas.microsoft.com/office/powerpoint/2010/main" val="275255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                        3- CELL MEMORY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+mn-lt"/>
            </a:endParaRPr>
          </a:p>
          <a:p>
            <a:pPr marL="0" indent="0">
              <a:buNone/>
            </a:pPr>
            <a:r>
              <a:rPr lang="tr-TR" dirty="0">
                <a:latin typeface="+mn-lt"/>
              </a:rPr>
              <a:t> </a:t>
            </a:r>
            <a:r>
              <a:rPr lang="tr-TR" dirty="0" smtClean="0">
                <a:latin typeface="+mn-lt"/>
              </a:rPr>
              <a:t>  </a:t>
            </a:r>
            <a:r>
              <a:rPr lang="tr-TR" dirty="0" err="1" smtClean="0">
                <a:latin typeface="+mn-lt"/>
              </a:rPr>
              <a:t>Previous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experiences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responding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cell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results</a:t>
            </a:r>
            <a:r>
              <a:rPr lang="tr-TR" dirty="0" smtClean="0">
                <a:latin typeface="+mn-lt"/>
              </a:rPr>
              <a:t> in </a:t>
            </a:r>
            <a:r>
              <a:rPr lang="tr-TR" dirty="0" err="1" smtClean="0">
                <a:latin typeface="+mn-lt"/>
              </a:rPr>
              <a:t>different</a:t>
            </a:r>
            <a:endParaRPr lang="tr-TR" dirty="0" smtClean="0">
              <a:latin typeface="+mn-lt"/>
            </a:endParaRPr>
          </a:p>
          <a:p>
            <a:pPr marL="0" indent="0">
              <a:buNone/>
            </a:pPr>
            <a:r>
              <a:rPr lang="tr-TR" dirty="0">
                <a:latin typeface="+mn-lt"/>
              </a:rPr>
              <a:t> </a:t>
            </a:r>
            <a:r>
              <a:rPr lang="tr-TR" dirty="0" smtClean="0">
                <a:latin typeface="+mn-lt"/>
              </a:rPr>
              <a:t> RESPONSES </a:t>
            </a:r>
            <a:r>
              <a:rPr lang="tr-TR" dirty="0" err="1" smtClean="0">
                <a:latin typeface="+mn-lt"/>
              </a:rPr>
              <a:t>to</a:t>
            </a:r>
            <a:r>
              <a:rPr lang="tr-TR" dirty="0" smtClean="0">
                <a:latin typeface="+mn-lt"/>
              </a:rPr>
              <a:t> 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same</a:t>
            </a:r>
            <a:r>
              <a:rPr lang="tr-TR" dirty="0" smtClean="0">
                <a:latin typeface="+mn-lt"/>
              </a:rPr>
              <a:t> SIGNAL.</a:t>
            </a: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147140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+mn-lt"/>
              </a:rPr>
              <a:t> FIGURE  11 : MECHANISMS THAT RESPOND DIFFERENTLY TO THE SAME SIGNAL</a:t>
            </a:r>
            <a:endParaRPr lang="tr-TR" dirty="0">
              <a:latin typeface="+mn-lt"/>
            </a:endParaRPr>
          </a:p>
        </p:txBody>
      </p:sp>
      <p:pic>
        <p:nvPicPr>
          <p:cNvPr id="4" name="3 İçerik Yer Tutucusu" descr="11f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1750" y="2259999"/>
            <a:ext cx="8783861" cy="4158542"/>
          </a:xfrm>
        </p:spPr>
      </p:pic>
    </p:spTree>
    <p:extLst>
      <p:ext uri="{BB962C8B-B14F-4D97-AF65-F5344CB8AC3E}">
        <p14:creationId xmlns:p14="http://schemas.microsoft.com/office/powerpoint/2010/main" val="31474582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IN ORDER TO </a:t>
            </a:r>
            <a:r>
              <a:rPr lang="tr-TR" dirty="0">
                <a:latin typeface="+mn-lt"/>
              </a:rPr>
              <a:t>GAIN THE FINAL SHAPE AND SIZE OF THE ORGANS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   </a:t>
            </a:r>
            <a:r>
              <a:rPr lang="tr-TR" dirty="0" err="1" smtClean="0">
                <a:latin typeface="+mn-lt"/>
              </a:rPr>
              <a:t>These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processes</a:t>
            </a:r>
            <a:r>
              <a:rPr lang="tr-TR" dirty="0" smtClean="0">
                <a:latin typeface="+mn-lt"/>
              </a:rPr>
              <a:t>, </a:t>
            </a:r>
            <a:r>
              <a:rPr lang="tr-TR" dirty="0" err="1" smtClean="0">
                <a:latin typeface="+mn-lt"/>
              </a:rPr>
              <a:t>use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key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developmental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molecules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forming</a:t>
            </a:r>
            <a:r>
              <a:rPr lang="tr-TR" dirty="0" smtClean="0">
                <a:latin typeface="+mn-lt"/>
              </a:rPr>
              <a:t>;</a:t>
            </a:r>
          </a:p>
          <a:p>
            <a:pPr marL="0" indent="0">
              <a:buNone/>
            </a:pPr>
            <a:r>
              <a:rPr lang="tr-TR" dirty="0">
                <a:latin typeface="+mn-lt"/>
              </a:rPr>
              <a:t> </a:t>
            </a:r>
            <a:r>
              <a:rPr lang="tr-TR" dirty="0" smtClean="0">
                <a:latin typeface="+mn-lt"/>
              </a:rPr>
              <a:t>                        SIGNALING PATHWAYS</a:t>
            </a: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011754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                    SIGNALING PATHWAYS </a:t>
            </a:r>
            <a:r>
              <a:rPr lang="tr-TR" dirty="0">
                <a:latin typeface="+mn-lt"/>
              </a:rPr>
              <a:t/>
            </a:r>
            <a:br>
              <a:rPr lang="tr-TR" dirty="0">
                <a:latin typeface="+mn-lt"/>
              </a:rPr>
            </a:b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1- </a:t>
            </a:r>
            <a:r>
              <a:rPr lang="tr-TR" dirty="0" err="1" smtClean="0">
                <a:latin typeface="+mn-lt"/>
              </a:rPr>
              <a:t>Morphogenes</a:t>
            </a:r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2- </a:t>
            </a:r>
            <a:r>
              <a:rPr lang="tr-TR" dirty="0" err="1" smtClean="0">
                <a:latin typeface="+mn-lt"/>
              </a:rPr>
              <a:t>Notch</a:t>
            </a:r>
            <a:r>
              <a:rPr lang="tr-TR" dirty="0" smtClean="0">
                <a:latin typeface="+mn-lt"/>
              </a:rPr>
              <a:t>/Delta</a:t>
            </a:r>
          </a:p>
          <a:p>
            <a:r>
              <a:rPr lang="tr-TR" dirty="0" smtClean="0">
                <a:latin typeface="+mn-lt"/>
              </a:rPr>
              <a:t>3- </a:t>
            </a:r>
            <a:r>
              <a:rPr lang="tr-TR" dirty="0" err="1" smtClean="0">
                <a:latin typeface="+mn-lt"/>
              </a:rPr>
              <a:t>Transcription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factors</a:t>
            </a:r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4- </a:t>
            </a:r>
            <a:r>
              <a:rPr lang="tr-TR" dirty="0" err="1" smtClean="0">
                <a:latin typeface="+mn-lt"/>
              </a:rPr>
              <a:t>Receptor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tyrosine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kinases</a:t>
            </a:r>
            <a:r>
              <a:rPr lang="tr-TR" dirty="0" smtClean="0">
                <a:latin typeface="+mn-lt"/>
              </a:rPr>
              <a:t> (</a:t>
            </a:r>
            <a:r>
              <a:rPr lang="tr-TR" dirty="0" err="1" smtClean="0">
                <a:latin typeface="+mn-lt"/>
              </a:rPr>
              <a:t>RTKs</a:t>
            </a:r>
            <a:r>
              <a:rPr lang="tr-TR" dirty="0" smtClean="0">
                <a:latin typeface="+mn-lt"/>
              </a:rPr>
              <a:t>)</a:t>
            </a: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554250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+mn-lt"/>
              </a:rPr>
              <a:t>1- </a:t>
            </a:r>
            <a:r>
              <a:rPr lang="tr-TR" dirty="0" err="1">
                <a:latin typeface="+mn-lt"/>
              </a:rPr>
              <a:t>Morphogenes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+mn-lt"/>
            </a:endParaRPr>
          </a:p>
          <a:p>
            <a:r>
              <a:rPr lang="tr-TR" dirty="0" err="1" smtClean="0">
                <a:latin typeface="+mn-lt"/>
              </a:rPr>
              <a:t>These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signals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indicate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type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cell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that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will</a:t>
            </a:r>
            <a:r>
              <a:rPr lang="tr-TR" dirty="0" smtClean="0">
                <a:latin typeface="+mn-lt"/>
              </a:rPr>
              <a:t> be </a:t>
            </a:r>
            <a:r>
              <a:rPr lang="tr-TR" dirty="0" err="1" smtClean="0">
                <a:latin typeface="+mn-lt"/>
              </a:rPr>
              <a:t>specified</a:t>
            </a:r>
            <a:r>
              <a:rPr lang="tr-TR" dirty="0" smtClean="0">
                <a:latin typeface="+mn-lt"/>
              </a:rPr>
              <a:t> at a </a:t>
            </a:r>
            <a:r>
              <a:rPr lang="tr-TR" dirty="0" err="1" smtClean="0">
                <a:latin typeface="+mn-lt"/>
              </a:rPr>
              <a:t>special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location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direct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migration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cells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to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that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location</a:t>
            </a:r>
            <a:r>
              <a:rPr lang="tr-TR" dirty="0" smtClean="0">
                <a:latin typeface="+mn-lt"/>
              </a:rPr>
              <a:t>, </a:t>
            </a:r>
            <a:r>
              <a:rPr lang="tr-TR" dirty="0" err="1" smtClean="0">
                <a:latin typeface="+mn-lt"/>
              </a:rPr>
              <a:t>therefore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determine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morphology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function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tissue</a:t>
            </a:r>
            <a:r>
              <a:rPr lang="tr-TR" dirty="0" smtClean="0">
                <a:latin typeface="+mn-lt"/>
              </a:rPr>
              <a:t>.</a:t>
            </a: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129404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How do </a:t>
            </a:r>
            <a:r>
              <a:rPr lang="tr-TR" dirty="0" err="1" smtClean="0">
                <a:latin typeface="+mn-lt"/>
              </a:rPr>
              <a:t>these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sıgnal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molecules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act</a:t>
            </a:r>
            <a:r>
              <a:rPr lang="tr-TR" dirty="0">
                <a:latin typeface="+mn-lt"/>
              </a:rPr>
              <a:t> </a:t>
            </a:r>
            <a:r>
              <a:rPr lang="tr-TR" dirty="0" smtClean="0">
                <a:latin typeface="+mn-lt"/>
              </a:rPr>
              <a:t>?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>
                <a:latin typeface="+mn-lt"/>
              </a:rPr>
              <a:t>The </a:t>
            </a:r>
            <a:r>
              <a:rPr lang="tr-TR" dirty="0" err="1" smtClean="0">
                <a:latin typeface="+mn-lt"/>
              </a:rPr>
              <a:t>morphogenes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found</a:t>
            </a:r>
            <a:r>
              <a:rPr lang="tr-TR" dirty="0" smtClean="0">
                <a:latin typeface="+mn-lt"/>
              </a:rPr>
              <a:t> in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embryo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move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to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dorsal</a:t>
            </a:r>
            <a:r>
              <a:rPr lang="tr-TR" dirty="0" smtClean="0">
                <a:latin typeface="+mn-lt"/>
              </a:rPr>
              <a:t>/</a:t>
            </a:r>
            <a:r>
              <a:rPr lang="tr-TR" dirty="0" err="1" smtClean="0">
                <a:latin typeface="+mn-lt"/>
              </a:rPr>
              <a:t>ventral</a:t>
            </a:r>
            <a:r>
              <a:rPr lang="tr-TR" dirty="0" smtClean="0">
                <a:latin typeface="+mn-lt"/>
              </a:rPr>
              <a:t>, </a:t>
            </a:r>
            <a:r>
              <a:rPr lang="tr-TR" dirty="0" err="1" smtClean="0">
                <a:latin typeface="+mn-lt"/>
              </a:rPr>
              <a:t>anterior</a:t>
            </a:r>
            <a:r>
              <a:rPr lang="tr-TR" dirty="0" smtClean="0">
                <a:latin typeface="+mn-lt"/>
              </a:rPr>
              <a:t>/</a:t>
            </a:r>
            <a:r>
              <a:rPr lang="tr-TR" dirty="0" err="1" smtClean="0">
                <a:latin typeface="+mn-lt"/>
              </a:rPr>
              <a:t>posterior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medial</a:t>
            </a:r>
            <a:r>
              <a:rPr lang="tr-TR" dirty="0" smtClean="0">
                <a:latin typeface="+mn-lt"/>
              </a:rPr>
              <a:t>/</a:t>
            </a:r>
            <a:r>
              <a:rPr lang="tr-TR" dirty="0" err="1" smtClean="0">
                <a:latin typeface="+mn-lt"/>
              </a:rPr>
              <a:t>lateral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axis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parts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by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concentration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gradients</a:t>
            </a:r>
            <a:r>
              <a:rPr lang="tr-TR" dirty="0" smtClean="0">
                <a:latin typeface="+mn-lt"/>
              </a:rPr>
              <a:t>.</a:t>
            </a:r>
          </a:p>
          <a:p>
            <a:endParaRPr lang="tr-TR" dirty="0">
              <a:latin typeface="+mn-lt"/>
            </a:endParaRPr>
          </a:p>
          <a:p>
            <a:r>
              <a:rPr lang="tr-TR" dirty="0" smtClean="0">
                <a:latin typeface="+mn-lt"/>
              </a:rPr>
              <a:t>The </a:t>
            </a:r>
            <a:r>
              <a:rPr lang="tr-TR" dirty="0" err="1" smtClean="0">
                <a:latin typeface="+mn-lt"/>
              </a:rPr>
              <a:t>receptors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located</a:t>
            </a:r>
            <a:r>
              <a:rPr lang="tr-TR" dirty="0" smtClean="0">
                <a:latin typeface="+mn-lt"/>
              </a:rPr>
              <a:t> on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surface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cells</a:t>
            </a:r>
            <a:r>
              <a:rPr lang="tr-TR" dirty="0" smtClean="0">
                <a:latin typeface="+mn-lt"/>
              </a:rPr>
              <a:t> can </a:t>
            </a:r>
            <a:r>
              <a:rPr lang="tr-TR" dirty="0" err="1" smtClean="0">
                <a:latin typeface="+mn-lt"/>
              </a:rPr>
              <a:t>attract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or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repel</a:t>
            </a:r>
            <a:r>
              <a:rPr lang="tr-TR" dirty="0" smtClean="0">
                <a:latin typeface="+mn-lt"/>
              </a:rPr>
              <a:t> MORPHOGENES.</a:t>
            </a:r>
          </a:p>
          <a:p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working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system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MORPHOGEN is as </a:t>
            </a:r>
            <a:r>
              <a:rPr lang="tr-TR" dirty="0" err="1" smtClean="0">
                <a:latin typeface="+mn-lt"/>
              </a:rPr>
              <a:t>follows</a:t>
            </a:r>
            <a:r>
              <a:rPr lang="tr-TR" dirty="0" smtClean="0">
                <a:latin typeface="+mn-lt"/>
              </a:rPr>
              <a:t>;</a:t>
            </a:r>
          </a:p>
          <a:p>
            <a:r>
              <a:rPr lang="tr-TR" dirty="0" smtClean="0">
                <a:latin typeface="+mn-lt"/>
              </a:rPr>
              <a:t> A </a:t>
            </a:r>
            <a:r>
              <a:rPr lang="tr-TR" dirty="0" err="1" smtClean="0">
                <a:latin typeface="+mn-lt"/>
              </a:rPr>
              <a:t>specialized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group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cells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produce</a:t>
            </a:r>
            <a:r>
              <a:rPr lang="tr-TR" dirty="0" smtClean="0">
                <a:latin typeface="+mn-lt"/>
              </a:rPr>
              <a:t> a MORPHOGEN,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this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morphogene</a:t>
            </a:r>
            <a:r>
              <a:rPr lang="tr-TR" dirty="0" smtClean="0">
                <a:latin typeface="+mn-lt"/>
              </a:rPr>
              <a:t> is </a:t>
            </a:r>
            <a:r>
              <a:rPr lang="tr-TR" dirty="0" err="1" smtClean="0">
                <a:latin typeface="+mn-lt"/>
              </a:rPr>
              <a:t>then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degraded</a:t>
            </a:r>
            <a:r>
              <a:rPr lang="tr-TR" dirty="0" smtClean="0">
                <a:latin typeface="+mn-lt"/>
              </a:rPr>
              <a:t> as it </a:t>
            </a:r>
            <a:r>
              <a:rPr lang="tr-TR" dirty="0" err="1" smtClean="0">
                <a:latin typeface="+mn-lt"/>
              </a:rPr>
              <a:t>diffuses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from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SOURCE. </a:t>
            </a:r>
          </a:p>
          <a:p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speed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diffusion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half</a:t>
            </a:r>
            <a:r>
              <a:rPr lang="tr-TR" dirty="0" smtClean="0">
                <a:latin typeface="+mn-lt"/>
              </a:rPr>
              <a:t> life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MORPHOGEN </a:t>
            </a:r>
            <a:r>
              <a:rPr lang="tr-TR" dirty="0" err="1" smtClean="0">
                <a:latin typeface="+mn-lt"/>
              </a:rPr>
              <a:t>together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range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steepness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its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resulting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gradient</a:t>
            </a:r>
            <a:r>
              <a:rPr lang="tr-TR" dirty="0" smtClean="0">
                <a:latin typeface="+mn-lt"/>
              </a:rPr>
              <a:t>. </a:t>
            </a: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71116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How can </a:t>
            </a:r>
            <a:r>
              <a:rPr lang="tr-TR" dirty="0" err="1" smtClean="0">
                <a:latin typeface="+mn-lt"/>
              </a:rPr>
              <a:t>dıfferent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cell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types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From</a:t>
            </a:r>
            <a:r>
              <a:rPr lang="tr-TR" dirty="0" smtClean="0">
                <a:latin typeface="+mn-lt"/>
              </a:rPr>
              <a:t> a </a:t>
            </a:r>
            <a:r>
              <a:rPr lang="tr-TR" dirty="0" err="1" smtClean="0">
                <a:latin typeface="+mn-lt"/>
              </a:rPr>
              <a:t>sıngle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cell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occur</a:t>
            </a:r>
            <a:r>
              <a:rPr lang="tr-TR" dirty="0" smtClean="0">
                <a:latin typeface="+mn-lt"/>
              </a:rPr>
              <a:t> ?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 smtClean="0">
                <a:latin typeface="+mn-lt"/>
              </a:rPr>
              <a:t>There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are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some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mechanisms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that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take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place</a:t>
            </a:r>
            <a:r>
              <a:rPr lang="tr-TR" dirty="0" smtClean="0">
                <a:latin typeface="+mn-lt"/>
              </a:rPr>
              <a:t> in </a:t>
            </a:r>
            <a:r>
              <a:rPr lang="tr-TR" dirty="0" err="1" smtClean="0">
                <a:latin typeface="+mn-lt"/>
              </a:rPr>
              <a:t>forming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different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cell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types</a:t>
            </a:r>
            <a:r>
              <a:rPr lang="tr-TR" dirty="0" smtClean="0">
                <a:latin typeface="+mn-lt"/>
              </a:rPr>
              <a:t>;</a:t>
            </a: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LATERAL INHIBITION: A </a:t>
            </a:r>
            <a:r>
              <a:rPr lang="tr-TR" dirty="0" err="1" smtClean="0">
                <a:latin typeface="+mn-lt"/>
              </a:rPr>
              <a:t>cell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signals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to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its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neighbours</a:t>
            </a:r>
            <a:r>
              <a:rPr lang="tr-TR" dirty="0" smtClean="0">
                <a:latin typeface="+mn-lt"/>
              </a:rPr>
              <a:t> not </a:t>
            </a:r>
            <a:r>
              <a:rPr lang="tr-TR" dirty="0" err="1" smtClean="0">
                <a:latin typeface="+mn-lt"/>
              </a:rPr>
              <a:t>to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follow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same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fate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differentiate</a:t>
            </a:r>
            <a:r>
              <a:rPr lang="tr-TR" dirty="0" smtClean="0">
                <a:latin typeface="+mn-lt"/>
              </a:rPr>
              <a:t> in a </a:t>
            </a:r>
            <a:r>
              <a:rPr lang="tr-TR" dirty="0" err="1" smtClean="0">
                <a:latin typeface="+mn-lt"/>
              </a:rPr>
              <a:t>different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way</a:t>
            </a:r>
            <a:r>
              <a:rPr lang="tr-TR" dirty="0" smtClean="0">
                <a:latin typeface="+mn-lt"/>
              </a:rPr>
              <a:t>.</a:t>
            </a: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THE CONCENTRATION OF THE SIGNAL MOLECULE: </a:t>
            </a:r>
            <a:r>
              <a:rPr lang="tr-TR" dirty="0" err="1" smtClean="0">
                <a:latin typeface="+mn-lt"/>
              </a:rPr>
              <a:t>according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to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amount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signal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molecule</a:t>
            </a:r>
            <a:r>
              <a:rPr lang="tr-TR" dirty="0" smtClean="0">
                <a:latin typeface="+mn-lt"/>
              </a:rPr>
              <a:t>,  as </a:t>
            </a:r>
            <a:r>
              <a:rPr lang="tr-TR" dirty="0" err="1" smtClean="0">
                <a:latin typeface="+mn-lt"/>
              </a:rPr>
              <a:t>being</a:t>
            </a:r>
            <a:r>
              <a:rPr lang="tr-TR" dirty="0" smtClean="0">
                <a:latin typeface="+mn-lt"/>
              </a:rPr>
              <a:t>, High, </a:t>
            </a:r>
            <a:r>
              <a:rPr lang="tr-TR" dirty="0" err="1" smtClean="0">
                <a:latin typeface="+mn-lt"/>
              </a:rPr>
              <a:t>Intermediate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 </a:t>
            </a:r>
            <a:r>
              <a:rPr lang="tr-TR" dirty="0" err="1" smtClean="0">
                <a:latin typeface="+mn-lt"/>
              </a:rPr>
              <a:t>Low</a:t>
            </a:r>
            <a:r>
              <a:rPr lang="tr-TR" dirty="0" smtClean="0">
                <a:latin typeface="+mn-lt"/>
              </a:rPr>
              <a:t>, </a:t>
            </a:r>
            <a:r>
              <a:rPr lang="tr-TR" dirty="0" err="1" smtClean="0">
                <a:latin typeface="+mn-lt"/>
              </a:rPr>
              <a:t>quite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dfferent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developmental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pathways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occur</a:t>
            </a:r>
            <a:r>
              <a:rPr lang="tr-TR" dirty="0" smtClean="0">
                <a:latin typeface="+mn-lt"/>
              </a:rPr>
              <a:t>.</a:t>
            </a:r>
          </a:p>
          <a:p>
            <a:pPr marL="0" indent="0">
              <a:buNone/>
            </a:pPr>
            <a:r>
              <a:rPr lang="tr-TR" dirty="0" err="1" smtClean="0">
                <a:latin typeface="+mn-lt"/>
              </a:rPr>
              <a:t>Ex</a:t>
            </a:r>
            <a:r>
              <a:rPr lang="tr-TR" dirty="0" smtClean="0">
                <a:latin typeface="+mn-lt"/>
              </a:rPr>
              <a:t>. High ---- </a:t>
            </a:r>
            <a:r>
              <a:rPr lang="tr-TR" dirty="0" err="1" smtClean="0">
                <a:latin typeface="+mn-lt"/>
              </a:rPr>
              <a:t>Pathway</a:t>
            </a:r>
            <a:r>
              <a:rPr lang="tr-TR" dirty="0" smtClean="0">
                <a:latin typeface="+mn-lt"/>
              </a:rPr>
              <a:t> A , </a:t>
            </a:r>
            <a:r>
              <a:rPr lang="tr-TR" dirty="0" err="1" smtClean="0">
                <a:latin typeface="+mn-lt"/>
              </a:rPr>
              <a:t>Intermediate</a:t>
            </a:r>
            <a:r>
              <a:rPr lang="tr-TR" dirty="0" smtClean="0">
                <a:latin typeface="+mn-lt"/>
              </a:rPr>
              <a:t> ------ </a:t>
            </a:r>
            <a:r>
              <a:rPr lang="tr-TR" dirty="0" err="1" smtClean="0">
                <a:latin typeface="+mn-lt"/>
              </a:rPr>
              <a:t>Pathway</a:t>
            </a:r>
            <a:r>
              <a:rPr lang="tr-TR" dirty="0" smtClean="0">
                <a:latin typeface="+mn-lt"/>
              </a:rPr>
              <a:t> B, </a:t>
            </a:r>
            <a:r>
              <a:rPr lang="tr-TR" dirty="0" err="1" smtClean="0">
                <a:latin typeface="+mn-lt"/>
              </a:rPr>
              <a:t>Low</a:t>
            </a:r>
            <a:r>
              <a:rPr lang="tr-TR" dirty="0" smtClean="0">
                <a:latin typeface="+mn-lt"/>
              </a:rPr>
              <a:t>… </a:t>
            </a:r>
            <a:r>
              <a:rPr lang="tr-TR" dirty="0" err="1" smtClean="0">
                <a:latin typeface="+mn-lt"/>
              </a:rPr>
              <a:t>Pathway</a:t>
            </a:r>
            <a:r>
              <a:rPr lang="tr-TR" dirty="0" smtClean="0">
                <a:latin typeface="+mn-lt"/>
              </a:rPr>
              <a:t>  C</a:t>
            </a:r>
          </a:p>
          <a:p>
            <a:pPr marL="0" indent="0">
              <a:buNone/>
            </a:pPr>
            <a:endParaRPr lang="tr-TR" dirty="0" smtClean="0">
              <a:latin typeface="+mn-lt"/>
            </a:endParaRPr>
          </a:p>
          <a:p>
            <a:pPr marL="0" indent="0">
              <a:buNone/>
            </a:pPr>
            <a:endParaRPr lang="tr-TR" dirty="0" smtClean="0">
              <a:latin typeface="+mn-lt"/>
            </a:endParaRPr>
          </a:p>
          <a:p>
            <a:pPr marL="0" indent="0">
              <a:buNone/>
            </a:pP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345072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WHICH </a:t>
            </a:r>
            <a:r>
              <a:rPr lang="tr-TR" dirty="0" err="1" smtClean="0">
                <a:latin typeface="+mn-lt"/>
              </a:rPr>
              <a:t>molecules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are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morphogenes</a:t>
            </a:r>
            <a:r>
              <a:rPr lang="tr-TR" dirty="0" smtClean="0">
                <a:latin typeface="+mn-lt"/>
              </a:rPr>
              <a:t> ?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A- </a:t>
            </a:r>
            <a:r>
              <a:rPr lang="tr-TR" dirty="0" err="1" smtClean="0">
                <a:latin typeface="+mn-lt"/>
              </a:rPr>
              <a:t>Retinoic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acid</a:t>
            </a:r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B- </a:t>
            </a:r>
            <a:r>
              <a:rPr lang="tr-TR" dirty="0" err="1" smtClean="0">
                <a:latin typeface="+mn-lt"/>
              </a:rPr>
              <a:t>Transforming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Growth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Factor</a:t>
            </a:r>
            <a:r>
              <a:rPr lang="tr-TR" dirty="0" smtClean="0">
                <a:latin typeface="+mn-lt"/>
              </a:rPr>
              <a:t> Beta (TGF-</a:t>
            </a:r>
            <a:r>
              <a:rPr lang="el-GR" dirty="0" smtClean="0">
                <a:latin typeface="+mn-lt"/>
                <a:cs typeface="Times New Roman" panose="02020603050405020304" pitchFamily="18" charset="0"/>
              </a:rPr>
              <a:t>β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)/Bone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Morphogenetic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Proteins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   (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BMPs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)</a:t>
            </a:r>
          </a:p>
          <a:p>
            <a:r>
              <a:rPr lang="tr-TR" dirty="0" smtClean="0">
                <a:latin typeface="+mn-lt"/>
                <a:cs typeface="Times New Roman" panose="02020603050405020304" pitchFamily="18" charset="0"/>
              </a:rPr>
              <a:t>C-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Hedgehog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and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Wnt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protein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families</a:t>
            </a:r>
            <a:endParaRPr lang="tr-TR" dirty="0" smtClean="0">
              <a:latin typeface="+mn-lt"/>
              <a:cs typeface="Times New Roman" panose="02020603050405020304" pitchFamily="18" charset="0"/>
            </a:endParaRPr>
          </a:p>
          <a:p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200092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A- RETINOIC </a:t>
            </a:r>
            <a:r>
              <a:rPr lang="tr-TR" dirty="0" err="1" smtClean="0">
                <a:latin typeface="+mn-lt"/>
              </a:rPr>
              <a:t>ACId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2" y="2249487"/>
            <a:ext cx="5417043" cy="3541714"/>
          </a:xfrm>
        </p:spPr>
        <p:txBody>
          <a:bodyPr/>
          <a:lstStyle/>
          <a:p>
            <a:r>
              <a:rPr lang="tr-TR" dirty="0" err="1" smtClean="0">
                <a:latin typeface="+mn-lt"/>
              </a:rPr>
              <a:t>Retinoic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acid</a:t>
            </a:r>
            <a:r>
              <a:rPr lang="tr-TR" dirty="0" smtClean="0">
                <a:latin typeface="+mn-lt"/>
              </a:rPr>
              <a:t> is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bioactive</a:t>
            </a:r>
            <a:r>
              <a:rPr lang="tr-TR" dirty="0" smtClean="0">
                <a:latin typeface="+mn-lt"/>
              </a:rPr>
              <a:t> form of Vitamin A.</a:t>
            </a:r>
          </a:p>
          <a:p>
            <a:r>
              <a:rPr lang="tr-TR" dirty="0" err="1" smtClean="0">
                <a:latin typeface="+mn-lt"/>
              </a:rPr>
              <a:t>Fıgure</a:t>
            </a:r>
            <a:r>
              <a:rPr lang="tr-TR" dirty="0" smtClean="0">
                <a:latin typeface="+mn-lt"/>
              </a:rPr>
              <a:t> 12:  RETINOIC ACID</a:t>
            </a:r>
          </a:p>
          <a:p>
            <a:endParaRPr lang="tr-TR" dirty="0">
              <a:latin typeface="+mn-lt"/>
            </a:endParaRPr>
          </a:p>
        </p:txBody>
      </p:sp>
      <p:pic>
        <p:nvPicPr>
          <p:cNvPr id="4" name="3 Resim" descr="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1099" y="19198"/>
            <a:ext cx="5990901" cy="683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9649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FUNCTION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+mn-lt"/>
              </a:rPr>
              <a:t>Retinoic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acid’s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function</a:t>
            </a:r>
            <a:r>
              <a:rPr lang="tr-TR" dirty="0" smtClean="0">
                <a:latin typeface="+mn-lt"/>
              </a:rPr>
              <a:t> is </a:t>
            </a:r>
            <a:r>
              <a:rPr lang="tr-TR" dirty="0" err="1" smtClean="0">
                <a:latin typeface="+mn-lt"/>
              </a:rPr>
              <a:t>posteriorize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body. </a:t>
            </a:r>
          </a:p>
          <a:p>
            <a:r>
              <a:rPr lang="tr-TR" dirty="0" err="1" smtClean="0">
                <a:latin typeface="+mn-lt"/>
              </a:rPr>
              <a:t>Therefore</a:t>
            </a:r>
            <a:r>
              <a:rPr lang="tr-TR" dirty="0" smtClean="0">
                <a:latin typeface="+mn-lt"/>
              </a:rPr>
              <a:t>, </a:t>
            </a:r>
            <a:r>
              <a:rPr lang="tr-TR" dirty="0" err="1" smtClean="0">
                <a:latin typeface="+mn-lt"/>
              </a:rPr>
              <a:t>Retinoic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acid’s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excessive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deficient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amounts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result</a:t>
            </a:r>
            <a:r>
              <a:rPr lang="tr-TR" dirty="0" smtClean="0">
                <a:latin typeface="+mn-lt"/>
              </a:rPr>
              <a:t> in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body </a:t>
            </a:r>
            <a:r>
              <a:rPr lang="tr-TR" dirty="0" err="1" smtClean="0">
                <a:latin typeface="+mn-lt"/>
              </a:rPr>
              <a:t>axis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development</a:t>
            </a:r>
            <a:r>
              <a:rPr lang="tr-TR" dirty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abnormalities</a:t>
            </a:r>
            <a:r>
              <a:rPr lang="tr-TR" dirty="0" smtClean="0">
                <a:latin typeface="+mn-lt"/>
              </a:rPr>
              <a:t>.</a:t>
            </a:r>
          </a:p>
          <a:p>
            <a:r>
              <a:rPr lang="tr-TR" dirty="0" smtClean="0">
                <a:latin typeface="+mn-lt"/>
              </a:rPr>
              <a:t> </a:t>
            </a:r>
            <a:r>
              <a:rPr lang="tr-TR" dirty="0">
                <a:latin typeface="+mn-lt"/>
              </a:rPr>
              <a:t>T</a:t>
            </a:r>
            <a:r>
              <a:rPr lang="tr-TR" dirty="0" smtClean="0">
                <a:latin typeface="+mn-lt"/>
              </a:rPr>
              <a:t>he  </a:t>
            </a:r>
            <a:r>
              <a:rPr lang="tr-TR" dirty="0" err="1" smtClean="0">
                <a:latin typeface="+mn-lt"/>
              </a:rPr>
              <a:t>targets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retinoic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acids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receptors</a:t>
            </a:r>
            <a:r>
              <a:rPr lang="tr-TR" dirty="0" smtClean="0">
                <a:latin typeface="+mn-lt"/>
              </a:rPr>
              <a:t> in </a:t>
            </a:r>
            <a:r>
              <a:rPr lang="tr-TR" dirty="0" err="1" smtClean="0">
                <a:latin typeface="+mn-lt"/>
              </a:rPr>
              <a:t>development</a:t>
            </a:r>
            <a:r>
              <a:rPr lang="tr-TR" dirty="0" smtClean="0">
                <a:latin typeface="+mn-lt"/>
              </a:rPr>
              <a:t>,  </a:t>
            </a:r>
            <a:r>
              <a:rPr lang="tr-TR" dirty="0" err="1" smtClean="0">
                <a:latin typeface="+mn-lt"/>
              </a:rPr>
              <a:t>are</a:t>
            </a:r>
            <a:r>
              <a:rPr lang="tr-TR" i="1" dirty="0" smtClean="0">
                <a:latin typeface="+mn-lt"/>
              </a:rPr>
              <a:t> </a:t>
            </a:r>
            <a:r>
              <a:rPr lang="tr-TR" i="1" dirty="0" err="1" smtClean="0">
                <a:latin typeface="+mn-lt"/>
              </a:rPr>
              <a:t>Hox</a:t>
            </a:r>
            <a:r>
              <a:rPr lang="tr-TR" i="1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genes</a:t>
            </a:r>
            <a:r>
              <a:rPr lang="tr-TR" dirty="0" smtClean="0">
                <a:latin typeface="+mn-lt"/>
              </a:rPr>
              <a:t>.</a:t>
            </a:r>
            <a:endParaRPr lang="tr-TR" dirty="0">
              <a:latin typeface="+mn-lt"/>
            </a:endParaRPr>
          </a:p>
          <a:p>
            <a:pPr marL="0" indent="0">
              <a:buNone/>
            </a:pP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19219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     THESE PROCESSES ARE CONTROLLED BY;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latin typeface="+mn-lt"/>
              </a:rPr>
              <a:t>                                        </a:t>
            </a:r>
            <a:r>
              <a:rPr lang="tr-TR" sz="3600" dirty="0" smtClean="0">
                <a:latin typeface="+mn-lt"/>
              </a:rPr>
              <a:t>GENES……..</a:t>
            </a: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         </a:t>
            </a:r>
            <a:r>
              <a:rPr lang="tr-TR" dirty="0" err="1" smtClean="0">
                <a:latin typeface="+mn-lt"/>
              </a:rPr>
              <a:t>Developmental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processes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are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coordinated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both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with</a:t>
            </a:r>
            <a:endParaRPr lang="tr-TR" dirty="0" smtClean="0">
              <a:latin typeface="+mn-lt"/>
            </a:endParaRP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                      GENETIC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ENVIRONMENTAL       </a:t>
            </a:r>
          </a:p>
          <a:p>
            <a:pPr marL="0" indent="0">
              <a:buNone/>
            </a:pPr>
            <a:r>
              <a:rPr lang="tr-TR" dirty="0">
                <a:latin typeface="+mn-lt"/>
              </a:rPr>
              <a:t> </a:t>
            </a:r>
            <a:r>
              <a:rPr lang="tr-TR" dirty="0" smtClean="0">
                <a:latin typeface="+mn-lt"/>
              </a:rPr>
              <a:t>                                        </a:t>
            </a:r>
            <a:r>
              <a:rPr lang="tr-TR" dirty="0" err="1" smtClean="0">
                <a:latin typeface="+mn-lt"/>
              </a:rPr>
              <a:t>factors</a:t>
            </a:r>
            <a:r>
              <a:rPr lang="tr-TR" dirty="0" smtClean="0">
                <a:latin typeface="+mn-lt"/>
              </a:rPr>
              <a:t> </a:t>
            </a: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167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B- </a:t>
            </a:r>
            <a:r>
              <a:rPr lang="tr-TR" dirty="0" err="1" smtClean="0">
                <a:latin typeface="+mn-lt"/>
              </a:rPr>
              <a:t>Transformıng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Growth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Factors</a:t>
            </a:r>
            <a:r>
              <a:rPr lang="tr-TR" dirty="0" smtClean="0">
                <a:latin typeface="+mn-lt"/>
              </a:rPr>
              <a:t>-</a:t>
            </a:r>
            <a:r>
              <a:rPr lang="el-GR" dirty="0" smtClean="0">
                <a:latin typeface="+mn-lt"/>
                <a:cs typeface="Times New Roman" panose="02020603050405020304" pitchFamily="18" charset="0"/>
              </a:rPr>
              <a:t>β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eta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FAMILY 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- TGF-</a:t>
            </a:r>
            <a:r>
              <a:rPr lang="el-GR" dirty="0" smtClean="0">
                <a:latin typeface="+mn-lt"/>
                <a:cs typeface="Times New Roman" panose="02020603050405020304" pitchFamily="18" charset="0"/>
              </a:rPr>
              <a:t>β</a:t>
            </a:r>
            <a:endParaRPr lang="tr-TR" dirty="0" smtClean="0">
              <a:latin typeface="+mn-lt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+mn-lt"/>
                <a:cs typeface="Times New Roman" panose="02020603050405020304" pitchFamily="18" charset="0"/>
              </a:rPr>
              <a:t>- BMP</a:t>
            </a:r>
          </a:p>
          <a:p>
            <a:r>
              <a:rPr lang="tr-TR" dirty="0" smtClean="0">
                <a:latin typeface="+mn-lt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Activin</a:t>
            </a:r>
            <a:endParaRPr lang="tr-TR" dirty="0" smtClean="0">
              <a:latin typeface="+mn-lt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+mn-lt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Nodal</a:t>
            </a: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14849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+mn-lt"/>
              </a:rPr>
              <a:t>Functıon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these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Proteıns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are</a:t>
            </a:r>
            <a:r>
              <a:rPr lang="tr-TR" dirty="0" smtClean="0">
                <a:latin typeface="+mn-lt"/>
              </a:rPr>
              <a:t>;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- </a:t>
            </a:r>
            <a:r>
              <a:rPr lang="tr-TR" dirty="0" err="1" smtClean="0">
                <a:latin typeface="+mn-lt"/>
              </a:rPr>
              <a:t>To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establish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dorsoventral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patterning</a:t>
            </a:r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- Cell </a:t>
            </a:r>
            <a:r>
              <a:rPr lang="tr-TR" dirty="0" err="1" smtClean="0">
                <a:latin typeface="+mn-lt"/>
              </a:rPr>
              <a:t>fate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desicions</a:t>
            </a:r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- </a:t>
            </a:r>
            <a:r>
              <a:rPr lang="tr-TR" dirty="0" err="1" smtClean="0">
                <a:latin typeface="+mn-lt"/>
              </a:rPr>
              <a:t>Formation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specific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organs</a:t>
            </a:r>
            <a:r>
              <a:rPr lang="tr-TR" dirty="0" smtClean="0">
                <a:latin typeface="+mn-lt"/>
              </a:rPr>
              <a:t> (</a:t>
            </a:r>
            <a:r>
              <a:rPr lang="tr-TR" dirty="0" err="1" smtClean="0">
                <a:latin typeface="+mn-lt"/>
              </a:rPr>
              <a:t>Nervous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system</a:t>
            </a:r>
            <a:r>
              <a:rPr lang="tr-TR" dirty="0" smtClean="0">
                <a:latin typeface="+mn-lt"/>
              </a:rPr>
              <a:t>, </a:t>
            </a:r>
            <a:r>
              <a:rPr lang="tr-TR" dirty="0" err="1" smtClean="0">
                <a:latin typeface="+mn-lt"/>
              </a:rPr>
              <a:t>Kidneys</a:t>
            </a:r>
            <a:r>
              <a:rPr lang="tr-TR" dirty="0" smtClean="0">
                <a:latin typeface="+mn-lt"/>
              </a:rPr>
              <a:t>, </a:t>
            </a:r>
            <a:r>
              <a:rPr lang="tr-TR" dirty="0" err="1" smtClean="0">
                <a:latin typeface="+mn-lt"/>
              </a:rPr>
              <a:t>Skeleton</a:t>
            </a:r>
            <a:r>
              <a:rPr lang="tr-TR" dirty="0">
                <a:latin typeface="+mn-lt"/>
              </a:rPr>
              <a:t>)</a:t>
            </a:r>
            <a:r>
              <a:rPr lang="tr-TR" dirty="0" smtClean="0">
                <a:latin typeface="+mn-lt"/>
              </a:rPr>
              <a:t> </a:t>
            </a:r>
          </a:p>
          <a:p>
            <a:endParaRPr lang="tr-TR" dirty="0">
              <a:latin typeface="+mn-lt"/>
            </a:endParaRPr>
          </a:p>
          <a:p>
            <a:pPr marL="0" indent="0">
              <a:buNone/>
            </a:pP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124751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+mn-lt"/>
              </a:rPr>
              <a:t>In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humans</a:t>
            </a:r>
            <a:r>
              <a:rPr lang="tr-TR" dirty="0" smtClean="0">
                <a:latin typeface="+mn-lt"/>
              </a:rPr>
              <a:t>, </a:t>
            </a:r>
            <a:r>
              <a:rPr lang="tr-TR" dirty="0" err="1" smtClean="0">
                <a:latin typeface="+mn-lt"/>
              </a:rPr>
              <a:t>there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are</a:t>
            </a:r>
            <a:r>
              <a:rPr lang="tr-TR" dirty="0" smtClean="0">
                <a:latin typeface="+mn-lt"/>
              </a:rPr>
              <a:t> 3 </a:t>
            </a:r>
            <a:r>
              <a:rPr lang="tr-TR" dirty="0" err="1">
                <a:latin typeface="+mn-lt"/>
              </a:rPr>
              <a:t>ı</a:t>
            </a:r>
            <a:r>
              <a:rPr lang="tr-TR" dirty="0" err="1" smtClean="0">
                <a:latin typeface="+mn-lt"/>
              </a:rPr>
              <a:t>soforms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Transformıng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growth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factor</a:t>
            </a:r>
            <a:r>
              <a:rPr lang="tr-TR" dirty="0" smtClean="0">
                <a:latin typeface="+mn-lt"/>
              </a:rPr>
              <a:t>   TGF-</a:t>
            </a:r>
            <a:r>
              <a:rPr lang="el-GR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+mn-lt"/>
                <a:cs typeface="Times New Roman" panose="02020603050405020304" pitchFamily="18" charset="0"/>
              </a:rPr>
              <a:t>β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eta</a:t>
            </a:r>
            <a:endParaRPr lang="tr-TR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>
                <a:latin typeface="+mn-lt"/>
              </a:rPr>
              <a:t>TGF-</a:t>
            </a:r>
            <a:r>
              <a:rPr lang="el-GR" dirty="0" smtClean="0">
                <a:latin typeface="+mn-lt"/>
                <a:cs typeface="Times New Roman" panose="02020603050405020304" pitchFamily="18" charset="0"/>
              </a:rPr>
              <a:t>β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1</a:t>
            </a:r>
            <a:endParaRPr lang="tr-TR" dirty="0">
              <a:latin typeface="+mn-lt"/>
              <a:cs typeface="Times New Roman" panose="02020603050405020304" pitchFamily="18" charset="0"/>
            </a:endParaRPr>
          </a:p>
          <a:p>
            <a:r>
              <a:rPr lang="tr-TR" dirty="0">
                <a:latin typeface="+mn-lt"/>
              </a:rPr>
              <a:t>TGF-</a:t>
            </a:r>
            <a:r>
              <a:rPr lang="el-GR" dirty="0">
                <a:latin typeface="+mn-lt"/>
                <a:cs typeface="Times New Roman" panose="02020603050405020304" pitchFamily="18" charset="0"/>
              </a:rPr>
              <a:t>β</a:t>
            </a:r>
            <a:r>
              <a:rPr lang="tr-TR" dirty="0">
                <a:latin typeface="+mn-lt"/>
                <a:cs typeface="Times New Roman" panose="02020603050405020304" pitchFamily="18" charset="0"/>
              </a:rPr>
              <a:t> 2</a:t>
            </a:r>
            <a:endParaRPr lang="tr-TR" dirty="0" smtClean="0">
              <a:latin typeface="+mn-lt"/>
            </a:endParaRPr>
          </a:p>
          <a:p>
            <a:r>
              <a:rPr lang="tr-TR" dirty="0">
                <a:latin typeface="+mn-lt"/>
              </a:rPr>
              <a:t>TGF-</a:t>
            </a:r>
            <a:r>
              <a:rPr lang="el-GR" dirty="0">
                <a:latin typeface="+mn-lt"/>
                <a:cs typeface="Times New Roman" panose="02020603050405020304" pitchFamily="18" charset="0"/>
              </a:rPr>
              <a:t>β</a:t>
            </a:r>
            <a:r>
              <a:rPr lang="tr-TR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3</a:t>
            </a:r>
          </a:p>
          <a:p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Binding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these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factors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to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heterotetrameric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complexes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to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specific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receptors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starts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intracellular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signaling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events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tr-TR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In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this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pathway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, </a:t>
            </a:r>
          </a:p>
          <a:p>
            <a:r>
              <a:rPr lang="tr-TR" dirty="0" smtClean="0">
                <a:latin typeface="+mn-lt"/>
              </a:rPr>
              <a:t>TGF-</a:t>
            </a:r>
            <a:r>
              <a:rPr lang="el-GR" dirty="0">
                <a:latin typeface="+mn-lt"/>
                <a:cs typeface="Times New Roman" panose="02020603050405020304" pitchFamily="18" charset="0"/>
              </a:rPr>
              <a:t>β</a:t>
            </a:r>
            <a:r>
              <a:rPr lang="tr-TR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+mn-lt"/>
                <a:cs typeface="Times New Roman" panose="02020603050405020304" pitchFamily="18" charset="0"/>
              </a:rPr>
              <a:t>w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orks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with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another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group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intersellular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proteins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,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namely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SMAD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proteins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.</a:t>
            </a:r>
            <a:endParaRPr lang="tr-TR" dirty="0">
              <a:latin typeface="+mn-lt"/>
            </a:endParaRPr>
          </a:p>
          <a:p>
            <a:endParaRPr lang="tr-TR" dirty="0">
              <a:latin typeface="+mn-lt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5648505" y="3244334"/>
            <a:ext cx="8949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313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SMAD PROTEINS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- </a:t>
            </a:r>
            <a:r>
              <a:rPr lang="tr-TR" dirty="0" err="1" smtClean="0">
                <a:latin typeface="+mn-lt"/>
              </a:rPr>
              <a:t>Receptor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activated</a:t>
            </a:r>
            <a:r>
              <a:rPr lang="tr-TR" dirty="0" smtClean="0">
                <a:latin typeface="+mn-lt"/>
              </a:rPr>
              <a:t> (R- </a:t>
            </a:r>
            <a:r>
              <a:rPr lang="tr-TR" dirty="0" err="1" smtClean="0">
                <a:latin typeface="+mn-lt"/>
              </a:rPr>
              <a:t>Smads</a:t>
            </a:r>
            <a:r>
              <a:rPr lang="tr-TR" dirty="0" smtClean="0">
                <a:latin typeface="+mn-lt"/>
              </a:rPr>
              <a:t>)</a:t>
            </a:r>
          </a:p>
          <a:p>
            <a:r>
              <a:rPr lang="tr-TR" dirty="0" smtClean="0">
                <a:latin typeface="+mn-lt"/>
              </a:rPr>
              <a:t>1-3,5,8</a:t>
            </a:r>
          </a:p>
          <a:p>
            <a:r>
              <a:rPr lang="tr-TR" dirty="0" smtClean="0">
                <a:latin typeface="+mn-lt"/>
              </a:rPr>
              <a:t>- </a:t>
            </a:r>
            <a:r>
              <a:rPr lang="tr-TR" dirty="0" err="1" smtClean="0">
                <a:latin typeface="+mn-lt"/>
              </a:rPr>
              <a:t>Common</a:t>
            </a:r>
            <a:r>
              <a:rPr lang="tr-TR" dirty="0" smtClean="0">
                <a:latin typeface="+mn-lt"/>
              </a:rPr>
              <a:t> - partner (</a:t>
            </a:r>
            <a:r>
              <a:rPr lang="tr-TR" dirty="0" err="1" smtClean="0">
                <a:latin typeface="+mn-lt"/>
              </a:rPr>
              <a:t>co-Smads</a:t>
            </a:r>
            <a:r>
              <a:rPr lang="tr-TR" dirty="0" smtClean="0">
                <a:latin typeface="+mn-lt"/>
              </a:rPr>
              <a:t>)</a:t>
            </a:r>
          </a:p>
          <a:p>
            <a:r>
              <a:rPr lang="tr-TR" dirty="0" smtClean="0">
                <a:latin typeface="+mn-lt"/>
              </a:rPr>
              <a:t>Smad-4</a:t>
            </a:r>
          </a:p>
          <a:p>
            <a:r>
              <a:rPr lang="tr-TR" dirty="0" err="1" smtClean="0">
                <a:latin typeface="+mn-lt"/>
              </a:rPr>
              <a:t>Inhibitory</a:t>
            </a:r>
            <a:r>
              <a:rPr lang="tr-TR" dirty="0" smtClean="0">
                <a:latin typeface="+mn-lt"/>
              </a:rPr>
              <a:t> (I-</a:t>
            </a:r>
            <a:r>
              <a:rPr lang="tr-TR" dirty="0" err="1" smtClean="0">
                <a:latin typeface="+mn-lt"/>
              </a:rPr>
              <a:t>Smads</a:t>
            </a:r>
            <a:r>
              <a:rPr lang="tr-TR" dirty="0" smtClean="0">
                <a:latin typeface="+mn-lt"/>
              </a:rPr>
              <a:t>)</a:t>
            </a:r>
          </a:p>
          <a:p>
            <a:r>
              <a:rPr lang="tr-TR" dirty="0" smtClean="0">
                <a:latin typeface="+mn-lt"/>
              </a:rPr>
              <a:t>Smad6, Smad7 </a:t>
            </a: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285594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latin typeface="+mn-lt"/>
              </a:rPr>
              <a:t>FIGURE 13: TRANSFORMING GROWTH FACTOR </a:t>
            </a:r>
            <a:r>
              <a:rPr lang="el-GR" dirty="0" smtClean="0">
                <a:latin typeface="+mn-lt"/>
                <a:cs typeface="Times New Roman" panose="02020603050405020304" pitchFamily="18" charset="0"/>
              </a:rPr>
              <a:t>Β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eta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/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Smad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Sıgnalıng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pathway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tr-TR" dirty="0" smtClean="0">
                <a:latin typeface="+mn-lt"/>
                <a:cs typeface="Times New Roman" panose="02020603050405020304" pitchFamily="18" charset="0"/>
              </a:rPr>
            </a:br>
            <a:endParaRPr lang="tr-TR" dirty="0">
              <a:latin typeface="+mn-lt"/>
            </a:endParaRPr>
          </a:p>
        </p:txBody>
      </p:sp>
      <p:pic>
        <p:nvPicPr>
          <p:cNvPr id="3" name="2 Resim" descr="13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772" y="1681653"/>
            <a:ext cx="8418785" cy="492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1322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+mn-lt"/>
              </a:rPr>
              <a:t>Fınally</a:t>
            </a:r>
            <a:r>
              <a:rPr lang="tr-TR" dirty="0" smtClean="0">
                <a:latin typeface="+mn-lt"/>
              </a:rPr>
              <a:t>,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+mn-lt"/>
            </a:endParaRPr>
          </a:p>
          <a:p>
            <a:r>
              <a:rPr lang="tr-TR" dirty="0" err="1" smtClean="0">
                <a:latin typeface="+mn-lt"/>
              </a:rPr>
              <a:t>Various</a:t>
            </a:r>
            <a:r>
              <a:rPr lang="tr-TR" dirty="0" smtClean="0">
                <a:latin typeface="+mn-lt"/>
              </a:rPr>
              <a:t>  </a:t>
            </a:r>
            <a:r>
              <a:rPr lang="tr-TR" dirty="0" err="1" smtClean="0">
                <a:latin typeface="+mn-lt"/>
              </a:rPr>
              <a:t>kinds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these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ligand-receptor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combinations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lead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to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particular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developmental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cell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spesific-processes</a:t>
            </a:r>
            <a:r>
              <a:rPr lang="tr-TR" dirty="0" smtClean="0">
                <a:latin typeface="+mn-lt"/>
              </a:rPr>
              <a:t>.</a:t>
            </a: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75660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C- HEDGEHOG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The </a:t>
            </a:r>
            <a:r>
              <a:rPr lang="tr-TR" dirty="0" err="1" smtClean="0">
                <a:latin typeface="+mn-lt"/>
              </a:rPr>
              <a:t>Hedgehog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Morphogenes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are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also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critical</a:t>
            </a:r>
            <a:r>
              <a:rPr lang="tr-TR" dirty="0" smtClean="0">
                <a:latin typeface="+mn-lt"/>
              </a:rPr>
              <a:t> in;</a:t>
            </a:r>
          </a:p>
          <a:p>
            <a:r>
              <a:rPr lang="tr-TR" dirty="0" smtClean="0">
                <a:latin typeface="+mn-lt"/>
              </a:rPr>
              <a:t>- </a:t>
            </a:r>
            <a:r>
              <a:rPr lang="tr-TR" dirty="0" err="1">
                <a:latin typeface="+mn-lt"/>
              </a:rPr>
              <a:t>E</a:t>
            </a:r>
            <a:r>
              <a:rPr lang="tr-TR" dirty="0" err="1" smtClean="0">
                <a:latin typeface="+mn-lt"/>
              </a:rPr>
              <a:t>arly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patterning</a:t>
            </a:r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- Cell </a:t>
            </a:r>
            <a:r>
              <a:rPr lang="tr-TR" dirty="0" err="1" smtClean="0">
                <a:latin typeface="+mn-lt"/>
              </a:rPr>
              <a:t>migration</a:t>
            </a:r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- </a:t>
            </a:r>
            <a:r>
              <a:rPr lang="tr-TR" dirty="0" err="1" smtClean="0">
                <a:latin typeface="+mn-lt"/>
              </a:rPr>
              <a:t>Differentiation</a:t>
            </a:r>
            <a:endParaRPr lang="tr-TR" dirty="0" smtClean="0">
              <a:latin typeface="+mn-lt"/>
            </a:endParaRP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cell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types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organ </a:t>
            </a:r>
            <a:r>
              <a:rPr lang="tr-TR" dirty="0" err="1" smtClean="0">
                <a:latin typeface="+mn-lt"/>
              </a:rPr>
              <a:t>systems</a:t>
            </a:r>
            <a:r>
              <a:rPr lang="tr-TR" dirty="0" smtClean="0">
                <a:latin typeface="+mn-lt"/>
              </a:rPr>
              <a:t> in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early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development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human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beings</a:t>
            </a:r>
            <a:r>
              <a:rPr lang="tr-TR" dirty="0" smtClean="0">
                <a:latin typeface="+mn-lt"/>
              </a:rPr>
              <a:t>.</a:t>
            </a:r>
          </a:p>
          <a:p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719519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+mn-lt"/>
              </a:rPr>
              <a:t>Hedgehog</a:t>
            </a:r>
            <a:r>
              <a:rPr lang="tr-TR" dirty="0" err="1">
                <a:latin typeface="+mn-lt"/>
              </a:rPr>
              <a:t>s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- </a:t>
            </a:r>
            <a:r>
              <a:rPr lang="tr-TR" dirty="0" err="1" smtClean="0">
                <a:latin typeface="+mn-lt"/>
              </a:rPr>
              <a:t>Sonic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Hedgehog</a:t>
            </a:r>
            <a:r>
              <a:rPr lang="tr-TR" dirty="0" smtClean="0">
                <a:latin typeface="+mn-lt"/>
              </a:rPr>
              <a:t> (</a:t>
            </a:r>
            <a:r>
              <a:rPr lang="tr-TR" dirty="0" err="1" smtClean="0">
                <a:latin typeface="+mn-lt"/>
              </a:rPr>
              <a:t>Shh</a:t>
            </a:r>
            <a:r>
              <a:rPr lang="tr-TR" dirty="0" smtClean="0">
                <a:latin typeface="+mn-lt"/>
              </a:rPr>
              <a:t>)</a:t>
            </a:r>
          </a:p>
          <a:p>
            <a:r>
              <a:rPr lang="tr-TR" dirty="0" smtClean="0">
                <a:latin typeface="+mn-lt"/>
              </a:rPr>
              <a:t>- </a:t>
            </a:r>
            <a:r>
              <a:rPr lang="tr-TR" dirty="0" err="1" smtClean="0">
                <a:latin typeface="+mn-lt"/>
              </a:rPr>
              <a:t>Desert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Hedgehog</a:t>
            </a:r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- </a:t>
            </a:r>
            <a:r>
              <a:rPr lang="tr-TR" dirty="0" err="1" smtClean="0">
                <a:latin typeface="+mn-lt"/>
              </a:rPr>
              <a:t>Indian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Hedgehog</a:t>
            </a: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80702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latin typeface="+mn-lt"/>
              </a:rPr>
              <a:t>FIGURE 14: </a:t>
            </a:r>
            <a:r>
              <a:rPr lang="tr-TR" dirty="0" err="1" smtClean="0">
                <a:latin typeface="+mn-lt"/>
              </a:rPr>
              <a:t>Sonıc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hedgehog</a:t>
            </a:r>
            <a:r>
              <a:rPr lang="tr-TR" dirty="0" smtClean="0">
                <a:latin typeface="+mn-lt"/>
              </a:rPr>
              <a:t>/</a:t>
            </a:r>
            <a:r>
              <a:rPr lang="tr-TR" dirty="0" err="1" smtClean="0">
                <a:latin typeface="+mn-lt"/>
              </a:rPr>
              <a:t>Patched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sıgnalıng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pathway</a:t>
            </a:r>
            <a:r>
              <a:rPr lang="tr-TR" dirty="0" smtClean="0">
                <a:latin typeface="+mn-lt"/>
              </a:rPr>
              <a:t/>
            </a:r>
            <a:br>
              <a:rPr lang="tr-TR" dirty="0" smtClean="0">
                <a:latin typeface="+mn-lt"/>
              </a:rPr>
            </a:br>
            <a:endParaRPr lang="tr-TR" dirty="0">
              <a:latin typeface="+mn-lt"/>
            </a:endParaRPr>
          </a:p>
        </p:txBody>
      </p:sp>
      <p:pic>
        <p:nvPicPr>
          <p:cNvPr id="4" name="3 İçerik Yer Tutucusu" descr="14r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0235" y="1829074"/>
            <a:ext cx="7155439" cy="4862250"/>
          </a:xfrm>
        </p:spPr>
      </p:pic>
    </p:spTree>
    <p:extLst>
      <p:ext uri="{BB962C8B-B14F-4D97-AF65-F5344CB8AC3E}">
        <p14:creationId xmlns:p14="http://schemas.microsoft.com/office/powerpoint/2010/main" val="41998398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Role of SHH (SONIC HEDGEHOG)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+mn-lt"/>
              </a:rPr>
              <a:t>Patterning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ventral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neural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tube</a:t>
            </a:r>
            <a:r>
              <a:rPr lang="tr-TR" dirty="0" smtClean="0">
                <a:latin typeface="+mn-lt"/>
              </a:rPr>
              <a:t>.</a:t>
            </a:r>
          </a:p>
          <a:p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So</a:t>
            </a:r>
            <a:r>
              <a:rPr lang="tr-TR" dirty="0" smtClean="0">
                <a:latin typeface="+mn-lt"/>
              </a:rPr>
              <a:t>, </a:t>
            </a:r>
            <a:r>
              <a:rPr lang="tr-TR" dirty="0" err="1" smtClean="0">
                <a:latin typeface="+mn-lt"/>
              </a:rPr>
              <a:t>It’s</a:t>
            </a:r>
            <a:r>
              <a:rPr lang="tr-TR" dirty="0" smtClean="0">
                <a:latin typeface="+mn-lt"/>
              </a:rPr>
              <a:t>  </a:t>
            </a:r>
            <a:r>
              <a:rPr lang="tr-TR" dirty="0" err="1" smtClean="0">
                <a:latin typeface="+mn-lt"/>
              </a:rPr>
              <a:t>secretion</a:t>
            </a:r>
            <a:r>
              <a:rPr lang="tr-TR" dirty="0" smtClean="0">
                <a:latin typeface="+mn-lt"/>
              </a:rPr>
              <a:t>  is </a:t>
            </a:r>
            <a:r>
              <a:rPr lang="tr-TR" dirty="0" err="1" smtClean="0">
                <a:latin typeface="+mn-lt"/>
              </a:rPr>
              <a:t>highest</a:t>
            </a:r>
            <a:r>
              <a:rPr lang="tr-TR" dirty="0" smtClean="0">
                <a:latin typeface="+mn-lt"/>
              </a:rPr>
              <a:t> at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mesoderm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derived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notochord</a:t>
            </a:r>
            <a:r>
              <a:rPr lang="tr-TR" dirty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concentration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level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plays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active</a:t>
            </a:r>
            <a:r>
              <a:rPr lang="tr-TR" dirty="0" smtClean="0">
                <a:latin typeface="+mn-lt"/>
              </a:rPr>
              <a:t> role in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formation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ventral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interneuron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classes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motor </a:t>
            </a:r>
            <a:r>
              <a:rPr lang="tr-TR" dirty="0" err="1" smtClean="0">
                <a:latin typeface="+mn-lt"/>
              </a:rPr>
              <a:t>neurons</a:t>
            </a:r>
            <a:r>
              <a:rPr lang="tr-TR" dirty="0" smtClean="0">
                <a:latin typeface="+mn-lt"/>
              </a:rPr>
              <a:t>.</a:t>
            </a:r>
          </a:p>
          <a:p>
            <a:endParaRPr lang="tr-TR" dirty="0" smtClean="0">
              <a:latin typeface="+mn-lt"/>
            </a:endParaRPr>
          </a:p>
          <a:p>
            <a:endParaRPr lang="tr-TR" dirty="0" smtClean="0">
              <a:latin typeface="+mn-lt"/>
            </a:endParaRPr>
          </a:p>
          <a:p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9192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143124" y="-300037"/>
            <a:ext cx="8791575" cy="23876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+mn-lt"/>
              </a:rPr>
              <a:t>3 </a:t>
            </a:r>
            <a:r>
              <a:rPr lang="tr-TR" sz="2400" dirty="0" err="1" smtClean="0">
                <a:latin typeface="+mn-lt"/>
              </a:rPr>
              <a:t>Classes</a:t>
            </a:r>
            <a:r>
              <a:rPr lang="tr-TR" sz="2400" dirty="0" smtClean="0">
                <a:latin typeface="+mn-lt"/>
              </a:rPr>
              <a:t> of </a:t>
            </a:r>
            <a:r>
              <a:rPr lang="tr-TR" sz="2400" dirty="0" err="1" smtClean="0">
                <a:latin typeface="+mn-lt"/>
              </a:rPr>
              <a:t>genes</a:t>
            </a:r>
            <a:r>
              <a:rPr lang="tr-TR" sz="2400" dirty="0" smtClean="0">
                <a:latin typeface="+mn-lt"/>
              </a:rPr>
              <a:t> </a:t>
            </a:r>
            <a:r>
              <a:rPr lang="tr-TR" sz="2400" dirty="0" err="1" smtClean="0">
                <a:latin typeface="+mn-lt"/>
              </a:rPr>
              <a:t>are</a:t>
            </a:r>
            <a:r>
              <a:rPr lang="tr-TR" sz="2400" dirty="0" smtClean="0">
                <a:latin typeface="+mn-lt"/>
              </a:rPr>
              <a:t> </a:t>
            </a:r>
            <a:r>
              <a:rPr lang="tr-TR" sz="2400" dirty="0" err="1" smtClean="0">
                <a:latin typeface="+mn-lt"/>
              </a:rPr>
              <a:t>especıally</a:t>
            </a:r>
            <a:r>
              <a:rPr lang="tr-TR" sz="2400" dirty="0" smtClean="0">
                <a:latin typeface="+mn-lt"/>
              </a:rPr>
              <a:t> </a:t>
            </a:r>
            <a:r>
              <a:rPr lang="tr-TR" sz="2400" dirty="0" err="1" smtClean="0">
                <a:latin typeface="+mn-lt"/>
              </a:rPr>
              <a:t>ımportant</a:t>
            </a:r>
            <a:r>
              <a:rPr lang="tr-TR" sz="2400" dirty="0" smtClean="0">
                <a:latin typeface="+mn-lt"/>
              </a:rPr>
              <a:t> </a:t>
            </a:r>
            <a:r>
              <a:rPr lang="tr-TR" sz="2400" dirty="0" err="1" smtClean="0">
                <a:latin typeface="+mn-lt"/>
              </a:rPr>
              <a:t>ın</a:t>
            </a:r>
            <a:r>
              <a:rPr lang="tr-TR" sz="2400" dirty="0" smtClean="0">
                <a:latin typeface="+mn-lt"/>
              </a:rPr>
              <a:t> </a:t>
            </a:r>
            <a:r>
              <a:rPr lang="tr-TR" sz="2400" dirty="0" err="1" smtClean="0">
                <a:latin typeface="+mn-lt"/>
              </a:rPr>
              <a:t>the</a:t>
            </a:r>
            <a:r>
              <a:rPr lang="tr-TR" sz="2400" dirty="0" smtClean="0">
                <a:latin typeface="+mn-lt"/>
              </a:rPr>
              <a:t> </a:t>
            </a:r>
            <a:r>
              <a:rPr lang="tr-TR" sz="2400" dirty="0" err="1" smtClean="0">
                <a:latin typeface="+mn-lt"/>
              </a:rPr>
              <a:t>development</a:t>
            </a:r>
            <a:r>
              <a:rPr lang="tr-TR" sz="2400" dirty="0" smtClean="0">
                <a:latin typeface="+mn-lt"/>
              </a:rPr>
              <a:t> of </a:t>
            </a:r>
            <a:r>
              <a:rPr lang="tr-TR" sz="2400" dirty="0" err="1" smtClean="0">
                <a:latin typeface="+mn-lt"/>
              </a:rPr>
              <a:t>multıcellular</a:t>
            </a:r>
            <a:r>
              <a:rPr lang="tr-TR" sz="2400" dirty="0" smtClean="0">
                <a:latin typeface="+mn-lt"/>
              </a:rPr>
              <a:t> </a:t>
            </a:r>
            <a:r>
              <a:rPr lang="tr-TR" sz="2400" dirty="0" err="1" smtClean="0">
                <a:latin typeface="+mn-lt"/>
              </a:rPr>
              <a:t>organısms</a:t>
            </a:r>
            <a:r>
              <a:rPr lang="tr-TR" sz="2400" dirty="0" smtClean="0">
                <a:latin typeface="+mn-lt"/>
              </a:rPr>
              <a:t>;</a:t>
            </a:r>
            <a:endParaRPr lang="tr-TR" sz="2400" dirty="0">
              <a:latin typeface="+mn-lt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927224" y="2616199"/>
            <a:ext cx="8689976" cy="3841161"/>
          </a:xfrm>
        </p:spPr>
        <p:txBody>
          <a:bodyPr>
            <a:normAutofit fontScale="47500" lnSpcReduction="20000"/>
          </a:bodyPr>
          <a:lstStyle/>
          <a:p>
            <a:r>
              <a:rPr lang="tr-TR" sz="4400" dirty="0" smtClean="0">
                <a:latin typeface="+mn-lt"/>
              </a:rPr>
              <a:t>1- Cell- </a:t>
            </a:r>
            <a:r>
              <a:rPr lang="tr-TR" sz="4400" dirty="0" err="1" smtClean="0">
                <a:latin typeface="+mn-lt"/>
              </a:rPr>
              <a:t>cell</a:t>
            </a:r>
            <a:r>
              <a:rPr lang="tr-TR" sz="4400" dirty="0" smtClean="0">
                <a:latin typeface="+mn-lt"/>
              </a:rPr>
              <a:t> </a:t>
            </a:r>
            <a:r>
              <a:rPr lang="tr-TR" sz="4400" dirty="0" err="1" smtClean="0">
                <a:latin typeface="+mn-lt"/>
              </a:rPr>
              <a:t>Adhesıon</a:t>
            </a:r>
            <a:r>
              <a:rPr lang="tr-TR" sz="4400" dirty="0" smtClean="0">
                <a:latin typeface="+mn-lt"/>
              </a:rPr>
              <a:t>  </a:t>
            </a:r>
            <a:r>
              <a:rPr lang="tr-TR" sz="4400" dirty="0" err="1" smtClean="0">
                <a:latin typeface="+mn-lt"/>
              </a:rPr>
              <a:t>and</a:t>
            </a:r>
            <a:r>
              <a:rPr lang="tr-TR" sz="4400" dirty="0" smtClean="0">
                <a:latin typeface="+mn-lt"/>
              </a:rPr>
              <a:t> CELL SIGNALING </a:t>
            </a:r>
            <a:r>
              <a:rPr lang="tr-TR" sz="4400" dirty="0" err="1" smtClean="0">
                <a:latin typeface="+mn-lt"/>
              </a:rPr>
              <a:t>Proteın</a:t>
            </a:r>
            <a:r>
              <a:rPr lang="tr-TR" sz="4400" dirty="0" smtClean="0">
                <a:latin typeface="+mn-lt"/>
              </a:rPr>
              <a:t> </a:t>
            </a:r>
            <a:r>
              <a:rPr lang="tr-TR" sz="4400" dirty="0" err="1" smtClean="0">
                <a:latin typeface="+mn-lt"/>
              </a:rPr>
              <a:t>codıng</a:t>
            </a:r>
            <a:r>
              <a:rPr lang="tr-TR" sz="4400" dirty="0" smtClean="0">
                <a:latin typeface="+mn-lt"/>
              </a:rPr>
              <a:t> </a:t>
            </a:r>
            <a:r>
              <a:rPr lang="tr-TR" sz="4400" dirty="0" err="1" smtClean="0">
                <a:latin typeface="+mn-lt"/>
              </a:rPr>
              <a:t>genes</a:t>
            </a:r>
            <a:endParaRPr lang="tr-TR" sz="4400" dirty="0" smtClean="0">
              <a:latin typeface="+mn-lt"/>
            </a:endParaRPr>
          </a:p>
          <a:p>
            <a:r>
              <a:rPr lang="tr-TR" sz="4400" dirty="0" err="1" smtClean="0">
                <a:latin typeface="+mn-lt"/>
              </a:rPr>
              <a:t>Ex</a:t>
            </a:r>
            <a:r>
              <a:rPr lang="tr-TR" sz="4400" dirty="0" smtClean="0">
                <a:latin typeface="+mn-lt"/>
              </a:rPr>
              <a:t>. </a:t>
            </a:r>
            <a:r>
              <a:rPr lang="tr-TR" sz="4400" dirty="0" err="1" smtClean="0">
                <a:latin typeface="+mn-lt"/>
              </a:rPr>
              <a:t>Sıgnal</a:t>
            </a:r>
            <a:r>
              <a:rPr lang="tr-TR" sz="4400" dirty="0" smtClean="0">
                <a:latin typeface="+mn-lt"/>
              </a:rPr>
              <a:t> </a:t>
            </a:r>
            <a:r>
              <a:rPr lang="tr-TR" sz="4400" dirty="0" err="1" smtClean="0">
                <a:latin typeface="+mn-lt"/>
              </a:rPr>
              <a:t>proteıns</a:t>
            </a:r>
            <a:r>
              <a:rPr lang="tr-TR" sz="4400" dirty="0" smtClean="0">
                <a:latin typeface="+mn-lt"/>
              </a:rPr>
              <a:t>, CELL SURFACE RECEPTORS, CELL ADHESION PROTEINS, ION CHANNELS</a:t>
            </a:r>
          </a:p>
          <a:p>
            <a:r>
              <a:rPr lang="tr-TR" sz="4400" dirty="0" smtClean="0">
                <a:latin typeface="+mn-lt"/>
              </a:rPr>
              <a:t>(n:100)</a:t>
            </a:r>
          </a:p>
          <a:p>
            <a:r>
              <a:rPr lang="tr-TR" sz="4400" dirty="0" smtClean="0">
                <a:latin typeface="+mn-lt"/>
              </a:rPr>
              <a:t>2- TRANSCRIPTION REGULATORS </a:t>
            </a:r>
            <a:r>
              <a:rPr lang="tr-TR" sz="4400" dirty="0" smtClean="0">
                <a:latin typeface="+mn-lt"/>
              </a:rPr>
              <a:t>(n:1000</a:t>
            </a:r>
            <a:r>
              <a:rPr lang="tr-TR" sz="4400" dirty="0" smtClean="0">
                <a:latin typeface="+mn-lt"/>
              </a:rPr>
              <a:t>)</a:t>
            </a:r>
          </a:p>
          <a:p>
            <a:r>
              <a:rPr lang="tr-TR" sz="4400" dirty="0" smtClean="0">
                <a:latin typeface="+mn-lt"/>
              </a:rPr>
              <a:t>DIFFERENTIAL GENE EXPRESSION</a:t>
            </a:r>
          </a:p>
          <a:p>
            <a:r>
              <a:rPr lang="tr-TR" sz="4400" dirty="0" smtClean="0">
                <a:latin typeface="+mn-lt"/>
              </a:rPr>
              <a:t>3- NON-CODING RNA</a:t>
            </a:r>
          </a:p>
          <a:p>
            <a:r>
              <a:rPr lang="tr-TR" sz="4400" dirty="0" err="1" smtClean="0">
                <a:latin typeface="+mn-lt"/>
              </a:rPr>
              <a:t>Ex.</a:t>
            </a:r>
            <a:r>
              <a:rPr lang="tr-TR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RNA</a:t>
            </a:r>
            <a:r>
              <a:rPr lang="tr-TR" sz="4400" dirty="0" smtClean="0">
                <a:latin typeface="+mn-lt"/>
              </a:rPr>
              <a:t> </a:t>
            </a:r>
            <a:r>
              <a:rPr lang="tr-TR" sz="4400" dirty="0" smtClean="0">
                <a:latin typeface="+mn-lt"/>
              </a:rPr>
              <a:t>N:500 IN HUMANS</a:t>
            </a:r>
          </a:p>
          <a:p>
            <a:endParaRPr lang="tr-TR" dirty="0" smtClean="0">
              <a:latin typeface="+mn-lt"/>
            </a:endParaRPr>
          </a:p>
          <a:p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9175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Shh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PTCH </a:t>
            </a:r>
            <a:r>
              <a:rPr lang="tr-TR" dirty="0" err="1" smtClean="0">
                <a:latin typeface="+mn-lt"/>
              </a:rPr>
              <a:t>mutatıons</a:t>
            </a:r>
            <a:r>
              <a:rPr lang="tr-TR" dirty="0" smtClean="0">
                <a:latin typeface="+mn-lt"/>
              </a:rPr>
              <a:t>;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>
                <a:latin typeface="+mn-lt"/>
              </a:rPr>
              <a:t>PTCH (</a:t>
            </a:r>
            <a:r>
              <a:rPr lang="tr-TR" dirty="0" err="1" smtClean="0">
                <a:latin typeface="+mn-lt"/>
              </a:rPr>
              <a:t>Patched</a:t>
            </a:r>
            <a:r>
              <a:rPr lang="tr-TR" dirty="0" smtClean="0">
                <a:latin typeface="+mn-lt"/>
              </a:rPr>
              <a:t>) is a </a:t>
            </a:r>
            <a:r>
              <a:rPr lang="tr-TR" dirty="0" err="1" smtClean="0">
                <a:latin typeface="+mn-lt"/>
              </a:rPr>
              <a:t>transmembrane</a:t>
            </a:r>
            <a:r>
              <a:rPr lang="tr-TR" dirty="0" smtClean="0">
                <a:latin typeface="+mn-lt"/>
              </a:rPr>
              <a:t> protein </a:t>
            </a:r>
            <a:r>
              <a:rPr lang="tr-TR" dirty="0" err="1" smtClean="0">
                <a:latin typeface="+mn-lt"/>
              </a:rPr>
              <a:t>that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takes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place</a:t>
            </a:r>
            <a:r>
              <a:rPr lang="tr-TR" dirty="0" smtClean="0">
                <a:latin typeface="+mn-lt"/>
              </a:rPr>
              <a:t> in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transcriptional</a:t>
            </a:r>
            <a:r>
              <a:rPr lang="tr-TR" dirty="0" smtClean="0">
                <a:latin typeface="+mn-lt"/>
              </a:rPr>
              <a:t>  </a:t>
            </a:r>
            <a:r>
              <a:rPr lang="tr-TR" dirty="0" err="1" smtClean="0">
                <a:latin typeface="+mn-lt"/>
              </a:rPr>
              <a:t>activation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critical</a:t>
            </a:r>
            <a:r>
              <a:rPr lang="tr-TR" dirty="0" smtClean="0">
                <a:latin typeface="+mn-lt"/>
              </a:rPr>
              <a:t>  </a:t>
            </a:r>
            <a:r>
              <a:rPr lang="tr-TR" dirty="0" err="1" smtClean="0">
                <a:latin typeface="+mn-lt"/>
              </a:rPr>
              <a:t>genes</a:t>
            </a:r>
            <a:r>
              <a:rPr lang="tr-TR" dirty="0" smtClean="0">
                <a:latin typeface="+mn-lt"/>
              </a:rPr>
              <a:t>.</a:t>
            </a: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     </a:t>
            </a:r>
            <a:r>
              <a:rPr lang="tr-TR" dirty="0" err="1" smtClean="0">
                <a:latin typeface="+mn-lt"/>
              </a:rPr>
              <a:t>Mutations</a:t>
            </a:r>
            <a:r>
              <a:rPr lang="tr-TR" dirty="0" smtClean="0">
                <a:latin typeface="+mn-lt"/>
              </a:rPr>
              <a:t> of SHH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PTC HAVE BEEN REPORTED TO BE ASSOCIATED WITH;</a:t>
            </a:r>
          </a:p>
          <a:p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Holoprosencephaly</a:t>
            </a:r>
            <a:r>
              <a:rPr lang="tr-TR" dirty="0" smtClean="0">
                <a:latin typeface="+mn-lt"/>
              </a:rPr>
              <a:t> (</a:t>
            </a:r>
            <a:r>
              <a:rPr lang="tr-TR" dirty="0" err="1" smtClean="0">
                <a:latin typeface="+mn-lt"/>
              </a:rPr>
              <a:t>Fusion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two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cerebral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hemispheres</a:t>
            </a:r>
            <a:r>
              <a:rPr lang="tr-TR" dirty="0" smtClean="0">
                <a:latin typeface="+mn-lt"/>
              </a:rPr>
              <a:t>)</a:t>
            </a:r>
          </a:p>
          <a:p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Anophthalmia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or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Cyclopia</a:t>
            </a:r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Dorsalization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forebrain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structures</a:t>
            </a:r>
            <a:endParaRPr lang="tr-TR" dirty="0" smtClean="0">
              <a:latin typeface="+mn-lt"/>
            </a:endParaRPr>
          </a:p>
          <a:p>
            <a:endParaRPr lang="tr-TR" dirty="0" smtClean="0">
              <a:latin typeface="+mn-lt"/>
            </a:endParaRP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 </a:t>
            </a: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580493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             </a:t>
            </a:r>
            <a:r>
              <a:rPr lang="tr-TR" dirty="0" err="1" smtClean="0">
                <a:latin typeface="+mn-lt"/>
              </a:rPr>
              <a:t>Wnt</a:t>
            </a:r>
            <a:r>
              <a:rPr lang="tr-TR" dirty="0" smtClean="0">
                <a:latin typeface="+mn-lt"/>
              </a:rPr>
              <a:t>/ </a:t>
            </a:r>
            <a:r>
              <a:rPr lang="el-GR" dirty="0" smtClean="0">
                <a:latin typeface="+mn-lt"/>
                <a:cs typeface="Times New Roman" panose="02020603050405020304" pitchFamily="18" charset="0"/>
              </a:rPr>
              <a:t>β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eta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Catenın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pathway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>
                <a:latin typeface="+mn-lt"/>
              </a:rPr>
              <a:t>Wnt</a:t>
            </a:r>
            <a:r>
              <a:rPr lang="tr-TR" dirty="0" smtClean="0">
                <a:latin typeface="+mn-lt"/>
              </a:rPr>
              <a:t>- </a:t>
            </a:r>
            <a:r>
              <a:rPr lang="tr-TR" dirty="0" err="1" smtClean="0">
                <a:latin typeface="+mn-lt"/>
              </a:rPr>
              <a:t>secreted</a:t>
            </a:r>
            <a:r>
              <a:rPr lang="tr-TR" dirty="0" smtClean="0">
                <a:latin typeface="+mn-lt"/>
              </a:rPr>
              <a:t>  </a:t>
            </a:r>
            <a:r>
              <a:rPr lang="tr-TR" dirty="0" err="1" smtClean="0">
                <a:latin typeface="+mn-lt"/>
              </a:rPr>
              <a:t>glycoproteins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are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vertebrate</a:t>
            </a:r>
            <a:r>
              <a:rPr lang="tr-TR" dirty="0" smtClean="0">
                <a:latin typeface="+mn-lt"/>
              </a:rPr>
              <a:t>  </a:t>
            </a:r>
            <a:r>
              <a:rPr lang="tr-TR" dirty="0" err="1" smtClean="0">
                <a:latin typeface="+mn-lt"/>
              </a:rPr>
              <a:t>orthologs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Drosophila</a:t>
            </a:r>
            <a:r>
              <a:rPr lang="tr-TR" dirty="0" smtClean="0">
                <a:latin typeface="+mn-lt"/>
              </a:rPr>
              <a:t> </a:t>
            </a: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                               gene </a:t>
            </a:r>
            <a:r>
              <a:rPr lang="tr-TR" i="1" dirty="0" err="1" smtClean="0">
                <a:latin typeface="+mn-lt"/>
              </a:rPr>
              <a:t>Wingless</a:t>
            </a:r>
            <a:r>
              <a:rPr lang="tr-TR" dirty="0" smtClean="0">
                <a:latin typeface="+mn-lt"/>
              </a:rPr>
              <a:t>. </a:t>
            </a: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      19 </a:t>
            </a:r>
            <a:r>
              <a:rPr lang="tr-TR" dirty="0" err="1" smtClean="0">
                <a:latin typeface="+mn-lt"/>
              </a:rPr>
              <a:t>Wnt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proteins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take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place</a:t>
            </a:r>
            <a:r>
              <a:rPr lang="tr-TR" dirty="0" smtClean="0">
                <a:latin typeface="+mn-lt"/>
              </a:rPr>
              <a:t> in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development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by</a:t>
            </a:r>
            <a:r>
              <a:rPr lang="tr-TR" dirty="0" smtClean="0">
                <a:latin typeface="+mn-lt"/>
              </a:rPr>
              <a:t>;</a:t>
            </a:r>
          </a:p>
          <a:p>
            <a:r>
              <a:rPr lang="tr-TR" dirty="0" err="1" smtClean="0">
                <a:latin typeface="+mn-lt"/>
              </a:rPr>
              <a:t>Establishment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cell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polarity</a:t>
            </a:r>
            <a:endParaRPr lang="tr-TR" dirty="0" smtClean="0">
              <a:latin typeface="+mn-lt"/>
            </a:endParaRPr>
          </a:p>
          <a:p>
            <a:r>
              <a:rPr lang="tr-TR" dirty="0" err="1" smtClean="0">
                <a:latin typeface="+mn-lt"/>
              </a:rPr>
              <a:t>Proliferation</a:t>
            </a:r>
            <a:endParaRPr lang="tr-TR" dirty="0" smtClean="0">
              <a:latin typeface="+mn-lt"/>
            </a:endParaRPr>
          </a:p>
          <a:p>
            <a:r>
              <a:rPr lang="tr-TR" dirty="0" err="1" smtClean="0">
                <a:latin typeface="+mn-lt"/>
              </a:rPr>
              <a:t>Apoptosis</a:t>
            </a:r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Cell </a:t>
            </a:r>
            <a:r>
              <a:rPr lang="tr-TR" dirty="0" err="1" smtClean="0">
                <a:latin typeface="+mn-lt"/>
              </a:rPr>
              <a:t>fate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specification</a:t>
            </a:r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Migration</a:t>
            </a:r>
          </a:p>
          <a:p>
            <a:endParaRPr lang="tr-TR" dirty="0" smtClean="0">
              <a:latin typeface="+mn-lt"/>
            </a:endParaRPr>
          </a:p>
          <a:p>
            <a:endParaRPr lang="tr-TR" dirty="0" smtClean="0">
              <a:latin typeface="+mn-lt"/>
            </a:endParaRPr>
          </a:p>
          <a:p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922387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FIGURE 15: </a:t>
            </a:r>
            <a:r>
              <a:rPr lang="tr-TR" dirty="0" err="1" smtClean="0">
                <a:latin typeface="+mn-lt"/>
              </a:rPr>
              <a:t>Wnt</a:t>
            </a:r>
            <a:r>
              <a:rPr lang="tr-TR" dirty="0" smtClean="0">
                <a:latin typeface="+mn-lt"/>
              </a:rPr>
              <a:t>/Beta </a:t>
            </a:r>
            <a:r>
              <a:rPr lang="tr-TR" dirty="0" err="1" smtClean="0">
                <a:latin typeface="+mn-lt"/>
              </a:rPr>
              <a:t>catenın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Sıgnalıng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Pathway</a:t>
            </a:r>
            <a:endParaRPr lang="tr-TR" dirty="0">
              <a:latin typeface="+mn-lt"/>
            </a:endParaRPr>
          </a:p>
        </p:txBody>
      </p:sp>
      <p:pic>
        <p:nvPicPr>
          <p:cNvPr id="4" name="3 İçerik Yer Tutucusu" descr="15r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4112" y="2060302"/>
            <a:ext cx="7338508" cy="4425846"/>
          </a:xfrm>
        </p:spPr>
      </p:pic>
    </p:spTree>
    <p:extLst>
      <p:ext uri="{BB962C8B-B14F-4D97-AF65-F5344CB8AC3E}">
        <p14:creationId xmlns:p14="http://schemas.microsoft.com/office/powerpoint/2010/main" val="701469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2- NOTCH/DELTA </a:t>
            </a:r>
            <a:r>
              <a:rPr lang="tr-TR" dirty="0" err="1" smtClean="0">
                <a:latin typeface="+mn-lt"/>
              </a:rPr>
              <a:t>pathway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latin typeface="+mn-lt"/>
              </a:rPr>
              <a:t>Notch</a:t>
            </a:r>
            <a:r>
              <a:rPr lang="tr-TR" dirty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Signaling</a:t>
            </a:r>
            <a:r>
              <a:rPr lang="tr-TR" dirty="0" smtClean="0">
                <a:latin typeface="+mn-lt"/>
              </a:rPr>
              <a:t>  </a:t>
            </a:r>
            <a:r>
              <a:rPr lang="tr-TR" dirty="0" err="1" smtClean="0">
                <a:latin typeface="+mn-lt"/>
              </a:rPr>
              <a:t>Pathway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determines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fate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cells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that</a:t>
            </a:r>
            <a:r>
              <a:rPr lang="tr-TR" dirty="0" smtClean="0">
                <a:latin typeface="+mn-lt"/>
              </a:rPr>
              <a:t> is </a:t>
            </a:r>
            <a:r>
              <a:rPr lang="tr-TR" dirty="0" err="1" smtClean="0">
                <a:latin typeface="+mn-lt"/>
              </a:rPr>
              <a:t>important</a:t>
            </a:r>
            <a:r>
              <a:rPr lang="tr-TR" dirty="0" smtClean="0">
                <a:latin typeface="+mn-lt"/>
              </a:rPr>
              <a:t> in organ </a:t>
            </a:r>
            <a:r>
              <a:rPr lang="tr-TR" dirty="0" err="1" smtClean="0">
                <a:latin typeface="+mn-lt"/>
              </a:rPr>
              <a:t>development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such</a:t>
            </a:r>
            <a:r>
              <a:rPr lang="tr-TR" dirty="0" smtClean="0">
                <a:latin typeface="+mn-lt"/>
              </a:rPr>
              <a:t> as;</a:t>
            </a:r>
          </a:p>
          <a:p>
            <a:r>
              <a:rPr lang="tr-TR" dirty="0" smtClean="0">
                <a:latin typeface="+mn-lt"/>
              </a:rPr>
              <a:t>- </a:t>
            </a:r>
            <a:r>
              <a:rPr lang="tr-TR" dirty="0" err="1" smtClean="0">
                <a:latin typeface="+mn-lt"/>
              </a:rPr>
              <a:t>Maintenance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stem-cell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niches</a:t>
            </a:r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- </a:t>
            </a:r>
            <a:r>
              <a:rPr lang="tr-TR" dirty="0" err="1" smtClean="0">
                <a:latin typeface="+mn-lt"/>
              </a:rPr>
              <a:t>Proliferation</a:t>
            </a:r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- </a:t>
            </a:r>
            <a:r>
              <a:rPr lang="tr-TR" dirty="0" err="1" smtClean="0">
                <a:latin typeface="+mn-lt"/>
              </a:rPr>
              <a:t>Apostosis</a:t>
            </a:r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- </a:t>
            </a:r>
            <a:r>
              <a:rPr lang="tr-TR" dirty="0" err="1" smtClean="0">
                <a:latin typeface="+mn-lt"/>
              </a:rPr>
              <a:t>Differentiation</a:t>
            </a:r>
            <a:endParaRPr lang="tr-TR" dirty="0" smtClean="0">
              <a:latin typeface="+mn-lt"/>
            </a:endParaRPr>
          </a:p>
          <a:p>
            <a:endParaRPr lang="tr-TR" dirty="0" smtClean="0">
              <a:latin typeface="+mn-lt"/>
            </a:endParaRPr>
          </a:p>
          <a:p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5176123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+mn-lt"/>
              </a:rPr>
              <a:t>Fıgure</a:t>
            </a:r>
            <a:r>
              <a:rPr lang="tr-TR" dirty="0" smtClean="0">
                <a:latin typeface="+mn-lt"/>
              </a:rPr>
              <a:t> 16: </a:t>
            </a:r>
            <a:r>
              <a:rPr lang="tr-TR" dirty="0" err="1" smtClean="0">
                <a:latin typeface="+mn-lt"/>
              </a:rPr>
              <a:t>Notch</a:t>
            </a:r>
            <a:r>
              <a:rPr lang="tr-TR" dirty="0" smtClean="0">
                <a:latin typeface="+mn-lt"/>
              </a:rPr>
              <a:t> /delta </a:t>
            </a:r>
            <a:r>
              <a:rPr lang="tr-TR" dirty="0" err="1" smtClean="0">
                <a:latin typeface="+mn-lt"/>
              </a:rPr>
              <a:t>sıgnalıng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pathway</a:t>
            </a:r>
            <a:r>
              <a:rPr lang="tr-TR" dirty="0" smtClean="0">
                <a:latin typeface="+mn-lt"/>
              </a:rPr>
              <a:t> </a:t>
            </a:r>
            <a:endParaRPr lang="tr-TR" dirty="0">
              <a:latin typeface="+mn-lt"/>
            </a:endParaRPr>
          </a:p>
        </p:txBody>
      </p:sp>
      <p:pic>
        <p:nvPicPr>
          <p:cNvPr id="4" name="3 İçerik Yer Tutucusu" descr="16r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6869" y="1997239"/>
            <a:ext cx="7086614" cy="4351283"/>
          </a:xfrm>
        </p:spPr>
      </p:pic>
    </p:spTree>
    <p:extLst>
      <p:ext uri="{BB962C8B-B14F-4D97-AF65-F5344CB8AC3E}">
        <p14:creationId xmlns:p14="http://schemas.microsoft.com/office/powerpoint/2010/main" val="26128315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3- TRANSCRIPTION FACTORS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+mn-lt"/>
              </a:rPr>
              <a:t>These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factors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regulate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expression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many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target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genes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either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by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activation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or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repression</a:t>
            </a:r>
            <a:r>
              <a:rPr lang="tr-TR" dirty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depending</a:t>
            </a:r>
            <a:r>
              <a:rPr lang="tr-TR" dirty="0" smtClean="0">
                <a:latin typeface="+mn-lt"/>
              </a:rPr>
              <a:t> on;</a:t>
            </a:r>
          </a:p>
          <a:p>
            <a:r>
              <a:rPr lang="tr-TR" dirty="0" smtClean="0">
                <a:latin typeface="+mn-lt"/>
              </a:rPr>
              <a:t>- The </a:t>
            </a:r>
            <a:r>
              <a:rPr lang="tr-TR" dirty="0" err="1" smtClean="0">
                <a:latin typeface="+mn-lt"/>
              </a:rPr>
              <a:t>cell</a:t>
            </a:r>
            <a:r>
              <a:rPr lang="tr-TR" dirty="0" smtClean="0">
                <a:latin typeface="+mn-lt"/>
              </a:rPr>
              <a:t> in </a:t>
            </a:r>
            <a:r>
              <a:rPr lang="tr-TR" dirty="0" err="1" smtClean="0">
                <a:latin typeface="+mn-lt"/>
              </a:rPr>
              <a:t>which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they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are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expressed</a:t>
            </a:r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- The </a:t>
            </a:r>
            <a:r>
              <a:rPr lang="tr-TR" dirty="0" err="1" smtClean="0">
                <a:latin typeface="+mn-lt"/>
              </a:rPr>
              <a:t>spesific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promotor</a:t>
            </a:r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- </a:t>
            </a:r>
            <a:r>
              <a:rPr lang="tr-TR" dirty="0" err="1" smtClean="0">
                <a:latin typeface="+mn-lt"/>
              </a:rPr>
              <a:t>Chromatin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context</a:t>
            </a:r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- </a:t>
            </a:r>
            <a:r>
              <a:rPr lang="tr-TR" dirty="0" err="1" smtClean="0">
                <a:latin typeface="+mn-lt"/>
              </a:rPr>
              <a:t>Developmental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stage</a:t>
            </a:r>
            <a:endParaRPr lang="tr-TR" dirty="0" smtClean="0">
              <a:latin typeface="+mn-lt"/>
            </a:endParaRPr>
          </a:p>
          <a:p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0129409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FOR </a:t>
            </a:r>
            <a:r>
              <a:rPr lang="tr-TR" dirty="0" smtClean="0">
                <a:latin typeface="+mn-lt"/>
              </a:rPr>
              <a:t>EXAMPLE;</a:t>
            </a:r>
            <a:br>
              <a:rPr lang="tr-TR" dirty="0" smtClean="0">
                <a:latin typeface="+mn-lt"/>
              </a:rPr>
            </a:b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2" y="2249487"/>
            <a:ext cx="3094257" cy="3541714"/>
          </a:xfrm>
        </p:spPr>
        <p:txBody>
          <a:bodyPr/>
          <a:lstStyle/>
          <a:p>
            <a:r>
              <a:rPr lang="tr-TR" dirty="0" err="1" smtClean="0">
                <a:latin typeface="+mn-lt"/>
              </a:rPr>
              <a:t>Fig</a:t>
            </a:r>
            <a:r>
              <a:rPr lang="tr-TR" dirty="0" smtClean="0">
                <a:latin typeface="+mn-lt"/>
              </a:rPr>
              <a:t>. 17: </a:t>
            </a:r>
            <a:r>
              <a:rPr lang="tr-TR" dirty="0" err="1" smtClean="0">
                <a:latin typeface="+mn-lt"/>
              </a:rPr>
              <a:t>Transcription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factors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may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regulate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their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target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genes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by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modifications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such</a:t>
            </a:r>
            <a:r>
              <a:rPr lang="tr-TR" dirty="0" smtClean="0">
                <a:latin typeface="+mn-lt"/>
              </a:rPr>
              <a:t> as </a:t>
            </a:r>
            <a:r>
              <a:rPr lang="tr-TR" dirty="0" err="1" smtClean="0">
                <a:latin typeface="+mn-lt"/>
              </a:rPr>
              <a:t>acetylation</a:t>
            </a:r>
            <a:r>
              <a:rPr lang="tr-TR" dirty="0" smtClean="0">
                <a:latin typeface="+mn-lt"/>
              </a:rPr>
              <a:t>, </a:t>
            </a:r>
            <a:r>
              <a:rPr lang="tr-TR" dirty="0" err="1" smtClean="0">
                <a:latin typeface="+mn-lt"/>
              </a:rPr>
              <a:t>phosphorylation</a:t>
            </a:r>
            <a:r>
              <a:rPr lang="tr-TR" dirty="0" smtClean="0">
                <a:latin typeface="+mn-lt"/>
              </a:rPr>
              <a:t>  of HISTON </a:t>
            </a:r>
            <a:r>
              <a:rPr lang="tr-TR" dirty="0" err="1" smtClean="0">
                <a:latin typeface="+mn-lt"/>
              </a:rPr>
              <a:t>proteins</a:t>
            </a:r>
            <a:r>
              <a:rPr lang="tr-TR" dirty="0" smtClean="0">
                <a:latin typeface="+mn-lt"/>
              </a:rPr>
              <a:t>. </a:t>
            </a:r>
          </a:p>
        </p:txBody>
      </p:sp>
      <p:pic>
        <p:nvPicPr>
          <p:cNvPr id="4" name="3 Resim" descr="17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156" y="588579"/>
            <a:ext cx="5126865" cy="585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614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+mn-lt"/>
              </a:rPr>
              <a:t>Transcrıptıon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factors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are</a:t>
            </a:r>
            <a:r>
              <a:rPr lang="tr-TR" dirty="0" smtClean="0">
                <a:latin typeface="+mn-lt"/>
              </a:rPr>
              <a:t>;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>
                <a:latin typeface="+mn-lt"/>
              </a:rPr>
              <a:t>- HOX/HOMEBOX PROTEINS</a:t>
            </a:r>
          </a:p>
          <a:p>
            <a:pPr marL="0" indent="0">
              <a:buNone/>
            </a:pPr>
            <a:r>
              <a:rPr lang="tr-TR" dirty="0" err="1" smtClean="0">
                <a:latin typeface="+mn-lt"/>
              </a:rPr>
              <a:t>They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are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evolutunary</a:t>
            </a:r>
            <a:r>
              <a:rPr lang="tr-TR" dirty="0" smtClean="0">
                <a:latin typeface="+mn-lt"/>
              </a:rPr>
              <a:t>  </a:t>
            </a:r>
            <a:r>
              <a:rPr lang="tr-TR" dirty="0" err="1" smtClean="0">
                <a:latin typeface="+mn-lt"/>
              </a:rPr>
              <a:t>highly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conserved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genes</a:t>
            </a:r>
            <a:r>
              <a:rPr lang="tr-TR" dirty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with</a:t>
            </a:r>
            <a:r>
              <a:rPr lang="tr-TR" dirty="0" smtClean="0">
                <a:latin typeface="+mn-lt"/>
              </a:rPr>
              <a:t> 180 </a:t>
            </a:r>
            <a:r>
              <a:rPr lang="tr-TR" dirty="0" err="1" smtClean="0">
                <a:latin typeface="+mn-lt"/>
              </a:rPr>
              <a:t>base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sequence</a:t>
            </a:r>
            <a:r>
              <a:rPr lang="tr-TR" dirty="0" smtClean="0">
                <a:latin typeface="+mn-lt"/>
              </a:rPr>
              <a:t>.</a:t>
            </a:r>
          </a:p>
          <a:p>
            <a:pPr marL="0" indent="0">
              <a:buNone/>
            </a:pPr>
            <a:r>
              <a:rPr lang="tr-TR" dirty="0" err="1" smtClean="0">
                <a:latin typeface="+mn-lt"/>
              </a:rPr>
              <a:t>Defects</a:t>
            </a:r>
            <a:r>
              <a:rPr lang="tr-TR" dirty="0" smtClean="0">
                <a:latin typeface="+mn-lt"/>
              </a:rPr>
              <a:t> in HOXA1 is </a:t>
            </a:r>
            <a:r>
              <a:rPr lang="tr-TR" dirty="0" err="1" smtClean="0">
                <a:latin typeface="+mn-lt"/>
              </a:rPr>
              <a:t>related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with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human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neural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development</a:t>
            </a:r>
            <a:r>
              <a:rPr lang="tr-TR" dirty="0" smtClean="0">
                <a:latin typeface="+mn-lt"/>
              </a:rPr>
              <a:t>.</a:t>
            </a:r>
          </a:p>
          <a:p>
            <a:pPr marL="0" indent="0">
              <a:buNone/>
            </a:pPr>
            <a:r>
              <a:rPr lang="tr-TR" dirty="0" err="1" smtClean="0">
                <a:latin typeface="+mn-lt"/>
              </a:rPr>
              <a:t>Mutations</a:t>
            </a:r>
            <a:r>
              <a:rPr lang="tr-TR" dirty="0" smtClean="0">
                <a:latin typeface="+mn-lt"/>
              </a:rPr>
              <a:t> in HOXA13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HOXD 13 </a:t>
            </a:r>
            <a:r>
              <a:rPr lang="tr-TR" dirty="0" err="1" smtClean="0">
                <a:latin typeface="+mn-lt"/>
              </a:rPr>
              <a:t>results</a:t>
            </a:r>
            <a:r>
              <a:rPr lang="tr-TR" dirty="0" smtClean="0">
                <a:latin typeface="+mn-lt"/>
              </a:rPr>
              <a:t> in </a:t>
            </a:r>
            <a:r>
              <a:rPr lang="tr-TR" dirty="0" err="1" smtClean="0">
                <a:latin typeface="+mn-lt"/>
              </a:rPr>
              <a:t>limb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malformations</a:t>
            </a:r>
            <a:r>
              <a:rPr lang="tr-TR" dirty="0" smtClean="0">
                <a:latin typeface="+mn-lt"/>
              </a:rPr>
              <a:t>.</a:t>
            </a:r>
          </a:p>
          <a:p>
            <a:r>
              <a:rPr lang="tr-TR" dirty="0" smtClean="0">
                <a:latin typeface="+mn-lt"/>
              </a:rPr>
              <a:t>- PAX GENES</a:t>
            </a: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Has </a:t>
            </a:r>
            <a:r>
              <a:rPr lang="tr-TR" dirty="0" err="1" smtClean="0">
                <a:latin typeface="+mn-lt"/>
              </a:rPr>
              <a:t>been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shown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to</a:t>
            </a:r>
            <a:r>
              <a:rPr lang="tr-TR" dirty="0" smtClean="0">
                <a:latin typeface="+mn-lt"/>
              </a:rPr>
              <a:t> be </a:t>
            </a:r>
            <a:r>
              <a:rPr lang="tr-TR" dirty="0" err="1" smtClean="0">
                <a:latin typeface="+mn-lt"/>
              </a:rPr>
              <a:t>related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with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eye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hear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formation</a:t>
            </a:r>
            <a:r>
              <a:rPr lang="tr-TR" dirty="0" smtClean="0">
                <a:latin typeface="+mn-lt"/>
              </a:rPr>
              <a:t>.</a:t>
            </a:r>
          </a:p>
          <a:p>
            <a:r>
              <a:rPr lang="tr-TR" dirty="0" smtClean="0">
                <a:latin typeface="+mn-lt"/>
              </a:rPr>
              <a:t>- BASIC HELIX-LOOP-HELIX </a:t>
            </a:r>
            <a:r>
              <a:rPr lang="tr-TR" dirty="0" err="1" smtClean="0">
                <a:latin typeface="+mn-lt"/>
              </a:rPr>
              <a:t>Transcription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factors</a:t>
            </a:r>
            <a:endParaRPr lang="tr-TR" dirty="0" smtClean="0">
              <a:latin typeface="+mn-lt"/>
            </a:endParaRPr>
          </a:p>
          <a:p>
            <a:pPr marL="0" indent="0">
              <a:buNone/>
            </a:pPr>
            <a:r>
              <a:rPr lang="tr-TR" dirty="0" err="1" smtClean="0">
                <a:latin typeface="+mn-lt"/>
              </a:rPr>
              <a:t>These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factors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regulate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cell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fate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determination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differentiation</a:t>
            </a:r>
            <a:r>
              <a:rPr lang="tr-TR" dirty="0" smtClean="0">
                <a:latin typeface="+mn-lt"/>
              </a:rPr>
              <a:t> in </a:t>
            </a:r>
            <a:r>
              <a:rPr lang="tr-TR" dirty="0" err="1" smtClean="0">
                <a:latin typeface="+mn-lt"/>
              </a:rPr>
              <a:t>tissues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such</a:t>
            </a:r>
            <a:r>
              <a:rPr lang="tr-TR" dirty="0" smtClean="0">
                <a:latin typeface="+mn-lt"/>
              </a:rPr>
              <a:t> as </a:t>
            </a:r>
            <a:r>
              <a:rPr lang="tr-TR" dirty="0" err="1" smtClean="0">
                <a:latin typeface="+mn-lt"/>
              </a:rPr>
              <a:t>muscles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nerves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during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development</a:t>
            </a:r>
            <a:r>
              <a:rPr lang="tr-TR" dirty="0" smtClean="0">
                <a:latin typeface="+mn-lt"/>
              </a:rPr>
              <a:t>.  </a:t>
            </a:r>
          </a:p>
          <a:p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809064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+mn-lt"/>
              </a:rPr>
              <a:t>Fıgure</a:t>
            </a:r>
            <a:r>
              <a:rPr lang="tr-TR" dirty="0" smtClean="0">
                <a:latin typeface="+mn-lt"/>
              </a:rPr>
              <a:t> </a:t>
            </a:r>
            <a:r>
              <a:rPr lang="tr-TR" dirty="0" smtClean="0">
                <a:latin typeface="+mn-lt"/>
              </a:rPr>
              <a:t>18</a:t>
            </a:r>
            <a:r>
              <a:rPr lang="tr-TR" dirty="0" smtClean="0">
                <a:latin typeface="+mn-lt"/>
              </a:rPr>
              <a:t>: HOMEBOX </a:t>
            </a:r>
            <a:r>
              <a:rPr lang="tr-TR" dirty="0" err="1" smtClean="0">
                <a:latin typeface="+mn-lt"/>
              </a:rPr>
              <a:t>genes</a:t>
            </a:r>
            <a:endParaRPr lang="tr-TR" dirty="0">
              <a:latin typeface="+mn-lt"/>
            </a:endParaRPr>
          </a:p>
        </p:txBody>
      </p:sp>
      <p:pic>
        <p:nvPicPr>
          <p:cNvPr id="4" name="3 İçerik Yer Tutucusu" descr="Pax-genes-structure-and-grouping-in-mouse-and-human-Pax-genes-are-divided-into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2548" y="1860605"/>
            <a:ext cx="5672107" cy="4277436"/>
          </a:xfrm>
        </p:spPr>
      </p:pic>
      <p:pic>
        <p:nvPicPr>
          <p:cNvPr id="5" name="4 Resim" descr="pr19972506f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3351" y="1870841"/>
            <a:ext cx="5328745" cy="423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44528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4- </a:t>
            </a:r>
            <a:r>
              <a:rPr lang="tr-TR" dirty="0" err="1" smtClean="0">
                <a:latin typeface="+mn-lt"/>
              </a:rPr>
              <a:t>receptor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tyrosıne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kınases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+mn-lt"/>
            </a:endParaRPr>
          </a:p>
          <a:p>
            <a:r>
              <a:rPr lang="tr-TR" dirty="0" err="1" smtClean="0">
                <a:latin typeface="+mn-lt"/>
              </a:rPr>
              <a:t>These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receptors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are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critical</a:t>
            </a:r>
            <a:r>
              <a:rPr lang="tr-TR" dirty="0" smtClean="0">
                <a:latin typeface="+mn-lt"/>
              </a:rPr>
              <a:t> as; GROWTH FACTORS </a:t>
            </a:r>
            <a:r>
              <a:rPr lang="tr-TR" dirty="0" err="1" smtClean="0">
                <a:latin typeface="+mn-lt"/>
              </a:rPr>
              <a:t>such</a:t>
            </a:r>
            <a:r>
              <a:rPr lang="tr-TR" dirty="0" smtClean="0">
                <a:latin typeface="+mn-lt"/>
              </a:rPr>
              <a:t> as;  insülin, </a:t>
            </a:r>
            <a:r>
              <a:rPr lang="tr-TR" dirty="0" err="1" smtClean="0">
                <a:latin typeface="+mn-lt"/>
              </a:rPr>
              <a:t>epidermal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growth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factor</a:t>
            </a:r>
            <a:r>
              <a:rPr lang="tr-TR" dirty="0" smtClean="0">
                <a:latin typeface="+mn-lt"/>
              </a:rPr>
              <a:t>, </a:t>
            </a:r>
            <a:r>
              <a:rPr lang="tr-TR" dirty="0" err="1" smtClean="0">
                <a:latin typeface="+mn-lt"/>
              </a:rPr>
              <a:t>nerve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growth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factor</a:t>
            </a:r>
            <a:r>
              <a:rPr lang="tr-TR" dirty="0" smtClean="0">
                <a:latin typeface="+mn-lt"/>
              </a:rPr>
              <a:t>, </a:t>
            </a:r>
            <a:r>
              <a:rPr lang="tr-TR" dirty="0" err="1" smtClean="0">
                <a:latin typeface="+mn-lt"/>
              </a:rPr>
              <a:t>neurotrphins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members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platelet-derived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growth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factor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family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belong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to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this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group</a:t>
            </a:r>
            <a:r>
              <a:rPr lang="tr-TR" dirty="0" smtClean="0">
                <a:latin typeface="+mn-lt"/>
              </a:rPr>
              <a:t>. </a:t>
            </a: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91608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The </a:t>
            </a:r>
            <a:r>
              <a:rPr lang="tr-TR" dirty="0" err="1" smtClean="0">
                <a:latin typeface="+mn-lt"/>
              </a:rPr>
              <a:t>anatomıcal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characrerıstıcs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anımals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develop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through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conserved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mechanısms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+mn-lt"/>
            </a:endParaRPr>
          </a:p>
          <a:p>
            <a:endParaRPr lang="tr-TR" dirty="0">
              <a:latin typeface="+mn-lt"/>
            </a:endParaRP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                        Animals </a:t>
            </a:r>
            <a:r>
              <a:rPr lang="tr-TR" dirty="0" err="1" smtClean="0">
                <a:latin typeface="+mn-lt"/>
              </a:rPr>
              <a:t>have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basic</a:t>
            </a:r>
            <a:r>
              <a:rPr lang="tr-TR" dirty="0" smtClean="0">
                <a:latin typeface="+mn-lt"/>
              </a:rPr>
              <a:t> BODY PLANS.</a:t>
            </a: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630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+mn-lt"/>
              </a:rPr>
              <a:t>FıGURE</a:t>
            </a:r>
            <a:r>
              <a:rPr lang="tr-TR" dirty="0" smtClean="0">
                <a:latin typeface="+mn-lt"/>
              </a:rPr>
              <a:t> </a:t>
            </a:r>
            <a:r>
              <a:rPr lang="tr-TR" dirty="0" smtClean="0">
                <a:latin typeface="+mn-lt"/>
              </a:rPr>
              <a:t>19: </a:t>
            </a:r>
            <a:r>
              <a:rPr lang="tr-TR" dirty="0" err="1" smtClean="0">
                <a:latin typeface="+mn-lt"/>
              </a:rPr>
              <a:t>Receptor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tyrosıne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kınase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sıgnalıng</a:t>
            </a:r>
            <a:endParaRPr lang="tr-TR" dirty="0">
              <a:latin typeface="+mn-lt"/>
            </a:endParaRPr>
          </a:p>
        </p:txBody>
      </p:sp>
      <p:pic>
        <p:nvPicPr>
          <p:cNvPr id="4" name="3 İçerik Yer Tutucusu" descr="mm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6870" y="1859782"/>
            <a:ext cx="7062950" cy="4488466"/>
          </a:xfrm>
        </p:spPr>
      </p:pic>
    </p:spTree>
    <p:extLst>
      <p:ext uri="{BB962C8B-B14F-4D97-AF65-F5344CB8AC3E}">
        <p14:creationId xmlns:p14="http://schemas.microsoft.com/office/powerpoint/2010/main" val="110417177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                              IN SUMMARY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>
                <a:latin typeface="+mn-lt"/>
              </a:rPr>
              <a:t>_ </a:t>
            </a:r>
            <a:r>
              <a:rPr lang="tr-TR" dirty="0" err="1" smtClean="0">
                <a:latin typeface="+mn-lt"/>
              </a:rPr>
              <a:t>Inductor</a:t>
            </a:r>
            <a:r>
              <a:rPr lang="tr-TR" dirty="0" smtClean="0">
                <a:latin typeface="+mn-lt"/>
              </a:rPr>
              <a:t>- </a:t>
            </a:r>
            <a:r>
              <a:rPr lang="tr-TR" dirty="0" err="1" smtClean="0">
                <a:latin typeface="+mn-lt"/>
              </a:rPr>
              <a:t>Morphogen</a:t>
            </a:r>
            <a:r>
              <a:rPr lang="tr-TR" dirty="0" smtClean="0">
                <a:latin typeface="+mn-lt"/>
              </a:rPr>
              <a:t> </a:t>
            </a:r>
          </a:p>
          <a:p>
            <a:r>
              <a:rPr lang="tr-TR" dirty="0" smtClean="0">
                <a:latin typeface="+mn-lt"/>
              </a:rPr>
              <a:t>   (</a:t>
            </a:r>
            <a:r>
              <a:rPr lang="tr-TR" dirty="0" err="1" smtClean="0">
                <a:latin typeface="+mn-lt"/>
              </a:rPr>
              <a:t>Concentration</a:t>
            </a:r>
            <a:r>
              <a:rPr lang="tr-TR" dirty="0" smtClean="0">
                <a:latin typeface="+mn-lt"/>
              </a:rPr>
              <a:t>)</a:t>
            </a:r>
          </a:p>
          <a:p>
            <a:r>
              <a:rPr lang="tr-TR" dirty="0" smtClean="0">
                <a:latin typeface="+mn-lt"/>
              </a:rPr>
              <a:t>_ Cell- Cell </a:t>
            </a:r>
            <a:r>
              <a:rPr lang="tr-TR" dirty="0" err="1" smtClean="0">
                <a:latin typeface="+mn-lt"/>
              </a:rPr>
              <a:t>interactions</a:t>
            </a:r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   (</a:t>
            </a:r>
            <a:r>
              <a:rPr lang="tr-TR" dirty="0" err="1" smtClean="0">
                <a:latin typeface="+mn-lt"/>
              </a:rPr>
              <a:t>Mediated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by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Signal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Pathways</a:t>
            </a:r>
            <a:r>
              <a:rPr lang="tr-TR" dirty="0" smtClean="0">
                <a:latin typeface="+mn-lt"/>
              </a:rPr>
              <a:t> at </a:t>
            </a:r>
            <a:r>
              <a:rPr lang="tr-TR" dirty="0" err="1" smtClean="0">
                <a:latin typeface="+mn-lt"/>
              </a:rPr>
              <a:t>diiferent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times</a:t>
            </a:r>
            <a:r>
              <a:rPr lang="tr-TR" dirty="0" smtClean="0">
                <a:latin typeface="+mn-lt"/>
              </a:rPr>
              <a:t>)</a:t>
            </a:r>
          </a:p>
          <a:p>
            <a:r>
              <a:rPr lang="tr-TR" dirty="0" smtClean="0">
                <a:latin typeface="+mn-lt"/>
              </a:rPr>
              <a:t>_ </a:t>
            </a:r>
            <a:r>
              <a:rPr lang="tr-TR" dirty="0" err="1" smtClean="0">
                <a:latin typeface="+mn-lt"/>
              </a:rPr>
              <a:t>Asymetric</a:t>
            </a:r>
            <a:r>
              <a:rPr lang="tr-TR" dirty="0" smtClean="0">
                <a:latin typeface="+mn-lt"/>
              </a:rPr>
              <a:t> Cell </a:t>
            </a:r>
            <a:r>
              <a:rPr lang="tr-TR" dirty="0" err="1" smtClean="0">
                <a:latin typeface="+mn-lt"/>
              </a:rPr>
              <a:t>Division</a:t>
            </a:r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_ </a:t>
            </a:r>
            <a:r>
              <a:rPr lang="tr-TR" dirty="0" err="1" smtClean="0">
                <a:latin typeface="+mn-lt"/>
              </a:rPr>
              <a:t>Regulators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Transcription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Chromatin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Structure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binding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to</a:t>
            </a:r>
            <a:r>
              <a:rPr lang="tr-TR" dirty="0" smtClean="0">
                <a:latin typeface="+mn-lt"/>
              </a:rPr>
              <a:t> DNA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activating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related</a:t>
            </a:r>
            <a:r>
              <a:rPr lang="tr-TR" dirty="0" smtClean="0">
                <a:latin typeface="+mn-lt"/>
              </a:rPr>
              <a:t> GENES at </a:t>
            </a:r>
            <a:r>
              <a:rPr lang="tr-TR" dirty="0" err="1" smtClean="0">
                <a:latin typeface="+mn-lt"/>
              </a:rPr>
              <a:t>specific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times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places</a:t>
            </a:r>
            <a:endParaRPr lang="tr-TR" dirty="0">
              <a:latin typeface="+mn-lt"/>
            </a:endParaRPr>
          </a:p>
          <a:p>
            <a:r>
              <a:rPr lang="tr-TR" dirty="0" err="1">
                <a:latin typeface="+mn-lt"/>
              </a:rPr>
              <a:t>a</a:t>
            </a:r>
            <a:r>
              <a:rPr lang="tr-TR" dirty="0" err="1" smtClean="0">
                <a:latin typeface="+mn-lt"/>
              </a:rPr>
              <a:t>re</a:t>
            </a:r>
            <a:r>
              <a:rPr lang="tr-TR" dirty="0" smtClean="0">
                <a:latin typeface="+mn-lt"/>
              </a:rPr>
              <a:t> IMPORTANT </a:t>
            </a:r>
            <a:r>
              <a:rPr lang="tr-TR" dirty="0" err="1" smtClean="0">
                <a:latin typeface="+mn-lt"/>
              </a:rPr>
              <a:t>points</a:t>
            </a:r>
            <a:r>
              <a:rPr lang="tr-TR" dirty="0" smtClean="0">
                <a:latin typeface="+mn-lt"/>
              </a:rPr>
              <a:t> in </a:t>
            </a:r>
            <a:r>
              <a:rPr lang="tr-TR" dirty="0" err="1" smtClean="0">
                <a:latin typeface="+mn-lt"/>
              </a:rPr>
              <a:t>developing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from</a:t>
            </a:r>
            <a:r>
              <a:rPr lang="tr-TR" dirty="0" smtClean="0">
                <a:latin typeface="+mn-lt"/>
              </a:rPr>
              <a:t> ZYGOTE </a:t>
            </a:r>
            <a:r>
              <a:rPr lang="tr-TR" dirty="0" err="1" smtClean="0">
                <a:latin typeface="+mn-lt"/>
              </a:rPr>
              <a:t>to</a:t>
            </a:r>
            <a:r>
              <a:rPr lang="tr-TR" dirty="0" smtClean="0">
                <a:latin typeface="+mn-lt"/>
              </a:rPr>
              <a:t> ADULT……</a:t>
            </a: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7030431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  </a:t>
            </a:r>
            <a:r>
              <a:rPr lang="tr-TR" dirty="0" err="1" smtClean="0">
                <a:latin typeface="+mn-lt"/>
              </a:rPr>
              <a:t>fıgUre</a:t>
            </a:r>
            <a:r>
              <a:rPr lang="tr-TR" dirty="0" smtClean="0">
                <a:latin typeface="+mn-lt"/>
              </a:rPr>
              <a:t>  </a:t>
            </a:r>
            <a:r>
              <a:rPr lang="tr-TR" dirty="0" smtClean="0">
                <a:latin typeface="+mn-lt"/>
              </a:rPr>
              <a:t>20   : </a:t>
            </a:r>
            <a:r>
              <a:rPr lang="tr-TR" dirty="0" err="1" smtClean="0">
                <a:latin typeface="+mn-lt"/>
              </a:rPr>
              <a:t>AsymetrIc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cell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dIvIsIon</a:t>
            </a:r>
            <a:endParaRPr lang="tr-TR" dirty="0">
              <a:latin typeface="+mn-lt"/>
            </a:endParaRPr>
          </a:p>
        </p:txBody>
      </p:sp>
      <p:pic>
        <p:nvPicPr>
          <p:cNvPr id="4" name="3 İçerik Yer Tutucusu" descr="21f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8289" y="1807779"/>
            <a:ext cx="7187689" cy="4713890"/>
          </a:xfrm>
        </p:spPr>
      </p:pic>
    </p:spTree>
    <p:extLst>
      <p:ext uri="{BB962C8B-B14F-4D97-AF65-F5344CB8AC3E}">
        <p14:creationId xmlns:p14="http://schemas.microsoft.com/office/powerpoint/2010/main" val="394706123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27912" y="618518"/>
            <a:ext cx="9905998" cy="1478570"/>
          </a:xfrm>
        </p:spPr>
        <p:txBody>
          <a:bodyPr/>
          <a:lstStyle/>
          <a:p>
            <a:r>
              <a:rPr lang="tr-TR" dirty="0" err="1" smtClean="0">
                <a:latin typeface="+mn-lt"/>
              </a:rPr>
              <a:t>References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Bruce </a:t>
            </a:r>
            <a:r>
              <a:rPr lang="tr-TR" dirty="0" err="1" smtClean="0">
                <a:latin typeface="+mn-lt"/>
              </a:rPr>
              <a:t>Alberts</a:t>
            </a:r>
            <a:r>
              <a:rPr lang="tr-TR" dirty="0" smtClean="0">
                <a:latin typeface="+mn-lt"/>
              </a:rPr>
              <a:t>, Alexander Johnson, </a:t>
            </a:r>
            <a:r>
              <a:rPr lang="tr-TR" dirty="0" err="1" smtClean="0">
                <a:latin typeface="+mn-lt"/>
              </a:rPr>
              <a:t>Julian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Lewis</a:t>
            </a:r>
            <a:r>
              <a:rPr lang="tr-TR" dirty="0" smtClean="0">
                <a:latin typeface="+mn-lt"/>
              </a:rPr>
              <a:t>, David Morgan, Martin </a:t>
            </a:r>
            <a:r>
              <a:rPr lang="tr-TR" dirty="0" err="1" smtClean="0">
                <a:latin typeface="+mn-lt"/>
              </a:rPr>
              <a:t>Raff</a:t>
            </a:r>
            <a:r>
              <a:rPr lang="tr-TR" dirty="0" smtClean="0">
                <a:latin typeface="+mn-lt"/>
              </a:rPr>
              <a:t>, </a:t>
            </a:r>
            <a:r>
              <a:rPr lang="tr-TR" dirty="0" err="1" smtClean="0">
                <a:latin typeface="+mn-lt"/>
              </a:rPr>
              <a:t>Keith</a:t>
            </a:r>
            <a:r>
              <a:rPr lang="tr-TR" dirty="0" smtClean="0">
                <a:latin typeface="+mn-lt"/>
              </a:rPr>
              <a:t> Roberts, Peter </a:t>
            </a:r>
            <a:r>
              <a:rPr lang="tr-TR" dirty="0" err="1" smtClean="0">
                <a:latin typeface="+mn-lt"/>
              </a:rPr>
              <a:t>Walter-Molecular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Biology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Cell-</a:t>
            </a:r>
            <a:r>
              <a:rPr lang="tr-TR" dirty="0" err="1" smtClean="0">
                <a:latin typeface="+mn-lt"/>
              </a:rPr>
              <a:t>Garland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Science</a:t>
            </a:r>
            <a:r>
              <a:rPr lang="tr-TR" dirty="0" smtClean="0">
                <a:latin typeface="+mn-lt"/>
              </a:rPr>
              <a:t> (2015).</a:t>
            </a:r>
          </a:p>
          <a:p>
            <a:r>
              <a:rPr lang="tr-TR" dirty="0" err="1" smtClean="0"/>
              <a:t>Keith</a:t>
            </a:r>
            <a:r>
              <a:rPr lang="tr-TR" dirty="0" smtClean="0"/>
              <a:t> L. </a:t>
            </a:r>
            <a:r>
              <a:rPr lang="tr-TR" dirty="0" err="1" smtClean="0"/>
              <a:t>Moore</a:t>
            </a:r>
            <a:r>
              <a:rPr lang="tr-TR" dirty="0" smtClean="0"/>
              <a:t>, T.V.N. </a:t>
            </a:r>
            <a:r>
              <a:rPr lang="tr-TR" dirty="0" err="1" smtClean="0"/>
              <a:t>Persaud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Developing</a:t>
            </a:r>
            <a:r>
              <a:rPr lang="tr-TR" dirty="0" smtClean="0"/>
              <a:t> Human, 8th </a:t>
            </a:r>
            <a:r>
              <a:rPr lang="tr-TR" dirty="0" err="1" smtClean="0"/>
              <a:t>Edt</a:t>
            </a:r>
            <a:r>
              <a:rPr lang="tr-TR" smtClean="0"/>
              <a:t>. (</a:t>
            </a:r>
            <a:r>
              <a:rPr lang="tr-TR" dirty="0" smtClean="0"/>
              <a:t>2008).</a:t>
            </a:r>
            <a:endParaRPr lang="tr-TR" dirty="0" smtClean="0">
              <a:latin typeface="+mn-lt"/>
            </a:endParaRPr>
          </a:p>
          <a:p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17569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           BASIC BODY PLAN OF ANIMALS has 3 </a:t>
            </a:r>
            <a:r>
              <a:rPr lang="tr-TR" dirty="0" err="1" smtClean="0">
                <a:latin typeface="+mn-lt"/>
              </a:rPr>
              <a:t>axes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smtClean="0">
                <a:latin typeface="+mn-lt"/>
              </a:rPr>
              <a:t>A- </a:t>
            </a:r>
            <a:r>
              <a:rPr lang="tr-TR" dirty="0" err="1" smtClean="0">
                <a:latin typeface="+mn-lt"/>
              </a:rPr>
              <a:t>Anteroposterior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Axis</a:t>
            </a:r>
            <a:r>
              <a:rPr lang="tr-TR" dirty="0" smtClean="0">
                <a:latin typeface="+mn-lt"/>
              </a:rPr>
              <a:t> (A-P)</a:t>
            </a:r>
          </a:p>
          <a:p>
            <a:r>
              <a:rPr lang="tr-TR" dirty="0">
                <a:latin typeface="+mn-lt"/>
              </a:rPr>
              <a:t> </a:t>
            </a:r>
            <a:r>
              <a:rPr lang="tr-TR" dirty="0" smtClean="0">
                <a:latin typeface="+mn-lt"/>
              </a:rPr>
              <a:t>   </a:t>
            </a:r>
            <a:r>
              <a:rPr lang="tr-TR" dirty="0" err="1" smtClean="0">
                <a:latin typeface="+mn-lt"/>
              </a:rPr>
              <a:t>mouth-brain</a:t>
            </a:r>
            <a:r>
              <a:rPr lang="tr-TR" dirty="0" smtClean="0">
                <a:latin typeface="+mn-lt"/>
              </a:rPr>
              <a:t> (</a:t>
            </a:r>
            <a:r>
              <a:rPr lang="tr-TR" dirty="0" err="1" smtClean="0">
                <a:latin typeface="+mn-lt"/>
              </a:rPr>
              <a:t>anterior</a:t>
            </a:r>
            <a:r>
              <a:rPr lang="tr-TR" dirty="0" smtClean="0">
                <a:latin typeface="+mn-lt"/>
              </a:rPr>
              <a:t>)</a:t>
            </a:r>
          </a:p>
          <a:p>
            <a:r>
              <a:rPr lang="tr-TR" dirty="0">
                <a:latin typeface="+mn-lt"/>
              </a:rPr>
              <a:t> </a:t>
            </a:r>
            <a:r>
              <a:rPr lang="tr-TR" dirty="0" smtClean="0">
                <a:latin typeface="+mn-lt"/>
              </a:rPr>
              <a:t>              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|</a:t>
            </a:r>
          </a:p>
          <a:p>
            <a:r>
              <a:rPr lang="tr-TR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           anüs  (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posterior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)</a:t>
            </a:r>
          </a:p>
          <a:p>
            <a:r>
              <a:rPr lang="tr-TR" dirty="0" smtClean="0">
                <a:latin typeface="+mn-lt"/>
                <a:cs typeface="Times New Roman" panose="02020603050405020304" pitchFamily="18" charset="0"/>
              </a:rPr>
              <a:t>B-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Dorsoventral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Axis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(D-V)</a:t>
            </a:r>
          </a:p>
          <a:p>
            <a:r>
              <a:rPr lang="tr-TR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          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back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(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dorsal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)</a:t>
            </a:r>
          </a:p>
          <a:p>
            <a:r>
              <a:rPr lang="tr-TR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              </a:t>
            </a:r>
            <a:r>
              <a:rPr lang="tr-TR" dirty="0">
                <a:latin typeface="+mn-lt"/>
              </a:rPr>
              <a:t> </a:t>
            </a:r>
            <a:r>
              <a:rPr lang="tr-TR" dirty="0">
                <a:latin typeface="+mn-lt"/>
                <a:cs typeface="Times New Roman" panose="02020603050405020304" pitchFamily="18" charset="0"/>
              </a:rPr>
              <a:t>|</a:t>
            </a:r>
          </a:p>
          <a:p>
            <a:r>
              <a:rPr lang="tr-TR" dirty="0" smtClean="0">
                <a:latin typeface="+mn-lt"/>
                <a:cs typeface="Times New Roman" panose="02020603050405020304" pitchFamily="18" charset="0"/>
              </a:rPr>
              <a:t>            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belly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 (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ventral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)</a:t>
            </a:r>
          </a:p>
          <a:p>
            <a:r>
              <a:rPr lang="tr-TR" dirty="0" smtClean="0">
                <a:latin typeface="+mn-lt"/>
                <a:cs typeface="Times New Roman" panose="02020603050405020304" pitchFamily="18" charset="0"/>
              </a:rPr>
              <a:t>C-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Left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-Right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Axis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 </a:t>
            </a:r>
            <a:r>
              <a:rPr lang="tr-TR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OR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Animal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+mn-lt"/>
                <a:cs typeface="Times New Roman" panose="02020603050405020304" pitchFamily="18" charset="0"/>
              </a:rPr>
              <a:t>V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egetal</a:t>
            </a:r>
            <a:r>
              <a:rPr lang="tr-TR" dirty="0" smtClean="0">
                <a:latin typeface="+mn-lt"/>
                <a:cs typeface="Times New Roman" panose="02020603050405020304" pitchFamily="18" charset="0"/>
              </a:rPr>
              <a:t> (A-V)</a:t>
            </a:r>
          </a:p>
          <a:p>
            <a:pPr marL="0" indent="0">
              <a:buNone/>
            </a:pPr>
            <a:r>
              <a:rPr lang="tr-TR" dirty="0" smtClean="0">
                <a:latin typeface="+mn-lt"/>
                <a:cs typeface="Times New Roman" panose="02020603050405020304" pitchFamily="18" charset="0"/>
              </a:rPr>
              <a:t>        </a:t>
            </a:r>
            <a:r>
              <a:rPr lang="tr-TR" dirty="0" err="1" smtClean="0">
                <a:latin typeface="+mn-lt"/>
                <a:cs typeface="Times New Roman" panose="02020603050405020304" pitchFamily="18" charset="0"/>
              </a:rPr>
              <a:t>Internal-External</a:t>
            </a:r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9438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 FIGURE  2  : STAGES OF DEVELOPMENT</a:t>
            </a:r>
            <a:br>
              <a:rPr lang="tr-TR" dirty="0" smtClean="0">
                <a:latin typeface="+mn-lt"/>
              </a:rPr>
            </a:br>
            <a:endParaRPr lang="tr-TR" dirty="0">
              <a:latin typeface="+mn-lt"/>
            </a:endParaRPr>
          </a:p>
        </p:txBody>
      </p:sp>
      <p:pic>
        <p:nvPicPr>
          <p:cNvPr id="4" name="3 İçerik Yer Tutucusu" descr="2f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4605" y="1723696"/>
            <a:ext cx="7882759" cy="4816905"/>
          </a:xfrm>
        </p:spPr>
      </p:pic>
    </p:spTree>
    <p:extLst>
      <p:ext uri="{BB962C8B-B14F-4D97-AF65-F5344CB8AC3E}">
        <p14:creationId xmlns:p14="http://schemas.microsoft.com/office/powerpoint/2010/main" val="169281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POLARIZATION;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3" y="2306048"/>
            <a:ext cx="9905999" cy="3541714"/>
          </a:xfrm>
        </p:spPr>
        <p:txBody>
          <a:bodyPr>
            <a:normAutofit fontScale="85000" lnSpcReduction="10000"/>
          </a:bodyPr>
          <a:lstStyle/>
          <a:p>
            <a:endParaRPr lang="tr-TR" dirty="0" smtClean="0">
              <a:latin typeface="+mn-lt"/>
            </a:endParaRPr>
          </a:p>
          <a:p>
            <a:r>
              <a:rPr lang="tr-TR" dirty="0" smtClean="0">
                <a:latin typeface="+mn-lt"/>
              </a:rPr>
              <a:t>is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first</a:t>
            </a:r>
            <a:r>
              <a:rPr lang="tr-TR" dirty="0" smtClean="0">
                <a:latin typeface="+mn-lt"/>
              </a:rPr>
              <a:t> step of </a:t>
            </a:r>
            <a:r>
              <a:rPr lang="tr-TR" dirty="0" err="1" smtClean="0">
                <a:latin typeface="+mn-lt"/>
              </a:rPr>
              <a:t>spatial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patterning</a:t>
            </a:r>
            <a:r>
              <a:rPr lang="tr-TR" dirty="0" smtClean="0">
                <a:latin typeface="+mn-lt"/>
              </a:rPr>
              <a:t> , in </a:t>
            </a:r>
            <a:r>
              <a:rPr lang="tr-TR" dirty="0" err="1" smtClean="0">
                <a:latin typeface="+mn-lt"/>
              </a:rPr>
              <a:t>which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primary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axes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body </a:t>
            </a:r>
            <a:r>
              <a:rPr lang="tr-TR" dirty="0" err="1" smtClean="0">
                <a:latin typeface="+mn-lt"/>
              </a:rPr>
              <a:t>becomes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marked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out</a:t>
            </a:r>
            <a:r>
              <a:rPr lang="tr-TR" dirty="0" smtClean="0">
                <a:latin typeface="+mn-lt"/>
              </a:rPr>
              <a:t>.</a:t>
            </a: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>    </a:t>
            </a:r>
            <a:r>
              <a:rPr lang="tr-TR" dirty="0" err="1" smtClean="0">
                <a:latin typeface="+mn-lt"/>
              </a:rPr>
              <a:t>Ex</a:t>
            </a:r>
            <a:r>
              <a:rPr lang="tr-TR" dirty="0" smtClean="0">
                <a:latin typeface="+mn-lt"/>
              </a:rPr>
              <a:t>. </a:t>
            </a:r>
            <a:r>
              <a:rPr lang="tr-TR" dirty="0" err="1" smtClean="0">
                <a:latin typeface="+mn-lt"/>
              </a:rPr>
              <a:t>VegT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mRNA</a:t>
            </a:r>
            <a:r>
              <a:rPr lang="tr-TR" dirty="0" smtClean="0">
                <a:latin typeface="+mn-lt"/>
              </a:rPr>
              <a:t> is </a:t>
            </a:r>
            <a:r>
              <a:rPr lang="tr-TR" dirty="0" err="1" smtClean="0">
                <a:latin typeface="+mn-lt"/>
              </a:rPr>
              <a:t>localized</a:t>
            </a:r>
            <a:r>
              <a:rPr lang="tr-TR" dirty="0" smtClean="0">
                <a:latin typeface="+mn-lt"/>
              </a:rPr>
              <a:t> at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vegetal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pole</a:t>
            </a:r>
            <a:r>
              <a:rPr lang="tr-TR" dirty="0" smtClean="0">
                <a:latin typeface="+mn-lt"/>
              </a:rPr>
              <a:t> in </a:t>
            </a:r>
            <a:r>
              <a:rPr lang="tr-TR" dirty="0" err="1" smtClean="0">
                <a:latin typeface="+mn-lt"/>
              </a:rPr>
              <a:t>frog</a:t>
            </a:r>
            <a:r>
              <a:rPr lang="tr-TR" dirty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that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codes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VegT</a:t>
            </a:r>
            <a:r>
              <a:rPr lang="tr-TR" dirty="0" smtClean="0">
                <a:latin typeface="+mn-lt"/>
              </a:rPr>
              <a:t> protein, </a:t>
            </a:r>
            <a:r>
              <a:rPr lang="tr-TR" dirty="0" err="1" smtClean="0">
                <a:latin typeface="+mn-lt"/>
              </a:rPr>
              <a:t>activating</a:t>
            </a:r>
            <a:r>
              <a:rPr lang="tr-TR" dirty="0" smtClean="0">
                <a:latin typeface="+mn-lt"/>
              </a:rPr>
              <a:t> a   set of </a:t>
            </a:r>
            <a:r>
              <a:rPr lang="tr-TR" dirty="0" err="1" smtClean="0">
                <a:latin typeface="+mn-lt"/>
              </a:rPr>
              <a:t>genes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coding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signal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proteins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that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induce</a:t>
            </a:r>
            <a:r>
              <a:rPr lang="tr-TR" dirty="0" smtClean="0">
                <a:latin typeface="+mn-lt"/>
              </a:rPr>
              <a:t> MESODERM </a:t>
            </a:r>
            <a:r>
              <a:rPr lang="tr-TR" dirty="0" err="1" smtClean="0">
                <a:latin typeface="+mn-lt"/>
              </a:rPr>
              <a:t>and</a:t>
            </a:r>
            <a:r>
              <a:rPr lang="tr-TR" dirty="0" smtClean="0">
                <a:latin typeface="+mn-lt"/>
              </a:rPr>
              <a:t> ENDODERM </a:t>
            </a:r>
            <a:r>
              <a:rPr lang="tr-TR" dirty="0" err="1" smtClean="0">
                <a:latin typeface="+mn-lt"/>
              </a:rPr>
              <a:t>formation</a:t>
            </a:r>
            <a:r>
              <a:rPr lang="tr-TR" dirty="0" smtClean="0">
                <a:latin typeface="+mn-lt"/>
              </a:rPr>
              <a:t>.</a:t>
            </a:r>
          </a:p>
          <a:p>
            <a:pPr marL="0" indent="0">
              <a:buNone/>
            </a:pPr>
            <a:r>
              <a:rPr lang="tr-TR" dirty="0">
                <a:latin typeface="+mn-lt"/>
              </a:rPr>
              <a:t> </a:t>
            </a:r>
            <a:r>
              <a:rPr lang="tr-TR" dirty="0" smtClean="0">
                <a:latin typeface="+mn-lt"/>
              </a:rPr>
              <a:t>                                                          OR</a:t>
            </a:r>
          </a:p>
          <a:p>
            <a:r>
              <a:rPr lang="tr-TR" dirty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Ex</a:t>
            </a:r>
            <a:r>
              <a:rPr lang="tr-TR" dirty="0" smtClean="0">
                <a:latin typeface="+mn-lt"/>
              </a:rPr>
              <a:t>. </a:t>
            </a:r>
            <a:r>
              <a:rPr lang="tr-TR" dirty="0" err="1" smtClean="0">
                <a:latin typeface="+mn-lt"/>
              </a:rPr>
              <a:t>mRNA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coding</a:t>
            </a:r>
            <a:r>
              <a:rPr lang="tr-TR" dirty="0" smtClean="0">
                <a:latin typeface="+mn-lt"/>
              </a:rPr>
              <a:t> Wnt11 protein </a:t>
            </a:r>
            <a:r>
              <a:rPr lang="tr-TR" dirty="0" err="1" smtClean="0">
                <a:latin typeface="+mn-lt"/>
              </a:rPr>
              <a:t>which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activates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Wnt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signal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proteins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that</a:t>
            </a:r>
            <a:r>
              <a:rPr lang="tr-TR" dirty="0" smtClean="0">
                <a:latin typeface="+mn-lt"/>
              </a:rPr>
              <a:t> form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dorsoventral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axis</a:t>
            </a:r>
            <a:r>
              <a:rPr lang="tr-TR" dirty="0" smtClean="0">
                <a:latin typeface="+mn-lt"/>
              </a:rPr>
              <a:t> of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body.</a:t>
            </a:r>
          </a:p>
          <a:p>
            <a:endParaRPr lang="tr-TR" dirty="0" smtClean="0">
              <a:latin typeface="+mn-lt"/>
            </a:endParaRPr>
          </a:p>
          <a:p>
            <a:endParaRPr lang="tr-T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9925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vre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TM04033919[[fn=Devre]]</Template>
  <TotalTime>2149</TotalTime>
  <Words>1968</Words>
  <Application>Microsoft Office PowerPoint</Application>
  <PresentationFormat>Geniş ekran</PresentationFormat>
  <Paragraphs>276</Paragraphs>
  <Slides>63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63</vt:i4>
      </vt:variant>
    </vt:vector>
  </HeadingPairs>
  <TitlesOfParts>
    <vt:vector size="69" baseType="lpstr">
      <vt:lpstr>Arial</vt:lpstr>
      <vt:lpstr>Calibri</vt:lpstr>
      <vt:lpstr>Times New Roman</vt:lpstr>
      <vt:lpstr>Trebuchet MS</vt:lpstr>
      <vt:lpstr>Tw Cen MT</vt:lpstr>
      <vt:lpstr>Devre</vt:lpstr>
      <vt:lpstr>MECHANISIMS OF DEVELOPMENTAL BIOLOGY</vt:lpstr>
      <vt:lpstr> The development of an human beıng FROM ZYGOTE TO an adult…. (DEVELOPMENT IN ANIMAL CELLS)   GAIN THE FINAL SHAPE AND SIZE OF THE ORGANS requıres;</vt:lpstr>
      <vt:lpstr> Fıgure 1  :  Essentıal cell processes ın   development</vt:lpstr>
      <vt:lpstr>     THESE PROCESSES ARE CONTROLLED BY;</vt:lpstr>
      <vt:lpstr>3 Classes of genes are especıally ımportant ın the development of multıcellular organısms;</vt:lpstr>
      <vt:lpstr>The anatomıcal characrerıstıcs of anımals develop through conserved mechanısms</vt:lpstr>
      <vt:lpstr>           BASIC BODY PLAN OF ANIMALS has 3 axes</vt:lpstr>
      <vt:lpstr> FIGURE  2  : STAGES OF DEVELOPMENT </vt:lpstr>
      <vt:lpstr>POLARIZATION;</vt:lpstr>
      <vt:lpstr>Fıgure 3  : Development of frog egg</vt:lpstr>
      <vt:lpstr>      GENES CONTROLLING DEVELOPMENT</vt:lpstr>
      <vt:lpstr>SEGMENTATION</vt:lpstr>
      <vt:lpstr>Fıgure 4  : Examples of the phenotypes of mutations affecting egg-polarity genes and the three types of segmentatıon genes.</vt:lpstr>
      <vt:lpstr>HOMEOTIC SELECTOR- or HOMEBOX gENES</vt:lpstr>
      <vt:lpstr>FIGURE  5 :The Hox complexes of an insect and a mammal, compared and related to body regıons.</vt:lpstr>
      <vt:lpstr>FIGURE 6: An example of the regulatory hıerarchy of egg-polarıty, segmentatıon, and Hox genes.</vt:lpstr>
      <vt:lpstr>FIGURE 7: Genes ın Drosophıla</vt:lpstr>
      <vt:lpstr>              FROM ZYGOTE TO ADULT</vt:lpstr>
      <vt:lpstr>Each part of the body developes from certaın dıfferent layers;</vt:lpstr>
      <vt:lpstr>     Some of the Model organısms are crucıal ın understandıng development</vt:lpstr>
      <vt:lpstr>Systems of the body has,  theır own developmental pattern</vt:lpstr>
      <vt:lpstr>EMBRYONIC DEVELOPMENT IS;</vt:lpstr>
      <vt:lpstr>The cells of the Embryo are plurıpotentıal</vt:lpstr>
      <vt:lpstr>The sıgnalıng Pathways take part ın ınductıon are;</vt:lpstr>
      <vt:lpstr>fıgure 8 : INDUCTION</vt:lpstr>
      <vt:lpstr>Fıgure 9 : ınductıve sıgnalıng </vt:lpstr>
      <vt:lpstr>Fıgure 10 :  formatıon of the eye</vt:lpstr>
      <vt:lpstr>   From Sımple cells to complex PATTERNS</vt:lpstr>
      <vt:lpstr>2- COMBINATORIAL SIGNALING</vt:lpstr>
      <vt:lpstr>                        3- CELL MEMORY</vt:lpstr>
      <vt:lpstr> FIGURE  11 : MECHANISMS THAT RESPOND DIFFERENTLY TO THE SAME SIGNAL</vt:lpstr>
      <vt:lpstr>IN ORDER TO GAIN THE FINAL SHAPE AND SIZE OF THE ORGANS</vt:lpstr>
      <vt:lpstr>                    SIGNALING PATHWAYS  </vt:lpstr>
      <vt:lpstr>1- Morphogenes</vt:lpstr>
      <vt:lpstr>How do these sıgnal molecules act ?</vt:lpstr>
      <vt:lpstr>How can dıfferent cell types From a sıngle cell occur ?</vt:lpstr>
      <vt:lpstr>WHICH molecules are morphogenes ?</vt:lpstr>
      <vt:lpstr>A- RETINOIC ACId</vt:lpstr>
      <vt:lpstr>FUNCTION</vt:lpstr>
      <vt:lpstr>B- Transformıng Growth Factors-βeta FAMILY </vt:lpstr>
      <vt:lpstr>Functıon of these Proteıns are;</vt:lpstr>
      <vt:lpstr>In humans, there are 3 ısoforms of Transformıng growth factor   TGF- βeta</vt:lpstr>
      <vt:lpstr>SMAD PROTEINS</vt:lpstr>
      <vt:lpstr>FIGURE 13: TRANSFORMING GROWTH FACTOR Βeta/Smad Sıgnalıng pathway </vt:lpstr>
      <vt:lpstr>Fınally,</vt:lpstr>
      <vt:lpstr>C- HEDGEHOG</vt:lpstr>
      <vt:lpstr>Hedgehogs</vt:lpstr>
      <vt:lpstr>FIGURE 14: Sonıc hedgehog/Patched sıgnalıng pathway </vt:lpstr>
      <vt:lpstr>Role of SHH (SONIC HEDGEHOG)</vt:lpstr>
      <vt:lpstr> Shh and PTCH mutatıons;</vt:lpstr>
      <vt:lpstr>             Wnt/ βeta- Catenın pathway</vt:lpstr>
      <vt:lpstr>FIGURE 15: Wnt/Beta catenın Sıgnalıng Pathway</vt:lpstr>
      <vt:lpstr>2- NOTCH/DELTA pathway</vt:lpstr>
      <vt:lpstr>Fıgure 16: Notch /delta sıgnalıng pathway </vt:lpstr>
      <vt:lpstr>3- TRANSCRIPTION FACTORS</vt:lpstr>
      <vt:lpstr>FOR EXAMPLE; </vt:lpstr>
      <vt:lpstr>Transcrıptıon factors are;</vt:lpstr>
      <vt:lpstr>Fıgure 18: HOMEBOX genes</vt:lpstr>
      <vt:lpstr>4- receptor tyrosıne kınases</vt:lpstr>
      <vt:lpstr>FıGURE 19: Receptor tyrosıne kınase sıgnalıng</vt:lpstr>
      <vt:lpstr>                              IN SUMMARY</vt:lpstr>
      <vt:lpstr>  fıgUre  20   : AsymetrIc cell dIvIsIon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MECHANISIMS OF DEVELOPMENTAL BIOLOGY</dc:title>
  <dc:creator>fulya</dc:creator>
  <cp:lastModifiedBy>fulya</cp:lastModifiedBy>
  <cp:revision>216</cp:revision>
  <dcterms:created xsi:type="dcterms:W3CDTF">2018-08-06T10:13:20Z</dcterms:created>
  <dcterms:modified xsi:type="dcterms:W3CDTF">2018-12-27T07:59:09Z</dcterms:modified>
</cp:coreProperties>
</file>