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95" r:id="rId4"/>
    <p:sldId id="288" r:id="rId5"/>
    <p:sldId id="301" r:id="rId6"/>
    <p:sldId id="296" r:id="rId7"/>
    <p:sldId id="297" r:id="rId8"/>
    <p:sldId id="298" r:id="rId9"/>
    <p:sldId id="315" r:id="rId10"/>
    <p:sldId id="316" r:id="rId11"/>
    <p:sldId id="317" r:id="rId12"/>
    <p:sldId id="320" r:id="rId13"/>
    <p:sldId id="321" r:id="rId14"/>
    <p:sldId id="322" r:id="rId15"/>
    <p:sldId id="324" r:id="rId16"/>
    <p:sldId id="323" r:id="rId17"/>
    <p:sldId id="318" r:id="rId18"/>
    <p:sldId id="299" r:id="rId19"/>
    <p:sldId id="300" r:id="rId20"/>
    <p:sldId id="289" r:id="rId21"/>
    <p:sldId id="290" r:id="rId22"/>
    <p:sldId id="291" r:id="rId23"/>
    <p:sldId id="292" r:id="rId24"/>
    <p:sldId id="303" r:id="rId25"/>
    <p:sldId id="293" r:id="rId26"/>
    <p:sldId id="302" r:id="rId27"/>
    <p:sldId id="294" r:id="rId28"/>
    <p:sldId id="304" r:id="rId29"/>
    <p:sldId id="305" r:id="rId30"/>
    <p:sldId id="306" r:id="rId31"/>
    <p:sldId id="307" r:id="rId32"/>
    <p:sldId id="258" r:id="rId33"/>
    <p:sldId id="259" r:id="rId34"/>
    <p:sldId id="261" r:id="rId35"/>
    <p:sldId id="262" r:id="rId36"/>
    <p:sldId id="309" r:id="rId37"/>
    <p:sldId id="263" r:id="rId38"/>
    <p:sldId id="264" r:id="rId39"/>
    <p:sldId id="265" r:id="rId40"/>
    <p:sldId id="266" r:id="rId41"/>
    <p:sldId id="267" r:id="rId42"/>
    <p:sldId id="268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69" r:id="rId52"/>
    <p:sldId id="278" r:id="rId53"/>
    <p:sldId id="279" r:id="rId54"/>
    <p:sldId id="281" r:id="rId55"/>
    <p:sldId id="282" r:id="rId56"/>
    <p:sldId id="283" r:id="rId57"/>
    <p:sldId id="284" r:id="rId58"/>
    <p:sldId id="285" r:id="rId59"/>
    <p:sldId id="286" r:id="rId60"/>
    <p:sldId id="280" r:id="rId61"/>
    <p:sldId id="310" r:id="rId62"/>
    <p:sldId id="314" r:id="rId63"/>
    <p:sldId id="313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138" y="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FE2E8-3DFE-44E0-A061-1359AF43273D}" type="datetimeFigureOut">
              <a:rPr lang="tr-TR" smtClean="0"/>
              <a:pPr/>
              <a:t>27.12.2018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9E181-63B5-484C-A8C8-F610E754EFF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88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MECHANISIMS OF DEVELOPMENTAL BIOLOGY</a:t>
            </a:r>
            <a:endParaRPr lang="tr-TR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</a:t>
            </a:r>
          </a:p>
          <a:p>
            <a:r>
              <a:rPr lang="tr-TR" dirty="0" smtClean="0">
                <a:latin typeface="+mn-lt"/>
              </a:rPr>
              <a:t>Prof. Dr. Fulya </a:t>
            </a:r>
            <a:r>
              <a:rPr lang="tr-TR" dirty="0" err="1" smtClean="0">
                <a:latin typeface="+mn-lt"/>
              </a:rPr>
              <a:t>Tekşen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84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3  : Development of </a:t>
            </a:r>
            <a:r>
              <a:rPr lang="tr-TR" dirty="0" err="1" smtClean="0">
                <a:latin typeface="+mn-lt"/>
              </a:rPr>
              <a:t>frog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egg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3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42" y="1986455"/>
            <a:ext cx="8912488" cy="4319751"/>
          </a:xfrm>
        </p:spPr>
      </p:pic>
    </p:spTree>
    <p:extLst>
      <p:ext uri="{BB962C8B-B14F-4D97-AF65-F5344CB8AC3E}">
        <p14:creationId xmlns:p14="http://schemas.microsoft.com/office/powerpoint/2010/main" val="18515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   GENES CONTROLLING DEVELOPMENT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>
                <a:latin typeface="+mn-lt"/>
              </a:rPr>
              <a:t>Even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before</a:t>
            </a:r>
            <a:r>
              <a:rPr lang="tr-TR" dirty="0" smtClean="0">
                <a:latin typeface="+mn-lt"/>
              </a:rPr>
              <a:t> FERTILIZATION,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OOCYTE, has EGG-POLARITY GENES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code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mRNA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or</a:t>
            </a:r>
            <a:r>
              <a:rPr lang="tr-TR" dirty="0" smtClean="0">
                <a:latin typeface="+mn-lt"/>
              </a:rPr>
              <a:t> protein,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produce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embryo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after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fertilization</a:t>
            </a:r>
            <a:r>
              <a:rPr lang="tr-TR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                </a:t>
            </a:r>
            <a:r>
              <a:rPr lang="tr-TR" dirty="0" err="1" smtClean="0">
                <a:latin typeface="+mn-lt"/>
              </a:rPr>
              <a:t>Such</a:t>
            </a:r>
            <a:r>
              <a:rPr lang="tr-TR" dirty="0" smtClean="0">
                <a:latin typeface="+mn-lt"/>
              </a:rPr>
              <a:t> as;</a:t>
            </a:r>
          </a:p>
          <a:p>
            <a:r>
              <a:rPr lang="tr-TR" dirty="0" smtClean="0">
                <a:latin typeface="+mn-lt"/>
              </a:rPr>
              <a:t>BICOID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which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responsible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ANTERIOR </a:t>
            </a:r>
            <a:r>
              <a:rPr lang="tr-TR" dirty="0" err="1" smtClean="0">
                <a:latin typeface="+mn-lt"/>
              </a:rPr>
              <a:t>end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embryo</a:t>
            </a:r>
            <a:r>
              <a:rPr lang="tr-TR" dirty="0" smtClean="0">
                <a:latin typeface="+mn-lt"/>
              </a:rPr>
              <a:t>.</a:t>
            </a:r>
          </a:p>
          <a:p>
            <a:r>
              <a:rPr lang="tr-TR" dirty="0" smtClean="0">
                <a:latin typeface="+mn-lt"/>
              </a:rPr>
              <a:t>NANOS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 ……… </a:t>
            </a:r>
            <a:r>
              <a:rPr lang="tr-TR" dirty="0" err="1" smtClean="0">
                <a:latin typeface="+mn-lt"/>
              </a:rPr>
              <a:t>Posterior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System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TORSO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 ……..Terminal </a:t>
            </a:r>
            <a:r>
              <a:rPr lang="tr-TR" dirty="0" err="1" smtClean="0">
                <a:latin typeface="+mn-lt"/>
              </a:rPr>
              <a:t>System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TOLL 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 ….. </a:t>
            </a:r>
            <a:r>
              <a:rPr lang="tr-TR" dirty="0" err="1" smtClean="0">
                <a:latin typeface="+mn-lt"/>
              </a:rPr>
              <a:t>Dorsoventral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System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Finally</a:t>
            </a:r>
            <a:r>
              <a:rPr lang="tr-TR" dirty="0" smtClean="0">
                <a:latin typeface="+mn-lt"/>
              </a:rPr>
              <a:t>, it is </a:t>
            </a:r>
            <a:r>
              <a:rPr lang="tr-TR" dirty="0" err="1" smtClean="0">
                <a:latin typeface="+mn-lt"/>
              </a:rPr>
              <a:t>known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>
                <a:latin typeface="+mn-lt"/>
              </a:rPr>
              <a:t>t</a:t>
            </a:r>
            <a:r>
              <a:rPr lang="tr-TR" dirty="0" err="1" smtClean="0">
                <a:latin typeface="+mn-lt"/>
              </a:rPr>
              <a:t>hese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coordinate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first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part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.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5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SEGMENTATION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Occurs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second</a:t>
            </a:r>
            <a:r>
              <a:rPr lang="tr-TR" dirty="0" smtClean="0">
                <a:latin typeface="+mn-lt"/>
              </a:rPr>
              <a:t> step; </a:t>
            </a:r>
          </a:p>
          <a:p>
            <a:r>
              <a:rPr lang="tr-TR" dirty="0" err="1" smtClean="0">
                <a:latin typeface="+mn-lt"/>
              </a:rPr>
              <a:t>There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3 </a:t>
            </a:r>
            <a:r>
              <a:rPr lang="tr-TR" dirty="0" err="1" smtClean="0">
                <a:latin typeface="+mn-lt"/>
              </a:rPr>
              <a:t>groups</a:t>
            </a:r>
            <a:r>
              <a:rPr lang="tr-TR" dirty="0" smtClean="0">
                <a:latin typeface="+mn-lt"/>
              </a:rPr>
              <a:t> of </a:t>
            </a:r>
            <a:r>
              <a:rPr lang="tr-TR" b="1" dirty="0" err="1" smtClean="0">
                <a:latin typeface="+mn-lt"/>
              </a:rPr>
              <a:t>Segmentation</a:t>
            </a:r>
            <a:r>
              <a:rPr lang="tr-TR" b="1" dirty="0" smtClean="0">
                <a:latin typeface="+mn-lt"/>
              </a:rPr>
              <a:t> </a:t>
            </a:r>
            <a:r>
              <a:rPr lang="tr-TR" b="1" dirty="0" err="1" smtClean="0">
                <a:latin typeface="+mn-lt"/>
              </a:rPr>
              <a:t>Genes</a:t>
            </a:r>
            <a:r>
              <a:rPr lang="tr-TR" b="1" dirty="0" smtClean="0">
                <a:latin typeface="+mn-lt"/>
              </a:rPr>
              <a:t>;</a:t>
            </a:r>
          </a:p>
          <a:p>
            <a:r>
              <a:rPr lang="tr-TR" b="1" dirty="0" err="1" smtClean="0">
                <a:latin typeface="+mn-lt"/>
              </a:rPr>
              <a:t>Gap</a:t>
            </a:r>
            <a:r>
              <a:rPr lang="tr-TR" b="1" dirty="0" smtClean="0">
                <a:latin typeface="+mn-lt"/>
              </a:rPr>
              <a:t> </a:t>
            </a:r>
            <a:r>
              <a:rPr lang="tr-TR" b="1" dirty="0" err="1" smtClean="0">
                <a:latin typeface="+mn-lt"/>
              </a:rPr>
              <a:t>Genes</a:t>
            </a:r>
            <a:endParaRPr lang="tr-TR" dirty="0" smtClean="0">
              <a:latin typeface="+mn-lt"/>
            </a:endParaRPr>
          </a:p>
          <a:p>
            <a:r>
              <a:rPr lang="tr-TR" b="1" dirty="0" err="1" smtClean="0">
                <a:latin typeface="+mn-lt"/>
              </a:rPr>
              <a:t>Pair-rule</a:t>
            </a:r>
            <a:r>
              <a:rPr lang="tr-TR" b="1" dirty="0" smtClean="0">
                <a:latin typeface="+mn-lt"/>
              </a:rPr>
              <a:t> </a:t>
            </a:r>
            <a:r>
              <a:rPr lang="tr-TR" b="1" dirty="0" err="1" smtClean="0">
                <a:latin typeface="+mn-lt"/>
              </a:rPr>
              <a:t>Genes</a:t>
            </a:r>
            <a:endParaRPr lang="tr-TR" b="1" dirty="0" smtClean="0">
              <a:latin typeface="+mn-lt"/>
            </a:endParaRPr>
          </a:p>
          <a:p>
            <a:r>
              <a:rPr lang="tr-TR" b="1" dirty="0" err="1" smtClean="0">
                <a:latin typeface="+mn-lt"/>
              </a:rPr>
              <a:t>Segment</a:t>
            </a:r>
            <a:r>
              <a:rPr lang="tr-TR" b="1" dirty="0" smtClean="0">
                <a:latin typeface="+mn-lt"/>
              </a:rPr>
              <a:t> </a:t>
            </a:r>
            <a:r>
              <a:rPr lang="tr-TR" b="1" dirty="0" err="1" smtClean="0">
                <a:latin typeface="+mn-lt"/>
              </a:rPr>
              <a:t>Polarity</a:t>
            </a:r>
            <a:r>
              <a:rPr lang="tr-TR" b="1" dirty="0" smtClean="0">
                <a:latin typeface="+mn-lt"/>
              </a:rPr>
              <a:t> </a:t>
            </a:r>
            <a:r>
              <a:rPr lang="tr-TR" b="1" dirty="0" err="1" smtClean="0">
                <a:latin typeface="+mn-lt"/>
              </a:rPr>
              <a:t>Genes</a:t>
            </a:r>
            <a:endParaRPr lang="tr-TR" b="1" dirty="0" smtClean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related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with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different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segments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developing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embryo</a:t>
            </a:r>
            <a:r>
              <a:rPr lang="tr-TR" dirty="0" smtClean="0">
                <a:latin typeface="+mn-lt"/>
              </a:rPr>
              <a:t>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9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 err="1" smtClean="0">
                <a:latin typeface="+mn-lt"/>
              </a:rPr>
              <a:t>Fıgure</a:t>
            </a:r>
            <a:r>
              <a:rPr lang="tr-TR" sz="2800" dirty="0" smtClean="0">
                <a:latin typeface="+mn-lt"/>
              </a:rPr>
              <a:t> 4  : </a:t>
            </a:r>
            <a:r>
              <a:rPr lang="en-US" sz="2800" dirty="0" smtClean="0">
                <a:latin typeface="+mn-lt"/>
              </a:rPr>
              <a:t>Examples of the phenotypes of mutations affecting egg-polarity genes and the three types of</a:t>
            </a:r>
            <a:br>
              <a:rPr lang="en-US" sz="2800" dirty="0" smtClean="0">
                <a:latin typeface="+mn-lt"/>
              </a:rPr>
            </a:br>
            <a:r>
              <a:rPr lang="tr-TR" sz="2800" dirty="0" err="1" smtClean="0">
                <a:latin typeface="+mn-lt"/>
              </a:rPr>
              <a:t>segmentatıon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genes</a:t>
            </a:r>
            <a:r>
              <a:rPr lang="tr-TR" sz="2800" dirty="0" smtClean="0">
                <a:latin typeface="+mn-lt"/>
              </a:rPr>
              <a:t>.</a:t>
            </a:r>
            <a:endParaRPr lang="tr-TR" sz="2800" dirty="0">
              <a:latin typeface="+mn-lt"/>
            </a:endParaRPr>
          </a:p>
        </p:txBody>
      </p:sp>
      <p:pic>
        <p:nvPicPr>
          <p:cNvPr id="4" name="3 İçerik Yer Tutucusu" descr="4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159" y="1902646"/>
            <a:ext cx="8199640" cy="4095851"/>
          </a:xfrm>
        </p:spPr>
      </p:pic>
    </p:spTree>
    <p:extLst>
      <p:ext uri="{BB962C8B-B14F-4D97-AF65-F5344CB8AC3E}">
        <p14:creationId xmlns:p14="http://schemas.microsoft.com/office/powerpoint/2010/main" val="24788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HOMEOTIC SELECTOR- </a:t>
            </a:r>
            <a:r>
              <a:rPr lang="tr-TR" dirty="0" err="1" smtClean="0">
                <a:latin typeface="+mn-lt"/>
              </a:rPr>
              <a:t>or</a:t>
            </a:r>
            <a:r>
              <a:rPr lang="tr-TR" dirty="0" smtClean="0">
                <a:latin typeface="+mn-lt"/>
              </a:rPr>
              <a:t> HOMEBOX </a:t>
            </a:r>
            <a:r>
              <a:rPr lang="tr-TR" dirty="0" err="1" smtClean="0">
                <a:latin typeface="+mn-lt"/>
              </a:rPr>
              <a:t>gENES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In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last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part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actually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parallel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with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segmentation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process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these</a:t>
            </a:r>
            <a:r>
              <a:rPr lang="tr-TR" dirty="0" smtClean="0">
                <a:latin typeface="+mn-lt"/>
              </a:rPr>
              <a:t> GENES define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preserve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differences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between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segments</a:t>
            </a:r>
            <a:r>
              <a:rPr lang="tr-TR" dirty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permanently</a:t>
            </a:r>
            <a:r>
              <a:rPr lang="tr-TR" dirty="0" smtClean="0">
                <a:latin typeface="+mn-lt"/>
              </a:rPr>
              <a:t>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0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2626" y="629027"/>
            <a:ext cx="3987635" cy="5445951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FIGURE  5 :</a:t>
            </a:r>
            <a:r>
              <a:rPr lang="en-US" dirty="0" smtClean="0">
                <a:latin typeface="+mn-lt"/>
              </a:rPr>
              <a:t>The </a:t>
            </a:r>
            <a:r>
              <a:rPr lang="en-US" dirty="0" err="1" smtClean="0">
                <a:latin typeface="+mn-lt"/>
              </a:rPr>
              <a:t>Hox</a:t>
            </a:r>
            <a:r>
              <a:rPr lang="en-US" dirty="0" smtClean="0">
                <a:latin typeface="+mn-lt"/>
              </a:rPr>
              <a:t> complexes of an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insect and a mammal, compared and</a:t>
            </a:r>
            <a:br>
              <a:rPr lang="en-US" dirty="0" smtClean="0">
                <a:latin typeface="+mn-lt"/>
              </a:rPr>
            </a:br>
            <a:r>
              <a:rPr lang="tr-TR" dirty="0" err="1" smtClean="0">
                <a:latin typeface="+mn-lt"/>
              </a:rPr>
              <a:t>related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body </a:t>
            </a:r>
            <a:r>
              <a:rPr lang="tr-TR" dirty="0" err="1" smtClean="0">
                <a:latin typeface="+mn-lt"/>
              </a:rPr>
              <a:t>regıons</a:t>
            </a:r>
            <a:r>
              <a:rPr lang="tr-TR" dirty="0" smtClean="0">
                <a:latin typeface="+mn-lt"/>
              </a:rPr>
              <a:t>.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5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8561" y="19408"/>
            <a:ext cx="7713439" cy="6838592"/>
          </a:xfrm>
        </p:spPr>
      </p:pic>
    </p:spTree>
    <p:extLst>
      <p:ext uri="{BB962C8B-B14F-4D97-AF65-F5344CB8AC3E}">
        <p14:creationId xmlns:p14="http://schemas.microsoft.com/office/powerpoint/2010/main" val="5155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4702339" cy="4153179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+mn-lt"/>
              </a:rPr>
              <a:t>FIGURE 6</a:t>
            </a:r>
            <a:r>
              <a:rPr lang="tr-TR" sz="2800" dirty="0" smtClean="0">
                <a:latin typeface="+mn-lt"/>
              </a:rPr>
              <a:t>: An </a:t>
            </a:r>
            <a:r>
              <a:rPr lang="tr-TR" sz="2800" dirty="0" err="1" smtClean="0">
                <a:latin typeface="+mn-lt"/>
              </a:rPr>
              <a:t>example</a:t>
            </a:r>
            <a:r>
              <a:rPr lang="tr-TR" sz="2800" dirty="0" smtClean="0">
                <a:latin typeface="+mn-lt"/>
              </a:rPr>
              <a:t> of </a:t>
            </a:r>
            <a:r>
              <a:rPr lang="tr-TR" sz="2800" dirty="0" err="1" smtClean="0">
                <a:latin typeface="+mn-lt"/>
              </a:rPr>
              <a:t>the</a:t>
            </a:r>
            <a:r>
              <a:rPr lang="tr-TR" sz="2800" dirty="0" smtClean="0">
                <a:latin typeface="+mn-lt"/>
              </a:rPr>
              <a:t/>
            </a:r>
            <a:br>
              <a:rPr lang="tr-TR" sz="2800" dirty="0" smtClean="0">
                <a:latin typeface="+mn-lt"/>
              </a:rPr>
            </a:br>
            <a:r>
              <a:rPr lang="tr-TR" sz="2800" dirty="0" err="1" smtClean="0">
                <a:latin typeface="+mn-lt"/>
              </a:rPr>
              <a:t>regulatory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hıerarchy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smtClean="0">
                <a:latin typeface="+mn-lt"/>
              </a:rPr>
              <a:t>of </a:t>
            </a:r>
            <a:r>
              <a:rPr lang="tr-TR" sz="2800" dirty="0" err="1" smtClean="0">
                <a:latin typeface="+mn-lt"/>
              </a:rPr>
              <a:t>egg-polarıty</a:t>
            </a:r>
            <a:r>
              <a:rPr lang="tr-TR" sz="2800" dirty="0" smtClean="0">
                <a:latin typeface="+mn-lt"/>
              </a:rPr>
              <a:t>,</a:t>
            </a:r>
            <a:br>
              <a:rPr lang="tr-TR" sz="2800" dirty="0" smtClean="0">
                <a:latin typeface="+mn-lt"/>
              </a:rPr>
            </a:br>
            <a:r>
              <a:rPr lang="tr-TR" sz="2800" dirty="0" err="1" smtClean="0">
                <a:latin typeface="+mn-lt"/>
              </a:rPr>
              <a:t>segmentatıon</a:t>
            </a:r>
            <a:r>
              <a:rPr lang="tr-TR" sz="2800" dirty="0" smtClean="0">
                <a:latin typeface="+mn-lt"/>
              </a:rPr>
              <a:t>, </a:t>
            </a:r>
            <a:r>
              <a:rPr lang="tr-TR" sz="2800" dirty="0" err="1" smtClean="0">
                <a:latin typeface="+mn-lt"/>
              </a:rPr>
              <a:t>and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Hox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genes</a:t>
            </a:r>
            <a:r>
              <a:rPr lang="tr-TR" sz="2800" dirty="0" smtClean="0">
                <a:latin typeface="+mn-lt"/>
              </a:rPr>
              <a:t>.</a:t>
            </a:r>
            <a:endParaRPr lang="tr-TR" sz="2800" dirty="0">
              <a:latin typeface="+mn-lt"/>
            </a:endParaRPr>
          </a:p>
        </p:txBody>
      </p:sp>
      <p:pic>
        <p:nvPicPr>
          <p:cNvPr id="4" name="3 İçerik Yer Tutucusu" descr="6f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379" y="0"/>
            <a:ext cx="6394621" cy="6858000"/>
          </a:xfrm>
        </p:spPr>
      </p:pic>
    </p:spTree>
    <p:extLst>
      <p:ext uri="{BB962C8B-B14F-4D97-AF65-F5344CB8AC3E}">
        <p14:creationId xmlns:p14="http://schemas.microsoft.com/office/powerpoint/2010/main" val="17458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FIGURE 7: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ın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Drosophıla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7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040" y="2161923"/>
            <a:ext cx="10781623" cy="4470104"/>
          </a:xfrm>
        </p:spPr>
      </p:pic>
    </p:spTree>
    <p:extLst>
      <p:ext uri="{BB962C8B-B14F-4D97-AF65-F5344CB8AC3E}">
        <p14:creationId xmlns:p14="http://schemas.microsoft.com/office/powerpoint/2010/main" val="15657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           FROM ZYGOTE TO ADULT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>
                <a:latin typeface="+mn-lt"/>
              </a:rPr>
              <a:t>                              ZYGOTE</a:t>
            </a:r>
          </a:p>
          <a:p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                              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|</a:t>
            </a:r>
          </a:p>
          <a:p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                  EMBRYO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genome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activated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*</a:t>
            </a:r>
          </a:p>
          <a:p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                           |</a:t>
            </a:r>
          </a:p>
          <a:p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                    BLASTULA</a:t>
            </a:r>
          </a:p>
          <a:p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                           </a:t>
            </a:r>
            <a:r>
              <a:rPr lang="tr-TR" dirty="0">
                <a:latin typeface="+mn-lt"/>
                <a:cs typeface="Times New Roman" panose="02020603050405020304" pitchFamily="18" charset="0"/>
              </a:rPr>
              <a:t>|</a:t>
            </a:r>
          </a:p>
          <a:p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                  GASTRULATION</a:t>
            </a:r>
          </a:p>
          <a:p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                           </a:t>
            </a:r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|</a:t>
            </a:r>
          </a:p>
          <a:p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                  MULTILAYERED STRUCTURE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With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internal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gut</a:t>
            </a:r>
            <a:endParaRPr lang="tr-TR" dirty="0">
              <a:latin typeface="+mn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tr-TR" dirty="0">
              <a:latin typeface="+mn-lt"/>
              <a:cs typeface="Times New Roman" panose="02020603050405020304" pitchFamily="18" charset="0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5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Each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part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body </a:t>
            </a:r>
            <a:r>
              <a:rPr lang="tr-TR" dirty="0" err="1" smtClean="0">
                <a:latin typeface="+mn-lt"/>
              </a:rPr>
              <a:t>developes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from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certaın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dıfferent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layers</a:t>
            </a:r>
            <a:r>
              <a:rPr lang="tr-TR" dirty="0" smtClean="0">
                <a:latin typeface="+mn-lt"/>
              </a:rPr>
              <a:t>;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Ectoderm</a:t>
            </a:r>
            <a:r>
              <a:rPr lang="tr-TR" dirty="0" smtClean="0">
                <a:latin typeface="+mn-lt"/>
              </a:rPr>
              <a:t>   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→</a:t>
            </a:r>
            <a:r>
              <a:rPr lang="tr-TR" dirty="0" smtClean="0">
                <a:latin typeface="+mn-lt"/>
              </a:rPr>
              <a:t>     </a:t>
            </a:r>
            <a:r>
              <a:rPr lang="tr-TR" dirty="0" err="1" smtClean="0">
                <a:latin typeface="+mn-lt"/>
              </a:rPr>
              <a:t>Epidermis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Nervous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System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Endoderm  </a:t>
            </a:r>
            <a:r>
              <a:rPr lang="tr-TR" dirty="0">
                <a:latin typeface="+mn-lt"/>
              </a:rPr>
              <a:t> </a:t>
            </a:r>
            <a:r>
              <a:rPr lang="tr-TR" dirty="0">
                <a:latin typeface="+mn-lt"/>
                <a:cs typeface="Times New Roman" panose="02020603050405020304" pitchFamily="18" charset="0"/>
              </a:rPr>
              <a:t>→</a:t>
            </a: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Gut </a:t>
            </a:r>
            <a:r>
              <a:rPr lang="tr-TR" dirty="0" err="1" smtClean="0">
                <a:latin typeface="+mn-lt"/>
              </a:rPr>
              <a:t>tube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Lungs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Pancreas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Liver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Mesoderm</a:t>
            </a:r>
            <a:r>
              <a:rPr lang="tr-TR" dirty="0" smtClean="0">
                <a:latin typeface="+mn-lt"/>
              </a:rPr>
              <a:t> 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→</a:t>
            </a:r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Muscles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Connective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tissue</a:t>
            </a:r>
            <a:r>
              <a:rPr lang="tr-TR" dirty="0" smtClean="0">
                <a:latin typeface="+mn-lt"/>
              </a:rPr>
              <a:t>, Blood, </a:t>
            </a:r>
            <a:r>
              <a:rPr lang="tr-TR" dirty="0" err="1" smtClean="0">
                <a:latin typeface="+mn-lt"/>
              </a:rPr>
              <a:t>Kidney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/>
            </a:r>
            <a:br>
              <a:rPr lang="tr-TR" dirty="0" smtClean="0">
                <a:latin typeface="+mn-lt"/>
              </a:rPr>
            </a:br>
            <a:r>
              <a:rPr lang="tr-TR" dirty="0" smtClean="0">
                <a:latin typeface="+mn-lt"/>
              </a:rPr>
              <a:t>The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 of an </a:t>
            </a:r>
            <a:r>
              <a:rPr lang="tr-TR" dirty="0" err="1" smtClean="0">
                <a:latin typeface="+mn-lt"/>
              </a:rPr>
              <a:t>human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beıng</a:t>
            </a:r>
            <a:r>
              <a:rPr lang="tr-TR" dirty="0" smtClean="0">
                <a:latin typeface="+mn-lt"/>
              </a:rPr>
              <a:t> FROM ZYGOTE TO an </a:t>
            </a:r>
            <a:r>
              <a:rPr lang="tr-TR" dirty="0" err="1" smtClean="0">
                <a:latin typeface="+mn-lt"/>
              </a:rPr>
              <a:t>adult</a:t>
            </a:r>
            <a:r>
              <a:rPr lang="tr-TR" dirty="0" smtClean="0">
                <a:latin typeface="+mn-lt"/>
              </a:rPr>
              <a:t>….</a:t>
            </a:r>
            <a:br>
              <a:rPr lang="tr-TR" dirty="0" smtClean="0">
                <a:latin typeface="+mn-lt"/>
              </a:rPr>
            </a:br>
            <a:r>
              <a:rPr lang="tr-TR" dirty="0" smtClean="0">
                <a:latin typeface="+mn-lt"/>
              </a:rPr>
              <a:t>(DEVELOPMENT IN ANIMAL CELLS) </a:t>
            </a:r>
            <a:br>
              <a:rPr lang="tr-TR" dirty="0" smtClean="0">
                <a:latin typeface="+mn-lt"/>
              </a:rPr>
            </a:br>
            <a:r>
              <a:rPr lang="tr-TR" dirty="0">
                <a:latin typeface="+mn-lt"/>
              </a:rPr>
              <a:t/>
            </a:r>
            <a:br>
              <a:rPr lang="tr-TR" dirty="0">
                <a:latin typeface="+mn-lt"/>
              </a:rPr>
            </a:br>
            <a:r>
              <a:rPr lang="tr-TR" dirty="0" smtClean="0">
                <a:latin typeface="+mn-lt"/>
              </a:rPr>
              <a:t>GAIN THE FINAL SHAPE AND SIZE OF THE ORGANS </a:t>
            </a:r>
            <a:r>
              <a:rPr lang="tr-TR" dirty="0" err="1" smtClean="0">
                <a:latin typeface="+mn-lt"/>
              </a:rPr>
              <a:t>requıres</a:t>
            </a:r>
            <a:r>
              <a:rPr lang="tr-TR" dirty="0" smtClean="0">
                <a:latin typeface="+mn-lt"/>
              </a:rPr>
              <a:t>;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>
                <a:latin typeface="+mn-lt"/>
              </a:rPr>
              <a:t>      </a:t>
            </a:r>
          </a:p>
          <a:p>
            <a:pPr marL="0" indent="0">
              <a:buNone/>
            </a:pP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- </a:t>
            </a:r>
            <a:r>
              <a:rPr lang="tr-TR" dirty="0" err="1" smtClean="0">
                <a:latin typeface="+mn-lt"/>
              </a:rPr>
              <a:t>Proliferation</a:t>
            </a:r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Production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cells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- Cell- Cell </a:t>
            </a:r>
            <a:r>
              <a:rPr lang="tr-TR" dirty="0" err="1" smtClean="0">
                <a:latin typeface="+mn-lt"/>
              </a:rPr>
              <a:t>interactions</a:t>
            </a:r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Coordinate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behaviour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- </a:t>
            </a:r>
            <a:r>
              <a:rPr lang="tr-TR" dirty="0" err="1" smtClean="0">
                <a:latin typeface="+mn-lt"/>
              </a:rPr>
              <a:t>Differentiation</a:t>
            </a:r>
            <a:r>
              <a:rPr lang="tr-TR" dirty="0" smtClean="0">
                <a:latin typeface="+mn-lt"/>
              </a:rPr>
              <a:t>- Cell </a:t>
            </a:r>
            <a:r>
              <a:rPr lang="tr-TR" dirty="0" err="1" smtClean="0">
                <a:latin typeface="+mn-lt"/>
              </a:rPr>
              <a:t>specialization</a:t>
            </a:r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with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different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characreristics</a:t>
            </a:r>
            <a:r>
              <a:rPr lang="tr-TR" dirty="0" smtClean="0">
                <a:latin typeface="+mn-lt"/>
              </a:rPr>
              <a:t> at </a:t>
            </a:r>
            <a:r>
              <a:rPr lang="tr-TR" dirty="0" err="1" smtClean="0">
                <a:latin typeface="+mn-lt"/>
              </a:rPr>
              <a:t>different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positions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- Migration-Cell </a:t>
            </a:r>
            <a:r>
              <a:rPr lang="tr-TR" dirty="0" err="1" smtClean="0">
                <a:latin typeface="+mn-lt"/>
              </a:rPr>
              <a:t>movement</a:t>
            </a:r>
            <a:r>
              <a:rPr lang="tr-TR" dirty="0" smtClean="0">
                <a:latin typeface="+mn-lt"/>
              </a:rPr>
              <a:t> –</a:t>
            </a:r>
            <a:r>
              <a:rPr lang="tr-TR" dirty="0" err="1" smtClean="0">
                <a:latin typeface="+mn-lt"/>
              </a:rPr>
              <a:t>Rearrangement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form TISSUES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ORGANS 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                               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 </a:t>
            </a:r>
          </a:p>
          <a:p>
            <a:pPr>
              <a:buFontTx/>
              <a:buChar char="-"/>
            </a:pPr>
            <a:endParaRPr lang="tr-TR" dirty="0">
              <a:latin typeface="+mn-lt"/>
            </a:endParaRPr>
          </a:p>
          <a:p>
            <a:pPr>
              <a:buFontTx/>
              <a:buChar char="-"/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9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     </a:t>
            </a:r>
            <a:r>
              <a:rPr lang="tr-TR" dirty="0" err="1" smtClean="0">
                <a:latin typeface="+mn-lt"/>
              </a:rPr>
              <a:t>Some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Model </a:t>
            </a:r>
            <a:r>
              <a:rPr lang="tr-TR" dirty="0" err="1" smtClean="0">
                <a:latin typeface="+mn-lt"/>
              </a:rPr>
              <a:t>organısms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crucıal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ın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understandıng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      EXPERIMENTAL </a:t>
            </a:r>
            <a:r>
              <a:rPr lang="tr-TR" dirty="0">
                <a:latin typeface="+mn-lt"/>
              </a:rPr>
              <a:t>MODELS</a:t>
            </a:r>
            <a:endParaRPr lang="tr-TR" dirty="0" smtClean="0">
              <a:latin typeface="+mn-lt"/>
            </a:endParaRPr>
          </a:p>
          <a:p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-  </a:t>
            </a:r>
            <a:r>
              <a:rPr lang="tr-TR" dirty="0" err="1" smtClean="0">
                <a:latin typeface="+mn-lt"/>
              </a:rPr>
              <a:t>Fruit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fly</a:t>
            </a:r>
            <a:r>
              <a:rPr lang="tr-TR" dirty="0" smtClean="0">
                <a:latin typeface="+mn-lt"/>
              </a:rPr>
              <a:t>  (</a:t>
            </a:r>
            <a:r>
              <a:rPr lang="tr-TR" dirty="0" err="1" smtClean="0">
                <a:latin typeface="+mn-lt"/>
              </a:rPr>
              <a:t>Drosofila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melanogaster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 smtClean="0">
                <a:latin typeface="+mn-lt"/>
              </a:rPr>
              <a:t>   -  </a:t>
            </a:r>
            <a:r>
              <a:rPr lang="tr-TR" dirty="0" err="1" smtClean="0">
                <a:latin typeface="+mn-lt"/>
              </a:rPr>
              <a:t>Frog</a:t>
            </a:r>
            <a:r>
              <a:rPr lang="tr-TR" dirty="0" smtClean="0">
                <a:latin typeface="+mn-lt"/>
              </a:rPr>
              <a:t> (</a:t>
            </a:r>
            <a:r>
              <a:rPr lang="tr-TR" dirty="0" err="1" smtClean="0">
                <a:latin typeface="+mn-lt"/>
              </a:rPr>
              <a:t>Xenopus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laevis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 smtClean="0">
                <a:latin typeface="+mn-lt"/>
              </a:rPr>
              <a:t>   -  </a:t>
            </a:r>
            <a:r>
              <a:rPr lang="tr-TR" dirty="0" err="1" smtClean="0">
                <a:latin typeface="+mn-lt"/>
              </a:rPr>
              <a:t>Roundworm</a:t>
            </a:r>
            <a:r>
              <a:rPr lang="tr-TR" dirty="0" smtClean="0">
                <a:latin typeface="+mn-lt"/>
              </a:rPr>
              <a:t> (</a:t>
            </a:r>
            <a:r>
              <a:rPr lang="tr-TR" dirty="0" err="1" smtClean="0">
                <a:latin typeface="+mn-lt"/>
              </a:rPr>
              <a:t>Caenorhabditis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elegans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-  </a:t>
            </a:r>
            <a:r>
              <a:rPr lang="tr-TR" dirty="0" err="1" smtClean="0">
                <a:latin typeface="+mn-lt"/>
              </a:rPr>
              <a:t>Zebrafish</a:t>
            </a:r>
            <a:r>
              <a:rPr lang="tr-TR" dirty="0" smtClean="0">
                <a:latin typeface="+mn-lt"/>
              </a:rPr>
              <a:t> (</a:t>
            </a:r>
            <a:r>
              <a:rPr lang="tr-TR" dirty="0" err="1" smtClean="0">
                <a:latin typeface="+mn-lt"/>
              </a:rPr>
              <a:t>Danio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rerio</a:t>
            </a:r>
            <a:r>
              <a:rPr lang="tr-TR" dirty="0" smtClean="0">
                <a:latin typeface="+mn-lt"/>
              </a:rPr>
              <a:t>)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-  Mouse (</a:t>
            </a:r>
            <a:r>
              <a:rPr lang="tr-TR" dirty="0" err="1" smtClean="0">
                <a:latin typeface="+mn-lt"/>
              </a:rPr>
              <a:t>Mus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musculus</a:t>
            </a:r>
            <a:r>
              <a:rPr lang="tr-TR" dirty="0" smtClean="0">
                <a:latin typeface="+mn-lt"/>
              </a:rPr>
              <a:t>)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05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Systems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body has,</a:t>
            </a:r>
            <a:br>
              <a:rPr lang="tr-TR" dirty="0" smtClean="0">
                <a:latin typeface="+mn-lt"/>
              </a:rPr>
            </a:b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theır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own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pattern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+mn-lt"/>
              </a:rPr>
              <a:t>   </a:t>
            </a:r>
            <a:r>
              <a:rPr lang="tr-TR" dirty="0" err="1" smtClean="0">
                <a:solidFill>
                  <a:srgbClr val="FF0000"/>
                </a:solidFill>
                <a:latin typeface="+mn-lt"/>
              </a:rPr>
              <a:t>Differentiation</a:t>
            </a:r>
            <a:r>
              <a:rPr lang="tr-TR" dirty="0" smtClean="0">
                <a:latin typeface="+mn-lt"/>
              </a:rPr>
              <a:t> – </a:t>
            </a:r>
            <a:r>
              <a:rPr lang="tr-TR" dirty="0" err="1">
                <a:latin typeface="+mn-lt"/>
              </a:rPr>
              <a:t>S</a:t>
            </a:r>
            <a:r>
              <a:rPr lang="tr-TR" dirty="0" err="1" smtClean="0">
                <a:latin typeface="+mn-lt"/>
              </a:rPr>
              <a:t>ynchronized</a:t>
            </a:r>
            <a:r>
              <a:rPr lang="tr-TR" dirty="0" smtClean="0">
                <a:latin typeface="+mn-lt"/>
              </a:rPr>
              <a:t> Development 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- </a:t>
            </a:r>
            <a:r>
              <a:rPr lang="tr-TR" dirty="0" err="1" smtClean="0">
                <a:latin typeface="+mn-lt"/>
              </a:rPr>
              <a:t>Tissue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interactions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</a:t>
            </a:r>
            <a:r>
              <a:rPr lang="tr-TR" dirty="0" err="1" smtClean="0">
                <a:solidFill>
                  <a:srgbClr val="FF0000"/>
                </a:solidFill>
                <a:latin typeface="+mn-lt"/>
              </a:rPr>
              <a:t>Proliferation</a:t>
            </a:r>
            <a:endParaRPr lang="tr-TR" dirty="0" smtClean="0">
              <a:solidFill>
                <a:srgbClr val="FF0000"/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tr-TR" dirty="0" smtClean="0">
                <a:latin typeface="+mn-lt"/>
              </a:rPr>
              <a:t>Migration of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colonies</a:t>
            </a:r>
            <a:endParaRPr lang="tr-TR" dirty="0" smtClean="0">
              <a:latin typeface="+mn-lt"/>
            </a:endParaRPr>
          </a:p>
          <a:p>
            <a:pPr>
              <a:buFontTx/>
              <a:buChar char="-"/>
            </a:pPr>
            <a:r>
              <a:rPr lang="tr-TR" dirty="0" err="1" smtClean="0">
                <a:latin typeface="+mn-lt"/>
              </a:rPr>
              <a:t>Programmed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death</a:t>
            </a:r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10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EMBRYONIC DEVELOPMENT IS;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Growth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→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>
                <a:latin typeface="+mn-lt"/>
              </a:rPr>
              <a:t>M</a:t>
            </a:r>
            <a:r>
              <a:rPr lang="tr-TR" dirty="0" err="1" smtClean="0">
                <a:latin typeface="+mn-lt"/>
              </a:rPr>
              <a:t>itosis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>
                <a:latin typeface="+mn-lt"/>
              </a:rPr>
              <a:t>P</a:t>
            </a:r>
            <a:r>
              <a:rPr lang="tr-TR" dirty="0" err="1" smtClean="0">
                <a:latin typeface="+mn-lt"/>
              </a:rPr>
              <a:t>roduction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extracellular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matrix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Increasing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Complexity</a:t>
            </a: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→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Morphogenesis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Differentiation</a:t>
            </a:r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             OF STRUCTURE AND FUNCTION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1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The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Embryo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plurıpotentıal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>
                <a:latin typeface="+mn-lt"/>
              </a:rPr>
              <a:t>Therefore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formation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new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tissues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determined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several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factors</a:t>
            </a:r>
            <a:r>
              <a:rPr lang="tr-TR" dirty="0" smtClean="0">
                <a:latin typeface="+mn-lt"/>
              </a:rPr>
              <a:t>;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</a:t>
            </a:r>
            <a:r>
              <a:rPr lang="tr-TR" dirty="0" err="1" smtClean="0">
                <a:latin typeface="+mn-lt"/>
              </a:rPr>
              <a:t>one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them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being</a:t>
            </a:r>
            <a:r>
              <a:rPr lang="tr-TR" dirty="0" smtClean="0">
                <a:latin typeface="+mn-lt"/>
              </a:rPr>
              <a:t> ;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INDUCTION (The </a:t>
            </a:r>
            <a:r>
              <a:rPr lang="tr-TR" dirty="0" err="1" smtClean="0">
                <a:latin typeface="+mn-lt"/>
              </a:rPr>
              <a:t>interactions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lead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a </a:t>
            </a:r>
            <a:r>
              <a:rPr lang="tr-TR" dirty="0" err="1" smtClean="0">
                <a:latin typeface="+mn-lt"/>
              </a:rPr>
              <a:t>change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course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 of at </a:t>
            </a:r>
            <a:r>
              <a:rPr lang="tr-TR" dirty="0" err="1" smtClean="0">
                <a:latin typeface="+mn-lt"/>
              </a:rPr>
              <a:t>least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one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interactants</a:t>
            </a:r>
            <a:r>
              <a:rPr lang="tr-TR" dirty="0" smtClean="0">
                <a:latin typeface="+mn-lt"/>
              </a:rPr>
              <a:t>).</a:t>
            </a: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In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other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words</a:t>
            </a:r>
            <a:r>
              <a:rPr lang="tr-TR" dirty="0" smtClean="0">
                <a:latin typeface="+mn-lt"/>
              </a:rPr>
              <a:t>; a </a:t>
            </a:r>
            <a:r>
              <a:rPr lang="tr-TR" dirty="0" err="1" smtClean="0">
                <a:latin typeface="+mn-lt"/>
              </a:rPr>
              <a:t>group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starts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with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same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potential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later</a:t>
            </a:r>
            <a:r>
              <a:rPr lang="tr-TR" dirty="0" smtClean="0">
                <a:latin typeface="+mn-lt"/>
              </a:rPr>
              <a:t>, a </a:t>
            </a:r>
            <a:r>
              <a:rPr lang="tr-TR" dirty="0" err="1" smtClean="0">
                <a:latin typeface="+mn-lt"/>
              </a:rPr>
              <a:t>signal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generally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coming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from</a:t>
            </a:r>
            <a:r>
              <a:rPr lang="tr-TR" dirty="0" smtClean="0">
                <a:latin typeface="+mn-lt"/>
              </a:rPr>
              <a:t> a  a </a:t>
            </a:r>
            <a:r>
              <a:rPr lang="tr-TR" dirty="0" err="1" smtClean="0">
                <a:latin typeface="+mn-lt"/>
              </a:rPr>
              <a:t>neighbouring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induces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one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members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group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change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their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character</a:t>
            </a:r>
            <a:r>
              <a:rPr lang="tr-TR" dirty="0" smtClean="0">
                <a:latin typeface="+mn-lt"/>
              </a:rPr>
              <a:t>.</a:t>
            </a:r>
          </a:p>
          <a:p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In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molecular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mechanism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induction</a:t>
            </a:r>
            <a:r>
              <a:rPr lang="tr-TR" dirty="0" smtClean="0">
                <a:latin typeface="+mn-lt"/>
              </a:rPr>
              <a:t>;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transmission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between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tissues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important</a:t>
            </a:r>
            <a:r>
              <a:rPr lang="tr-TR" dirty="0" smtClean="0">
                <a:latin typeface="+mn-lt"/>
              </a:rPr>
              <a:t>.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4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The </a:t>
            </a:r>
            <a:r>
              <a:rPr lang="tr-TR" dirty="0" err="1" smtClean="0">
                <a:latin typeface="+mn-lt"/>
              </a:rPr>
              <a:t>sıgnalıng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Pathways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take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part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ın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ınductıon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;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tr-TR" dirty="0" err="1" smtClean="0">
                <a:latin typeface="+mn-lt"/>
              </a:rPr>
              <a:t>Transforming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Growth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</a:t>
            </a:r>
            <a:r>
              <a:rPr lang="tr-TR" dirty="0" smtClean="0">
                <a:latin typeface="+mn-lt"/>
              </a:rPr>
              <a:t> Beta</a:t>
            </a:r>
          </a:p>
          <a:p>
            <a:pPr>
              <a:buFontTx/>
              <a:buChar char="-"/>
            </a:pPr>
            <a:r>
              <a:rPr lang="tr-TR" dirty="0" err="1" smtClean="0">
                <a:latin typeface="+mn-lt"/>
              </a:rPr>
              <a:t>Wnt</a:t>
            </a:r>
            <a:endParaRPr lang="tr-TR" dirty="0" smtClean="0">
              <a:latin typeface="+mn-lt"/>
            </a:endParaRPr>
          </a:p>
          <a:p>
            <a:pPr>
              <a:buFontTx/>
              <a:buChar char="-"/>
            </a:pPr>
            <a:r>
              <a:rPr lang="tr-TR" dirty="0" err="1" smtClean="0">
                <a:latin typeface="+mn-lt"/>
              </a:rPr>
              <a:t>Hedgehog</a:t>
            </a:r>
            <a:endParaRPr lang="tr-TR" dirty="0" smtClean="0">
              <a:latin typeface="+mn-lt"/>
            </a:endParaRPr>
          </a:p>
          <a:p>
            <a:pPr>
              <a:buFontTx/>
              <a:buChar char="-"/>
            </a:pPr>
            <a:r>
              <a:rPr lang="tr-TR" dirty="0" err="1" smtClean="0">
                <a:latin typeface="+mn-lt"/>
              </a:rPr>
              <a:t>Notch</a:t>
            </a:r>
            <a:endParaRPr lang="tr-TR" dirty="0" smtClean="0">
              <a:latin typeface="+mn-lt"/>
            </a:endParaRPr>
          </a:p>
          <a:p>
            <a:pPr>
              <a:buFontTx/>
              <a:buChar char="-"/>
            </a:pPr>
            <a:r>
              <a:rPr lang="tr-TR" dirty="0" err="1" smtClean="0">
                <a:latin typeface="+mn-lt"/>
              </a:rPr>
              <a:t>Receptor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Tyrosine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Kinase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They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have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been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shown</a:t>
            </a:r>
            <a:r>
              <a:rPr lang="tr-TR" dirty="0" smtClean="0">
                <a:latin typeface="+mn-lt"/>
              </a:rPr>
              <a:t> since 25 </a:t>
            </a:r>
            <a:r>
              <a:rPr lang="tr-TR" dirty="0" err="1" smtClean="0">
                <a:latin typeface="+mn-lt"/>
              </a:rPr>
              <a:t>years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thought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be </a:t>
            </a:r>
            <a:r>
              <a:rPr lang="tr-TR" dirty="0" err="1" smtClean="0">
                <a:latin typeface="+mn-lt"/>
              </a:rPr>
              <a:t>highly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conserved</a:t>
            </a:r>
            <a:r>
              <a:rPr lang="tr-TR" dirty="0" smtClean="0">
                <a:latin typeface="+mn-lt"/>
              </a:rPr>
              <a:t>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8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1414" y="618517"/>
            <a:ext cx="3094256" cy="2755303"/>
          </a:xfrm>
        </p:spPr>
        <p:txBody>
          <a:bodyPr/>
          <a:lstStyle/>
          <a:p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8 : INDUCTION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e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0166" y="0"/>
            <a:ext cx="7451834" cy="6615255"/>
          </a:xfrm>
        </p:spPr>
      </p:pic>
    </p:spTree>
    <p:extLst>
      <p:ext uri="{BB962C8B-B14F-4D97-AF65-F5344CB8AC3E}">
        <p14:creationId xmlns:p14="http://schemas.microsoft.com/office/powerpoint/2010/main" val="4624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9 : </a:t>
            </a:r>
            <a:r>
              <a:rPr lang="tr-TR" dirty="0" err="1" smtClean="0">
                <a:latin typeface="+mn-lt"/>
              </a:rPr>
              <a:t>ınductıve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sıgnalıng</a:t>
            </a:r>
            <a:r>
              <a:rPr lang="tr-TR" dirty="0" smtClean="0">
                <a:latin typeface="+mn-lt"/>
              </a:rPr>
              <a:t> 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9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835" y="1705657"/>
            <a:ext cx="6320891" cy="4652522"/>
          </a:xfrm>
        </p:spPr>
      </p:pic>
    </p:spTree>
    <p:extLst>
      <p:ext uri="{BB962C8B-B14F-4D97-AF65-F5344CB8AC3E}">
        <p14:creationId xmlns:p14="http://schemas.microsoft.com/office/powerpoint/2010/main" val="31789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10 :  </a:t>
            </a:r>
            <a:r>
              <a:rPr lang="tr-TR" dirty="0" err="1" smtClean="0">
                <a:latin typeface="+mn-lt"/>
              </a:rPr>
              <a:t>formatıon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eye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b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471" y="2123090"/>
            <a:ext cx="8944766" cy="4067504"/>
          </a:xfrm>
        </p:spPr>
      </p:pic>
    </p:spTree>
    <p:extLst>
      <p:ext uri="{BB962C8B-B14F-4D97-AF65-F5344CB8AC3E}">
        <p14:creationId xmlns:p14="http://schemas.microsoft.com/office/powerpoint/2010/main" val="3992432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</a:t>
            </a:r>
            <a:r>
              <a:rPr lang="tr-TR" dirty="0" err="1" smtClean="0">
                <a:latin typeface="+mn-lt"/>
              </a:rPr>
              <a:t>From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Sımple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complex</a:t>
            </a:r>
            <a:r>
              <a:rPr lang="tr-TR" dirty="0" smtClean="0">
                <a:latin typeface="+mn-lt"/>
              </a:rPr>
              <a:t> PATTERNS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3 </a:t>
            </a:r>
            <a:r>
              <a:rPr lang="tr-TR" dirty="0" err="1" smtClean="0">
                <a:latin typeface="+mn-lt"/>
              </a:rPr>
              <a:t>Kinds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Mechanisms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responsible</a:t>
            </a:r>
            <a:r>
              <a:rPr lang="tr-TR" dirty="0" smtClean="0">
                <a:latin typeface="+mn-lt"/>
              </a:rPr>
              <a:t>;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1- GENE DUBLICATION- Homolog </a:t>
            </a:r>
            <a:r>
              <a:rPr lang="tr-TR" dirty="0" err="1" smtClean="0">
                <a:latin typeface="+mn-lt"/>
              </a:rPr>
              <a:t>Genes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Ex</a:t>
            </a:r>
            <a:r>
              <a:rPr lang="tr-TR" dirty="0" smtClean="0">
                <a:latin typeface="+mn-lt"/>
              </a:rPr>
              <a:t>. </a:t>
            </a:r>
            <a:r>
              <a:rPr lang="tr-TR" dirty="0" err="1" smtClean="0">
                <a:latin typeface="+mn-lt"/>
              </a:rPr>
              <a:t>Notch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Notch</a:t>
            </a:r>
            <a:r>
              <a:rPr lang="tr-TR" dirty="0" smtClean="0">
                <a:latin typeface="+mn-lt"/>
              </a:rPr>
              <a:t> 1  ---- </a:t>
            </a:r>
            <a:r>
              <a:rPr lang="tr-TR" dirty="0" err="1" smtClean="0">
                <a:latin typeface="+mn-lt"/>
              </a:rPr>
              <a:t>Tissue</a:t>
            </a:r>
            <a:r>
              <a:rPr lang="tr-TR" dirty="0" smtClean="0">
                <a:latin typeface="+mn-lt"/>
              </a:rPr>
              <a:t> A</a:t>
            </a:r>
          </a:p>
          <a:p>
            <a:r>
              <a:rPr lang="tr-TR" dirty="0" smtClean="0">
                <a:latin typeface="+mn-lt"/>
              </a:rPr>
              <a:t>                             </a:t>
            </a:r>
            <a:r>
              <a:rPr lang="tr-TR" dirty="0" err="1" smtClean="0">
                <a:latin typeface="+mn-lt"/>
              </a:rPr>
              <a:t>Notch</a:t>
            </a:r>
            <a:r>
              <a:rPr lang="tr-TR" dirty="0" smtClean="0">
                <a:latin typeface="+mn-lt"/>
              </a:rPr>
              <a:t> 4 ----- </a:t>
            </a:r>
            <a:r>
              <a:rPr lang="tr-TR" dirty="0" err="1" smtClean="0">
                <a:latin typeface="+mn-lt"/>
              </a:rPr>
              <a:t>Tissue</a:t>
            </a:r>
            <a:r>
              <a:rPr lang="tr-TR" dirty="0" smtClean="0">
                <a:latin typeface="+mn-lt"/>
              </a:rPr>
              <a:t> B</a:t>
            </a:r>
          </a:p>
          <a:p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810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2- COMBINATORIAL SIGNALING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+mn-lt"/>
              </a:rPr>
              <a:t>The </a:t>
            </a:r>
            <a:r>
              <a:rPr lang="tr-TR" dirty="0" err="1" smtClean="0">
                <a:latin typeface="+mn-lt"/>
              </a:rPr>
              <a:t>response</a:t>
            </a:r>
            <a:r>
              <a:rPr lang="tr-TR" dirty="0" smtClean="0">
                <a:latin typeface="+mn-lt"/>
              </a:rPr>
              <a:t> of a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a </a:t>
            </a:r>
            <a:r>
              <a:rPr lang="tr-TR" dirty="0" err="1" smtClean="0">
                <a:latin typeface="+mn-lt"/>
              </a:rPr>
              <a:t>given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</a:t>
            </a:r>
            <a:r>
              <a:rPr lang="tr-TR" dirty="0" smtClean="0">
                <a:latin typeface="+mn-lt"/>
              </a:rPr>
              <a:t> protein </a:t>
            </a:r>
            <a:r>
              <a:rPr lang="tr-TR" dirty="0" err="1" smtClean="0">
                <a:latin typeface="+mn-lt"/>
              </a:rPr>
              <a:t>depends</a:t>
            </a:r>
            <a:r>
              <a:rPr lang="tr-TR" dirty="0" smtClean="0">
                <a:latin typeface="+mn-lt"/>
              </a:rPr>
              <a:t> on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other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is </a:t>
            </a:r>
            <a:r>
              <a:rPr lang="tr-TR" dirty="0" err="1" smtClean="0">
                <a:latin typeface="+mn-lt"/>
              </a:rPr>
              <a:t>receiving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concurrently</a:t>
            </a:r>
            <a:r>
              <a:rPr lang="tr-TR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   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              </a:t>
            </a:r>
            <a:r>
              <a:rPr lang="tr-TR" dirty="0" err="1" smtClean="0">
                <a:latin typeface="+mn-lt"/>
              </a:rPr>
              <a:t>Different</a:t>
            </a:r>
            <a:r>
              <a:rPr lang="tr-TR" dirty="0" smtClean="0">
                <a:latin typeface="+mn-lt"/>
              </a:rPr>
              <a:t> Combination of </a:t>
            </a:r>
            <a:r>
              <a:rPr lang="tr-TR" dirty="0" err="1" smtClean="0">
                <a:latin typeface="+mn-lt"/>
              </a:rPr>
              <a:t>Signals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                    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↓</a:t>
            </a:r>
            <a:endParaRPr lang="tr-TR" dirty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A Great </a:t>
            </a:r>
            <a:r>
              <a:rPr lang="tr-TR" dirty="0" err="1" smtClean="0">
                <a:latin typeface="+mn-lt"/>
              </a:rPr>
              <a:t>Variety</a:t>
            </a:r>
            <a:r>
              <a:rPr lang="tr-TR" dirty="0" smtClean="0">
                <a:latin typeface="+mn-lt"/>
              </a:rPr>
              <a:t> of RESPONSES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57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1  :</a:t>
            </a:r>
            <a:br>
              <a:rPr lang="tr-TR" dirty="0" smtClean="0">
                <a:latin typeface="+mn-lt"/>
              </a:rPr>
            </a:b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Essentıal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processes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ın</a:t>
            </a:r>
            <a:r>
              <a:rPr lang="tr-TR" dirty="0" smtClean="0">
                <a:latin typeface="+mn-lt"/>
              </a:rPr>
              <a:t>   </a:t>
            </a:r>
            <a:r>
              <a:rPr lang="tr-TR" dirty="0" err="1" smtClean="0">
                <a:latin typeface="+mn-lt"/>
              </a:rPr>
              <a:t>development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1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663" y="2427890"/>
            <a:ext cx="9059722" cy="2806262"/>
          </a:xfrm>
        </p:spPr>
      </p:pic>
    </p:spTree>
    <p:extLst>
      <p:ext uri="{BB962C8B-B14F-4D97-AF65-F5344CB8AC3E}">
        <p14:creationId xmlns:p14="http://schemas.microsoft.com/office/powerpoint/2010/main" val="27525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                     3- CELL MEMORY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Previous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experiences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responding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results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different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RESPONSES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same</a:t>
            </a:r>
            <a:r>
              <a:rPr lang="tr-TR" dirty="0" smtClean="0">
                <a:latin typeface="+mn-lt"/>
              </a:rPr>
              <a:t> SIGNAL.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714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+mn-lt"/>
              </a:rPr>
              <a:t> FIGURE  11 : MECHANISMS THAT RESPOND DIFFERENTLY TO THE SAME SIGNAL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11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750" y="2259999"/>
            <a:ext cx="8783861" cy="4158542"/>
          </a:xfrm>
        </p:spPr>
      </p:pic>
    </p:spTree>
    <p:extLst>
      <p:ext uri="{BB962C8B-B14F-4D97-AF65-F5344CB8AC3E}">
        <p14:creationId xmlns:p14="http://schemas.microsoft.com/office/powerpoint/2010/main" val="3147458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IN ORDER TO </a:t>
            </a:r>
            <a:r>
              <a:rPr lang="tr-TR" dirty="0">
                <a:latin typeface="+mn-lt"/>
              </a:rPr>
              <a:t>GAIN THE FINAL SHAPE AND SIZE OF THE ORGANS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   </a:t>
            </a:r>
            <a:r>
              <a:rPr lang="tr-TR" dirty="0" err="1" smtClean="0">
                <a:latin typeface="+mn-lt"/>
              </a:rPr>
              <a:t>These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processes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use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key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molecules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forming</a:t>
            </a:r>
            <a:r>
              <a:rPr lang="tr-TR" dirty="0" smtClean="0">
                <a:latin typeface="+mn-lt"/>
              </a:rPr>
              <a:t>;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                    SIGNALING PATHWAYS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17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                 SIGNALING PATHWAYS </a:t>
            </a:r>
            <a:r>
              <a:rPr lang="tr-TR" dirty="0">
                <a:latin typeface="+mn-lt"/>
              </a:rPr>
              <a:t/>
            </a:r>
            <a:br>
              <a:rPr lang="tr-TR" dirty="0">
                <a:latin typeface="+mn-lt"/>
              </a:rPr>
            </a:b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1- </a:t>
            </a:r>
            <a:r>
              <a:rPr lang="tr-TR" dirty="0" err="1" smtClean="0">
                <a:latin typeface="+mn-lt"/>
              </a:rPr>
              <a:t>Morphogenes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2- </a:t>
            </a:r>
            <a:r>
              <a:rPr lang="tr-TR" dirty="0" err="1" smtClean="0">
                <a:latin typeface="+mn-lt"/>
              </a:rPr>
              <a:t>Notch</a:t>
            </a:r>
            <a:r>
              <a:rPr lang="tr-TR" dirty="0" smtClean="0">
                <a:latin typeface="+mn-lt"/>
              </a:rPr>
              <a:t>/Delta</a:t>
            </a:r>
          </a:p>
          <a:p>
            <a:r>
              <a:rPr lang="tr-TR" dirty="0" smtClean="0">
                <a:latin typeface="+mn-lt"/>
              </a:rPr>
              <a:t>3- </a:t>
            </a:r>
            <a:r>
              <a:rPr lang="tr-TR" dirty="0" err="1" smtClean="0">
                <a:latin typeface="+mn-lt"/>
              </a:rPr>
              <a:t>Transcription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factors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4- </a:t>
            </a:r>
            <a:r>
              <a:rPr lang="tr-TR" dirty="0" err="1" smtClean="0">
                <a:latin typeface="+mn-lt"/>
              </a:rPr>
              <a:t>Receptor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tyrosine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kinases</a:t>
            </a:r>
            <a:r>
              <a:rPr lang="tr-TR" dirty="0" smtClean="0">
                <a:latin typeface="+mn-lt"/>
              </a:rPr>
              <a:t> (</a:t>
            </a:r>
            <a:r>
              <a:rPr lang="tr-TR" dirty="0" err="1" smtClean="0">
                <a:latin typeface="+mn-lt"/>
              </a:rPr>
              <a:t>RTKs</a:t>
            </a:r>
            <a:r>
              <a:rPr lang="tr-TR" dirty="0" smtClean="0">
                <a:latin typeface="+mn-lt"/>
              </a:rPr>
              <a:t>)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425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1- </a:t>
            </a:r>
            <a:r>
              <a:rPr lang="tr-TR" dirty="0" err="1">
                <a:latin typeface="+mn-lt"/>
              </a:rPr>
              <a:t>Morphogenes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+mn-lt"/>
            </a:endParaRPr>
          </a:p>
          <a:p>
            <a:r>
              <a:rPr lang="tr-TR" dirty="0" err="1" smtClean="0">
                <a:latin typeface="+mn-lt"/>
              </a:rPr>
              <a:t>These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indicate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type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will</a:t>
            </a:r>
            <a:r>
              <a:rPr lang="tr-TR" dirty="0" smtClean="0">
                <a:latin typeface="+mn-lt"/>
              </a:rPr>
              <a:t> be </a:t>
            </a:r>
            <a:r>
              <a:rPr lang="tr-TR" dirty="0" err="1" smtClean="0">
                <a:latin typeface="+mn-lt"/>
              </a:rPr>
              <a:t>specified</a:t>
            </a:r>
            <a:r>
              <a:rPr lang="tr-TR" dirty="0" smtClean="0">
                <a:latin typeface="+mn-lt"/>
              </a:rPr>
              <a:t> at a </a:t>
            </a:r>
            <a:r>
              <a:rPr lang="tr-TR" dirty="0" err="1" smtClean="0">
                <a:latin typeface="+mn-lt"/>
              </a:rPr>
              <a:t>special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location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direct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migration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location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therefore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determine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morphology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function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tissue</a:t>
            </a:r>
            <a:r>
              <a:rPr lang="tr-TR" dirty="0" smtClean="0">
                <a:latin typeface="+mn-lt"/>
              </a:rPr>
              <a:t>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940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How do </a:t>
            </a:r>
            <a:r>
              <a:rPr lang="tr-TR" dirty="0" err="1" smtClean="0">
                <a:latin typeface="+mn-lt"/>
              </a:rPr>
              <a:t>these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sıgnal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molecules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act</a:t>
            </a: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?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+mn-lt"/>
              </a:rPr>
              <a:t>The </a:t>
            </a:r>
            <a:r>
              <a:rPr lang="tr-TR" dirty="0" err="1" smtClean="0">
                <a:latin typeface="+mn-lt"/>
              </a:rPr>
              <a:t>morphogenes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found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embryo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move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dorsal</a:t>
            </a:r>
            <a:r>
              <a:rPr lang="tr-TR" dirty="0" smtClean="0">
                <a:latin typeface="+mn-lt"/>
              </a:rPr>
              <a:t>/</a:t>
            </a:r>
            <a:r>
              <a:rPr lang="tr-TR" dirty="0" err="1" smtClean="0">
                <a:latin typeface="+mn-lt"/>
              </a:rPr>
              <a:t>ventral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anterior</a:t>
            </a:r>
            <a:r>
              <a:rPr lang="tr-TR" dirty="0" smtClean="0">
                <a:latin typeface="+mn-lt"/>
              </a:rPr>
              <a:t>/</a:t>
            </a:r>
            <a:r>
              <a:rPr lang="tr-TR" dirty="0" err="1" smtClean="0">
                <a:latin typeface="+mn-lt"/>
              </a:rPr>
              <a:t>posterior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medial</a:t>
            </a:r>
            <a:r>
              <a:rPr lang="tr-TR" dirty="0" smtClean="0">
                <a:latin typeface="+mn-lt"/>
              </a:rPr>
              <a:t>/</a:t>
            </a:r>
            <a:r>
              <a:rPr lang="tr-TR" dirty="0" err="1" smtClean="0">
                <a:latin typeface="+mn-lt"/>
              </a:rPr>
              <a:t>lateral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axis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parts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concentration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gradients</a:t>
            </a:r>
            <a:r>
              <a:rPr lang="tr-TR" dirty="0" smtClean="0">
                <a:latin typeface="+mn-lt"/>
              </a:rPr>
              <a:t>.</a:t>
            </a:r>
          </a:p>
          <a:p>
            <a:endParaRPr lang="tr-TR" dirty="0">
              <a:latin typeface="+mn-lt"/>
            </a:endParaRPr>
          </a:p>
          <a:p>
            <a:r>
              <a:rPr lang="tr-TR" dirty="0" smtClean="0">
                <a:latin typeface="+mn-lt"/>
              </a:rPr>
              <a:t>The </a:t>
            </a:r>
            <a:r>
              <a:rPr lang="tr-TR" dirty="0" err="1" smtClean="0">
                <a:latin typeface="+mn-lt"/>
              </a:rPr>
              <a:t>receptors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located</a:t>
            </a:r>
            <a:r>
              <a:rPr lang="tr-TR" dirty="0" smtClean="0">
                <a:latin typeface="+mn-lt"/>
              </a:rPr>
              <a:t> on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surface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can </a:t>
            </a:r>
            <a:r>
              <a:rPr lang="tr-TR" dirty="0" err="1" smtClean="0">
                <a:latin typeface="+mn-lt"/>
              </a:rPr>
              <a:t>attract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repel</a:t>
            </a:r>
            <a:r>
              <a:rPr lang="tr-TR" dirty="0" smtClean="0">
                <a:latin typeface="+mn-lt"/>
              </a:rPr>
              <a:t> MORPHOGENES.</a:t>
            </a:r>
          </a:p>
          <a:p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working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system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MORPHOGEN is as </a:t>
            </a:r>
            <a:r>
              <a:rPr lang="tr-TR" dirty="0" err="1" smtClean="0">
                <a:latin typeface="+mn-lt"/>
              </a:rPr>
              <a:t>follows</a:t>
            </a:r>
            <a:r>
              <a:rPr lang="tr-TR" dirty="0" smtClean="0">
                <a:latin typeface="+mn-lt"/>
              </a:rPr>
              <a:t>;</a:t>
            </a:r>
          </a:p>
          <a:p>
            <a:r>
              <a:rPr lang="tr-TR" dirty="0" smtClean="0">
                <a:latin typeface="+mn-lt"/>
              </a:rPr>
              <a:t> A </a:t>
            </a:r>
            <a:r>
              <a:rPr lang="tr-TR" dirty="0" err="1" smtClean="0">
                <a:latin typeface="+mn-lt"/>
              </a:rPr>
              <a:t>specialized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group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produce</a:t>
            </a:r>
            <a:r>
              <a:rPr lang="tr-TR" dirty="0" smtClean="0">
                <a:latin typeface="+mn-lt"/>
              </a:rPr>
              <a:t> a MORPHOGEN,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this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morphogene</a:t>
            </a:r>
            <a:r>
              <a:rPr lang="tr-TR" dirty="0" smtClean="0">
                <a:latin typeface="+mn-lt"/>
              </a:rPr>
              <a:t> is </a:t>
            </a:r>
            <a:r>
              <a:rPr lang="tr-TR" dirty="0" err="1" smtClean="0">
                <a:latin typeface="+mn-lt"/>
              </a:rPr>
              <a:t>then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degraded</a:t>
            </a:r>
            <a:r>
              <a:rPr lang="tr-TR" dirty="0" smtClean="0">
                <a:latin typeface="+mn-lt"/>
              </a:rPr>
              <a:t> as it </a:t>
            </a:r>
            <a:r>
              <a:rPr lang="tr-TR" dirty="0" err="1" smtClean="0">
                <a:latin typeface="+mn-lt"/>
              </a:rPr>
              <a:t>diffuses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from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SOURCE. </a:t>
            </a:r>
          </a:p>
          <a:p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speed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diffusion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half</a:t>
            </a:r>
            <a:r>
              <a:rPr lang="tr-TR" dirty="0" smtClean="0">
                <a:latin typeface="+mn-lt"/>
              </a:rPr>
              <a:t> life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MORPHOGEN </a:t>
            </a:r>
            <a:r>
              <a:rPr lang="tr-TR" dirty="0" err="1" smtClean="0">
                <a:latin typeface="+mn-lt"/>
              </a:rPr>
              <a:t>together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range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steepness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its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resulting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gradient</a:t>
            </a:r>
            <a:r>
              <a:rPr lang="tr-TR" dirty="0" smtClean="0">
                <a:latin typeface="+mn-lt"/>
              </a:rPr>
              <a:t>. 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11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How can </a:t>
            </a:r>
            <a:r>
              <a:rPr lang="tr-TR" dirty="0" err="1" smtClean="0">
                <a:latin typeface="+mn-lt"/>
              </a:rPr>
              <a:t>dıfferent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types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From</a:t>
            </a:r>
            <a:r>
              <a:rPr lang="tr-TR" dirty="0" smtClean="0">
                <a:latin typeface="+mn-lt"/>
              </a:rPr>
              <a:t> a </a:t>
            </a:r>
            <a:r>
              <a:rPr lang="tr-TR" dirty="0" err="1" smtClean="0">
                <a:latin typeface="+mn-lt"/>
              </a:rPr>
              <a:t>sıngle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occur</a:t>
            </a:r>
            <a:r>
              <a:rPr lang="tr-TR" dirty="0" smtClean="0">
                <a:latin typeface="+mn-lt"/>
              </a:rPr>
              <a:t> ?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 smtClean="0">
                <a:latin typeface="+mn-lt"/>
              </a:rPr>
              <a:t>There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some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mechanisms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take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place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forming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different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types</a:t>
            </a:r>
            <a:r>
              <a:rPr lang="tr-TR" dirty="0" smtClean="0">
                <a:latin typeface="+mn-lt"/>
              </a:rPr>
              <a:t>;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LATERAL INHIBITION: A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its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neighbours</a:t>
            </a:r>
            <a:r>
              <a:rPr lang="tr-TR" dirty="0" smtClean="0">
                <a:latin typeface="+mn-lt"/>
              </a:rPr>
              <a:t> not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follow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same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differentiate</a:t>
            </a:r>
            <a:r>
              <a:rPr lang="tr-TR" dirty="0" smtClean="0">
                <a:latin typeface="+mn-lt"/>
              </a:rPr>
              <a:t> in a </a:t>
            </a:r>
            <a:r>
              <a:rPr lang="tr-TR" dirty="0" err="1" smtClean="0">
                <a:latin typeface="+mn-lt"/>
              </a:rPr>
              <a:t>different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way</a:t>
            </a:r>
            <a:r>
              <a:rPr lang="tr-TR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THE CONCENTRATION OF THE SIGNAL MOLECULE: </a:t>
            </a:r>
            <a:r>
              <a:rPr lang="tr-TR" dirty="0" err="1" smtClean="0">
                <a:latin typeface="+mn-lt"/>
              </a:rPr>
              <a:t>according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amount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molecule</a:t>
            </a:r>
            <a:r>
              <a:rPr lang="tr-TR" dirty="0" smtClean="0">
                <a:latin typeface="+mn-lt"/>
              </a:rPr>
              <a:t>,  as </a:t>
            </a:r>
            <a:r>
              <a:rPr lang="tr-TR" dirty="0" err="1" smtClean="0">
                <a:latin typeface="+mn-lt"/>
              </a:rPr>
              <a:t>being</a:t>
            </a:r>
            <a:r>
              <a:rPr lang="tr-TR" dirty="0" smtClean="0">
                <a:latin typeface="+mn-lt"/>
              </a:rPr>
              <a:t>, High, </a:t>
            </a:r>
            <a:r>
              <a:rPr lang="tr-TR" dirty="0" err="1" smtClean="0">
                <a:latin typeface="+mn-lt"/>
              </a:rPr>
              <a:t>Intermediate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Low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quite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dfferent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pathways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occur</a:t>
            </a:r>
            <a:r>
              <a:rPr lang="tr-TR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Ex</a:t>
            </a:r>
            <a:r>
              <a:rPr lang="tr-TR" dirty="0" smtClean="0">
                <a:latin typeface="+mn-lt"/>
              </a:rPr>
              <a:t>. High ---- </a:t>
            </a:r>
            <a:r>
              <a:rPr lang="tr-TR" dirty="0" err="1" smtClean="0">
                <a:latin typeface="+mn-lt"/>
              </a:rPr>
              <a:t>Pathway</a:t>
            </a:r>
            <a:r>
              <a:rPr lang="tr-TR" dirty="0" smtClean="0">
                <a:latin typeface="+mn-lt"/>
              </a:rPr>
              <a:t> A , </a:t>
            </a:r>
            <a:r>
              <a:rPr lang="tr-TR" dirty="0" err="1" smtClean="0">
                <a:latin typeface="+mn-lt"/>
              </a:rPr>
              <a:t>Intermediate</a:t>
            </a:r>
            <a:r>
              <a:rPr lang="tr-TR" dirty="0" smtClean="0">
                <a:latin typeface="+mn-lt"/>
              </a:rPr>
              <a:t> ------ </a:t>
            </a:r>
            <a:r>
              <a:rPr lang="tr-TR" dirty="0" err="1" smtClean="0">
                <a:latin typeface="+mn-lt"/>
              </a:rPr>
              <a:t>Pathway</a:t>
            </a:r>
            <a:r>
              <a:rPr lang="tr-TR" dirty="0" smtClean="0">
                <a:latin typeface="+mn-lt"/>
              </a:rPr>
              <a:t> B, </a:t>
            </a:r>
            <a:r>
              <a:rPr lang="tr-TR" dirty="0" err="1" smtClean="0">
                <a:latin typeface="+mn-lt"/>
              </a:rPr>
              <a:t>Low</a:t>
            </a:r>
            <a:r>
              <a:rPr lang="tr-TR" dirty="0" smtClean="0">
                <a:latin typeface="+mn-lt"/>
              </a:rPr>
              <a:t>… </a:t>
            </a:r>
            <a:r>
              <a:rPr lang="tr-TR" dirty="0" err="1" smtClean="0">
                <a:latin typeface="+mn-lt"/>
              </a:rPr>
              <a:t>Pathway</a:t>
            </a:r>
            <a:r>
              <a:rPr lang="tr-TR" dirty="0" smtClean="0">
                <a:latin typeface="+mn-lt"/>
              </a:rPr>
              <a:t>  C</a:t>
            </a:r>
          </a:p>
          <a:p>
            <a:pPr marL="0" indent="0">
              <a:buNone/>
            </a:pPr>
            <a:endParaRPr lang="tr-TR" dirty="0" smtClean="0">
              <a:latin typeface="+mn-lt"/>
            </a:endParaRPr>
          </a:p>
          <a:p>
            <a:pPr marL="0" indent="0">
              <a:buNone/>
            </a:pPr>
            <a:endParaRPr lang="tr-TR" dirty="0" smtClean="0">
              <a:latin typeface="+mn-lt"/>
            </a:endParaRPr>
          </a:p>
          <a:p>
            <a:pPr marL="0" indent="0">
              <a:buNone/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507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WHICH </a:t>
            </a:r>
            <a:r>
              <a:rPr lang="tr-TR" dirty="0" err="1" smtClean="0">
                <a:latin typeface="+mn-lt"/>
              </a:rPr>
              <a:t>molecules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morphogenes</a:t>
            </a:r>
            <a:r>
              <a:rPr lang="tr-TR" dirty="0" smtClean="0">
                <a:latin typeface="+mn-lt"/>
              </a:rPr>
              <a:t> ?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A- </a:t>
            </a:r>
            <a:r>
              <a:rPr lang="tr-TR" dirty="0" err="1" smtClean="0">
                <a:latin typeface="+mn-lt"/>
              </a:rPr>
              <a:t>Retinoic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acid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B- </a:t>
            </a:r>
            <a:r>
              <a:rPr lang="tr-TR" dirty="0" err="1" smtClean="0">
                <a:latin typeface="+mn-lt"/>
              </a:rPr>
              <a:t>Transforming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Growth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</a:t>
            </a:r>
            <a:r>
              <a:rPr lang="tr-TR" dirty="0" smtClean="0">
                <a:latin typeface="+mn-lt"/>
              </a:rPr>
              <a:t> Beta (TGF-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β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)/Bone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Morphogenetic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Proteins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(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BMPs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r>
              <a:rPr lang="tr-TR" dirty="0" smtClean="0">
                <a:latin typeface="+mn-lt"/>
                <a:cs typeface="Times New Roman" panose="02020603050405020304" pitchFamily="18" charset="0"/>
              </a:rPr>
              <a:t>C-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Hedgehog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Wnt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protein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families</a:t>
            </a:r>
            <a:endParaRPr lang="tr-TR" dirty="0" smtClean="0">
              <a:latin typeface="+mn-lt"/>
              <a:cs typeface="Times New Roman" panose="02020603050405020304" pitchFamily="18" charset="0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009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A- RETINOIC </a:t>
            </a:r>
            <a:r>
              <a:rPr lang="tr-TR" dirty="0" err="1" smtClean="0">
                <a:latin typeface="+mn-lt"/>
              </a:rPr>
              <a:t>ACId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2249487"/>
            <a:ext cx="5417043" cy="3541714"/>
          </a:xfrm>
        </p:spPr>
        <p:txBody>
          <a:bodyPr/>
          <a:lstStyle/>
          <a:p>
            <a:r>
              <a:rPr lang="tr-TR" dirty="0" err="1" smtClean="0">
                <a:latin typeface="+mn-lt"/>
              </a:rPr>
              <a:t>Retinoic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acid</a:t>
            </a:r>
            <a:r>
              <a:rPr lang="tr-TR" dirty="0" smtClean="0">
                <a:latin typeface="+mn-lt"/>
              </a:rPr>
              <a:t> is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bioactive</a:t>
            </a:r>
            <a:r>
              <a:rPr lang="tr-TR" dirty="0" smtClean="0">
                <a:latin typeface="+mn-lt"/>
              </a:rPr>
              <a:t> form of Vitamin A.</a:t>
            </a:r>
          </a:p>
          <a:p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12:  RETINOIC ACID</a:t>
            </a:r>
          </a:p>
          <a:p>
            <a:endParaRPr lang="tr-TR" dirty="0">
              <a:latin typeface="+mn-lt"/>
            </a:endParaRPr>
          </a:p>
        </p:txBody>
      </p:sp>
      <p:pic>
        <p:nvPicPr>
          <p:cNvPr id="4" name="3 Resim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099" y="19198"/>
            <a:ext cx="5990901" cy="68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64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FUNCTION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Retinoic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acid’s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function</a:t>
            </a:r>
            <a:r>
              <a:rPr lang="tr-TR" dirty="0" smtClean="0">
                <a:latin typeface="+mn-lt"/>
              </a:rPr>
              <a:t> is </a:t>
            </a:r>
            <a:r>
              <a:rPr lang="tr-TR" dirty="0" err="1" smtClean="0">
                <a:latin typeface="+mn-lt"/>
              </a:rPr>
              <a:t>posteriorize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body. </a:t>
            </a:r>
          </a:p>
          <a:p>
            <a:r>
              <a:rPr lang="tr-TR" dirty="0" err="1" smtClean="0">
                <a:latin typeface="+mn-lt"/>
              </a:rPr>
              <a:t>Therefore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Retinoic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acid’s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excessive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deficient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amounts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result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body </a:t>
            </a:r>
            <a:r>
              <a:rPr lang="tr-TR" dirty="0" err="1" smtClean="0">
                <a:latin typeface="+mn-lt"/>
              </a:rPr>
              <a:t>axis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abnormalities</a:t>
            </a:r>
            <a:r>
              <a:rPr lang="tr-TR" dirty="0" smtClean="0">
                <a:latin typeface="+mn-lt"/>
              </a:rPr>
              <a:t>.</a:t>
            </a:r>
          </a:p>
          <a:p>
            <a:r>
              <a:rPr lang="tr-TR" dirty="0" smtClean="0">
                <a:latin typeface="+mn-lt"/>
              </a:rPr>
              <a:t> </a:t>
            </a:r>
            <a:r>
              <a:rPr lang="tr-TR" dirty="0">
                <a:latin typeface="+mn-lt"/>
              </a:rPr>
              <a:t>T</a:t>
            </a:r>
            <a:r>
              <a:rPr lang="tr-TR" dirty="0" smtClean="0">
                <a:latin typeface="+mn-lt"/>
              </a:rPr>
              <a:t>he  </a:t>
            </a:r>
            <a:r>
              <a:rPr lang="tr-TR" dirty="0" err="1" smtClean="0">
                <a:latin typeface="+mn-lt"/>
              </a:rPr>
              <a:t>targets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retinoic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acids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receptors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,  </a:t>
            </a:r>
            <a:r>
              <a:rPr lang="tr-TR" dirty="0" err="1" smtClean="0">
                <a:latin typeface="+mn-lt"/>
              </a:rPr>
              <a:t>are</a:t>
            </a:r>
            <a:r>
              <a:rPr lang="tr-TR" i="1" dirty="0" smtClean="0">
                <a:latin typeface="+mn-lt"/>
              </a:rPr>
              <a:t> </a:t>
            </a:r>
            <a:r>
              <a:rPr lang="tr-TR" i="1" dirty="0" err="1" smtClean="0">
                <a:latin typeface="+mn-lt"/>
              </a:rPr>
              <a:t>Hox</a:t>
            </a:r>
            <a:r>
              <a:rPr lang="tr-TR" i="1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.</a:t>
            </a:r>
            <a:endParaRPr lang="tr-TR" dirty="0">
              <a:latin typeface="+mn-lt"/>
            </a:endParaRPr>
          </a:p>
          <a:p>
            <a:pPr marL="0" indent="0">
              <a:buNone/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921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  THESE PROCESSES ARE CONTROLLED BY;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                    </a:t>
            </a:r>
            <a:r>
              <a:rPr lang="tr-TR" sz="3600" dirty="0" smtClean="0">
                <a:latin typeface="+mn-lt"/>
              </a:rPr>
              <a:t>GENES……..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  </a:t>
            </a:r>
            <a:r>
              <a:rPr lang="tr-TR" dirty="0" err="1" smtClean="0">
                <a:latin typeface="+mn-lt"/>
              </a:rPr>
              <a:t>Developmental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processes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coordinated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both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with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  GENETIC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ENVIRONMENTAL       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                                    </a:t>
            </a:r>
            <a:r>
              <a:rPr lang="tr-TR" dirty="0" err="1" smtClean="0">
                <a:latin typeface="+mn-lt"/>
              </a:rPr>
              <a:t>factors</a:t>
            </a:r>
            <a:r>
              <a:rPr lang="tr-TR" dirty="0" smtClean="0">
                <a:latin typeface="+mn-lt"/>
              </a:rPr>
              <a:t> 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6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B- </a:t>
            </a:r>
            <a:r>
              <a:rPr lang="tr-TR" dirty="0" err="1" smtClean="0">
                <a:latin typeface="+mn-lt"/>
              </a:rPr>
              <a:t>Transformıng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Growth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Factors</a:t>
            </a:r>
            <a:r>
              <a:rPr lang="tr-TR" dirty="0" smtClean="0">
                <a:latin typeface="+mn-lt"/>
              </a:rPr>
              <a:t>-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β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eta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FAMILY 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- TGF-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β</a:t>
            </a:r>
            <a:endParaRPr lang="tr-TR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n-lt"/>
                <a:cs typeface="Times New Roman" panose="02020603050405020304" pitchFamily="18" charset="0"/>
              </a:rPr>
              <a:t>- BMP</a:t>
            </a:r>
          </a:p>
          <a:p>
            <a:r>
              <a:rPr lang="tr-TR" dirty="0" smtClean="0">
                <a:latin typeface="+mn-lt"/>
                <a:cs typeface="Times New Roman" panose="02020603050405020304" pitchFamily="18" charset="0"/>
              </a:rPr>
              <a:t>-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Activin</a:t>
            </a:r>
            <a:endParaRPr lang="tr-TR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+mn-lt"/>
                <a:cs typeface="Times New Roman" panose="02020603050405020304" pitchFamily="18" charset="0"/>
              </a:rPr>
              <a:t>-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Nodal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84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Functıon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Proteıns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;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establish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dorsoventral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patterning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Cell </a:t>
            </a:r>
            <a:r>
              <a:rPr lang="tr-TR" dirty="0" err="1" smtClean="0">
                <a:latin typeface="+mn-lt"/>
              </a:rPr>
              <a:t>fate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desicions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Formation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specific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organs</a:t>
            </a:r>
            <a:r>
              <a:rPr lang="tr-TR" dirty="0" smtClean="0">
                <a:latin typeface="+mn-lt"/>
              </a:rPr>
              <a:t> (</a:t>
            </a:r>
            <a:r>
              <a:rPr lang="tr-TR" dirty="0" err="1" smtClean="0">
                <a:latin typeface="+mn-lt"/>
              </a:rPr>
              <a:t>Nervous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system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Kidneys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Skeleton</a:t>
            </a:r>
            <a:r>
              <a:rPr lang="tr-TR" dirty="0">
                <a:latin typeface="+mn-lt"/>
              </a:rPr>
              <a:t>)</a:t>
            </a:r>
            <a:r>
              <a:rPr lang="tr-TR" dirty="0" smtClean="0">
                <a:latin typeface="+mn-lt"/>
              </a:rPr>
              <a:t> </a:t>
            </a:r>
          </a:p>
          <a:p>
            <a:endParaRPr lang="tr-TR" dirty="0">
              <a:latin typeface="+mn-lt"/>
            </a:endParaRPr>
          </a:p>
          <a:p>
            <a:pPr marL="0" indent="0">
              <a:buNone/>
            </a:pP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475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In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humans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there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3 </a:t>
            </a:r>
            <a:r>
              <a:rPr lang="tr-TR" dirty="0" err="1">
                <a:latin typeface="+mn-lt"/>
              </a:rPr>
              <a:t>ı</a:t>
            </a:r>
            <a:r>
              <a:rPr lang="tr-TR" dirty="0" err="1" smtClean="0">
                <a:latin typeface="+mn-lt"/>
              </a:rPr>
              <a:t>soforms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Transformıng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growth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</a:t>
            </a:r>
            <a:r>
              <a:rPr lang="tr-TR" dirty="0" smtClean="0">
                <a:latin typeface="+mn-lt"/>
              </a:rPr>
              <a:t>   TGF-</a:t>
            </a:r>
            <a:r>
              <a:rPr lang="el-G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β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eta</a:t>
            </a:r>
            <a:endParaRPr lang="tr-TR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+mn-lt"/>
              </a:rPr>
              <a:t>TGF-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β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1</a:t>
            </a:r>
            <a:endParaRPr lang="tr-TR" dirty="0">
              <a:latin typeface="+mn-lt"/>
              <a:cs typeface="Times New Roman" panose="02020603050405020304" pitchFamily="18" charset="0"/>
            </a:endParaRPr>
          </a:p>
          <a:p>
            <a:r>
              <a:rPr lang="tr-TR" dirty="0">
                <a:latin typeface="+mn-lt"/>
              </a:rPr>
              <a:t>TGF-</a:t>
            </a:r>
            <a:r>
              <a:rPr lang="el-GR" dirty="0">
                <a:latin typeface="+mn-lt"/>
                <a:cs typeface="Times New Roman" panose="02020603050405020304" pitchFamily="18" charset="0"/>
              </a:rPr>
              <a:t>β</a:t>
            </a:r>
            <a:r>
              <a:rPr lang="tr-TR" dirty="0">
                <a:latin typeface="+mn-lt"/>
                <a:cs typeface="Times New Roman" panose="02020603050405020304" pitchFamily="18" charset="0"/>
              </a:rPr>
              <a:t> 2</a:t>
            </a:r>
            <a:endParaRPr lang="tr-TR" dirty="0" smtClean="0">
              <a:latin typeface="+mn-lt"/>
            </a:endParaRPr>
          </a:p>
          <a:p>
            <a:r>
              <a:rPr lang="tr-TR" dirty="0">
                <a:latin typeface="+mn-lt"/>
              </a:rPr>
              <a:t>TGF-</a:t>
            </a:r>
            <a:r>
              <a:rPr lang="el-GR" dirty="0">
                <a:latin typeface="+mn-lt"/>
                <a:cs typeface="Times New Roman" panose="02020603050405020304" pitchFamily="18" charset="0"/>
              </a:rPr>
              <a:t>β</a:t>
            </a:r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3</a:t>
            </a:r>
          </a:p>
          <a:p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Binding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of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these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factors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to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heterotetrameric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complexes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to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specific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receptors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starts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intracellular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signaling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events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In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this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pathway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, </a:t>
            </a:r>
          </a:p>
          <a:p>
            <a:r>
              <a:rPr lang="tr-TR" dirty="0" smtClean="0">
                <a:latin typeface="+mn-lt"/>
              </a:rPr>
              <a:t>TGF-</a:t>
            </a:r>
            <a:r>
              <a:rPr lang="el-GR" dirty="0">
                <a:latin typeface="+mn-lt"/>
                <a:cs typeface="Times New Roman" panose="02020603050405020304" pitchFamily="18" charset="0"/>
              </a:rPr>
              <a:t>β</a:t>
            </a:r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+mn-lt"/>
                <a:cs typeface="Times New Roman" panose="02020603050405020304" pitchFamily="18" charset="0"/>
              </a:rPr>
              <a:t>w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orks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with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another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group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of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intersellular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proteins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namely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SMAD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proteins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tr-TR" dirty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648505" y="3244334"/>
            <a:ext cx="894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-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1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SMAD PROTEINS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Receptor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activated</a:t>
            </a:r>
            <a:r>
              <a:rPr lang="tr-TR" dirty="0" smtClean="0">
                <a:latin typeface="+mn-lt"/>
              </a:rPr>
              <a:t> (R- </a:t>
            </a:r>
            <a:r>
              <a:rPr lang="tr-TR" dirty="0" err="1" smtClean="0">
                <a:latin typeface="+mn-lt"/>
              </a:rPr>
              <a:t>Smads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 smtClean="0">
                <a:latin typeface="+mn-lt"/>
              </a:rPr>
              <a:t>1-3,5,8</a:t>
            </a: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Common</a:t>
            </a:r>
            <a:r>
              <a:rPr lang="tr-TR" dirty="0" smtClean="0">
                <a:latin typeface="+mn-lt"/>
              </a:rPr>
              <a:t> - partner (</a:t>
            </a:r>
            <a:r>
              <a:rPr lang="tr-TR" dirty="0" err="1" smtClean="0">
                <a:latin typeface="+mn-lt"/>
              </a:rPr>
              <a:t>co-Smads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 smtClean="0">
                <a:latin typeface="+mn-lt"/>
              </a:rPr>
              <a:t>Smad-4</a:t>
            </a:r>
          </a:p>
          <a:p>
            <a:r>
              <a:rPr lang="tr-TR" dirty="0" err="1" smtClean="0">
                <a:latin typeface="+mn-lt"/>
              </a:rPr>
              <a:t>Inhibitory</a:t>
            </a:r>
            <a:r>
              <a:rPr lang="tr-TR" dirty="0" smtClean="0">
                <a:latin typeface="+mn-lt"/>
              </a:rPr>
              <a:t> (I-</a:t>
            </a:r>
            <a:r>
              <a:rPr lang="tr-TR" dirty="0" err="1" smtClean="0">
                <a:latin typeface="+mn-lt"/>
              </a:rPr>
              <a:t>Smads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 smtClean="0">
                <a:latin typeface="+mn-lt"/>
              </a:rPr>
              <a:t>Smad6, Smad7 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559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FIGURE 13: TRANSFORMING GROWTH FACTOR 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Β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eta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/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Smad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Sıgnalıng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pathway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tr-TR" dirty="0" smtClean="0">
                <a:latin typeface="+mn-lt"/>
                <a:cs typeface="Times New Roman" panose="02020603050405020304" pitchFamily="18" charset="0"/>
              </a:rPr>
            </a:br>
            <a:endParaRPr lang="tr-TR" dirty="0">
              <a:latin typeface="+mn-lt"/>
            </a:endParaRPr>
          </a:p>
        </p:txBody>
      </p:sp>
      <p:pic>
        <p:nvPicPr>
          <p:cNvPr id="3" name="2 Resim" descr="13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72" y="1681653"/>
            <a:ext cx="8418785" cy="49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32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Fınally</a:t>
            </a:r>
            <a:r>
              <a:rPr lang="tr-TR" dirty="0" smtClean="0">
                <a:latin typeface="+mn-lt"/>
              </a:rPr>
              <a:t>,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+mn-lt"/>
            </a:endParaRPr>
          </a:p>
          <a:p>
            <a:r>
              <a:rPr lang="tr-TR" dirty="0" err="1" smtClean="0">
                <a:latin typeface="+mn-lt"/>
              </a:rPr>
              <a:t>Various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kinds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ligand-receptor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combinations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lead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particular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spesific-processes</a:t>
            </a:r>
            <a:r>
              <a:rPr lang="tr-TR" dirty="0" smtClean="0">
                <a:latin typeface="+mn-lt"/>
              </a:rPr>
              <a:t>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566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C- HEDGEHOG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The </a:t>
            </a:r>
            <a:r>
              <a:rPr lang="tr-TR" dirty="0" err="1" smtClean="0">
                <a:latin typeface="+mn-lt"/>
              </a:rPr>
              <a:t>Hedgehog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Morphogenes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also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critical</a:t>
            </a:r>
            <a:r>
              <a:rPr lang="tr-TR" dirty="0" smtClean="0">
                <a:latin typeface="+mn-lt"/>
              </a:rPr>
              <a:t> in;</a:t>
            </a: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>
                <a:latin typeface="+mn-lt"/>
              </a:rPr>
              <a:t>E</a:t>
            </a:r>
            <a:r>
              <a:rPr lang="tr-TR" dirty="0" err="1" smtClean="0">
                <a:latin typeface="+mn-lt"/>
              </a:rPr>
              <a:t>arly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patterning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Cell </a:t>
            </a:r>
            <a:r>
              <a:rPr lang="tr-TR" dirty="0" err="1" smtClean="0">
                <a:latin typeface="+mn-lt"/>
              </a:rPr>
              <a:t>migration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Differentiation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types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organ </a:t>
            </a:r>
            <a:r>
              <a:rPr lang="tr-TR" dirty="0" err="1" smtClean="0">
                <a:latin typeface="+mn-lt"/>
              </a:rPr>
              <a:t>systems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early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human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beings</a:t>
            </a:r>
            <a:r>
              <a:rPr lang="tr-TR" dirty="0" smtClean="0">
                <a:latin typeface="+mn-lt"/>
              </a:rPr>
              <a:t>.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1951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Hedgehog</a:t>
            </a:r>
            <a:r>
              <a:rPr lang="tr-TR" dirty="0" err="1">
                <a:latin typeface="+mn-lt"/>
              </a:rPr>
              <a:t>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Sonic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Hedgehog</a:t>
            </a:r>
            <a:r>
              <a:rPr lang="tr-TR" dirty="0" smtClean="0">
                <a:latin typeface="+mn-lt"/>
              </a:rPr>
              <a:t> (</a:t>
            </a:r>
            <a:r>
              <a:rPr lang="tr-TR" dirty="0" err="1" smtClean="0">
                <a:latin typeface="+mn-lt"/>
              </a:rPr>
              <a:t>Shh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Desert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Hedgehog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Indian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Hedgehog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070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FIGURE 14: </a:t>
            </a:r>
            <a:r>
              <a:rPr lang="tr-TR" dirty="0" err="1" smtClean="0">
                <a:latin typeface="+mn-lt"/>
              </a:rPr>
              <a:t>Sonıc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hedgehog</a:t>
            </a:r>
            <a:r>
              <a:rPr lang="tr-TR" dirty="0" smtClean="0">
                <a:latin typeface="+mn-lt"/>
              </a:rPr>
              <a:t>/</a:t>
            </a:r>
            <a:r>
              <a:rPr lang="tr-TR" dirty="0" err="1" smtClean="0">
                <a:latin typeface="+mn-lt"/>
              </a:rPr>
              <a:t>Patched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sıgnalıng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pathway</a:t>
            </a:r>
            <a:r>
              <a:rPr lang="tr-TR" dirty="0" smtClean="0">
                <a:latin typeface="+mn-lt"/>
              </a:rPr>
              <a:t/>
            </a:r>
            <a:br>
              <a:rPr lang="tr-TR" dirty="0" smtClean="0">
                <a:latin typeface="+mn-lt"/>
              </a:rPr>
            </a:br>
            <a:endParaRPr lang="tr-TR" dirty="0">
              <a:latin typeface="+mn-lt"/>
            </a:endParaRPr>
          </a:p>
        </p:txBody>
      </p:sp>
      <p:pic>
        <p:nvPicPr>
          <p:cNvPr id="4" name="3 İçerik Yer Tutucusu" descr="14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235" y="1829074"/>
            <a:ext cx="7155439" cy="4862250"/>
          </a:xfrm>
        </p:spPr>
      </p:pic>
    </p:spTree>
    <p:extLst>
      <p:ext uri="{BB962C8B-B14F-4D97-AF65-F5344CB8AC3E}">
        <p14:creationId xmlns:p14="http://schemas.microsoft.com/office/powerpoint/2010/main" val="4199839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Role of SHH (SONIC HEDGEHOG)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Patterning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ventral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neural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tube</a:t>
            </a:r>
            <a:r>
              <a:rPr lang="tr-TR" dirty="0" smtClean="0">
                <a:latin typeface="+mn-lt"/>
              </a:rPr>
              <a:t>.</a:t>
            </a:r>
          </a:p>
          <a:p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So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It’s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secretion</a:t>
            </a:r>
            <a:r>
              <a:rPr lang="tr-TR" dirty="0" smtClean="0">
                <a:latin typeface="+mn-lt"/>
              </a:rPr>
              <a:t>  is </a:t>
            </a:r>
            <a:r>
              <a:rPr lang="tr-TR" dirty="0" err="1" smtClean="0">
                <a:latin typeface="+mn-lt"/>
              </a:rPr>
              <a:t>highest</a:t>
            </a:r>
            <a:r>
              <a:rPr lang="tr-TR" dirty="0" smtClean="0">
                <a:latin typeface="+mn-lt"/>
              </a:rPr>
              <a:t> at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mesoderm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derived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notochord</a:t>
            </a:r>
            <a:r>
              <a:rPr lang="tr-TR" dirty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concentration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level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plays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active</a:t>
            </a:r>
            <a:r>
              <a:rPr lang="tr-TR" dirty="0" smtClean="0">
                <a:latin typeface="+mn-lt"/>
              </a:rPr>
              <a:t> role in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formation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ventral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interneuron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classes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motor </a:t>
            </a:r>
            <a:r>
              <a:rPr lang="tr-TR" dirty="0" err="1" smtClean="0">
                <a:latin typeface="+mn-lt"/>
              </a:rPr>
              <a:t>neurons</a:t>
            </a:r>
            <a:r>
              <a:rPr lang="tr-TR" dirty="0" smtClean="0">
                <a:latin typeface="+mn-lt"/>
              </a:rPr>
              <a:t>.</a:t>
            </a:r>
          </a:p>
          <a:p>
            <a:endParaRPr lang="tr-TR" dirty="0" smtClean="0">
              <a:latin typeface="+mn-lt"/>
            </a:endParaRPr>
          </a:p>
          <a:p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19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43124" y="-300037"/>
            <a:ext cx="8791575" cy="23876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n-lt"/>
              </a:rPr>
              <a:t>3 </a:t>
            </a:r>
            <a:r>
              <a:rPr lang="tr-TR" sz="2400" dirty="0" err="1" smtClean="0">
                <a:latin typeface="+mn-lt"/>
              </a:rPr>
              <a:t>Classes</a:t>
            </a:r>
            <a:r>
              <a:rPr lang="tr-TR" sz="2400" dirty="0" smtClean="0">
                <a:latin typeface="+mn-lt"/>
              </a:rPr>
              <a:t> of </a:t>
            </a:r>
            <a:r>
              <a:rPr lang="tr-TR" sz="2400" dirty="0" err="1" smtClean="0">
                <a:latin typeface="+mn-lt"/>
              </a:rPr>
              <a:t>genes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 err="1" smtClean="0">
                <a:latin typeface="+mn-lt"/>
              </a:rPr>
              <a:t>are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 err="1" smtClean="0">
                <a:latin typeface="+mn-lt"/>
              </a:rPr>
              <a:t>especıally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 err="1" smtClean="0">
                <a:latin typeface="+mn-lt"/>
              </a:rPr>
              <a:t>ımportant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 err="1" smtClean="0">
                <a:latin typeface="+mn-lt"/>
              </a:rPr>
              <a:t>ın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 err="1" smtClean="0">
                <a:latin typeface="+mn-lt"/>
              </a:rPr>
              <a:t>the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 err="1" smtClean="0">
                <a:latin typeface="+mn-lt"/>
              </a:rPr>
              <a:t>development</a:t>
            </a:r>
            <a:r>
              <a:rPr lang="tr-TR" sz="2400" dirty="0" smtClean="0">
                <a:latin typeface="+mn-lt"/>
              </a:rPr>
              <a:t> of </a:t>
            </a:r>
            <a:r>
              <a:rPr lang="tr-TR" sz="2400" dirty="0" err="1" smtClean="0">
                <a:latin typeface="+mn-lt"/>
              </a:rPr>
              <a:t>multıcellular</a:t>
            </a:r>
            <a:r>
              <a:rPr lang="tr-TR" sz="2400" dirty="0" smtClean="0">
                <a:latin typeface="+mn-lt"/>
              </a:rPr>
              <a:t> </a:t>
            </a:r>
            <a:r>
              <a:rPr lang="tr-TR" sz="2400" dirty="0" err="1" smtClean="0">
                <a:latin typeface="+mn-lt"/>
              </a:rPr>
              <a:t>organısms</a:t>
            </a:r>
            <a:r>
              <a:rPr lang="tr-TR" sz="2400" dirty="0" smtClean="0">
                <a:latin typeface="+mn-lt"/>
              </a:rPr>
              <a:t>;</a:t>
            </a:r>
            <a:endParaRPr lang="tr-TR" sz="24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27224" y="2616199"/>
            <a:ext cx="8689976" cy="3841161"/>
          </a:xfrm>
        </p:spPr>
        <p:txBody>
          <a:bodyPr>
            <a:normAutofit fontScale="47500" lnSpcReduction="20000"/>
          </a:bodyPr>
          <a:lstStyle/>
          <a:p>
            <a:r>
              <a:rPr lang="tr-TR" sz="4400" dirty="0" smtClean="0">
                <a:latin typeface="+mn-lt"/>
              </a:rPr>
              <a:t>1- Cell- </a:t>
            </a:r>
            <a:r>
              <a:rPr lang="tr-TR" sz="4400" dirty="0" err="1" smtClean="0">
                <a:latin typeface="+mn-lt"/>
              </a:rPr>
              <a:t>cell</a:t>
            </a:r>
            <a:r>
              <a:rPr lang="tr-TR" sz="4400" dirty="0" smtClean="0">
                <a:latin typeface="+mn-lt"/>
              </a:rPr>
              <a:t> </a:t>
            </a:r>
            <a:r>
              <a:rPr lang="tr-TR" sz="4400" dirty="0" err="1" smtClean="0">
                <a:latin typeface="+mn-lt"/>
              </a:rPr>
              <a:t>Adhesıon</a:t>
            </a:r>
            <a:r>
              <a:rPr lang="tr-TR" sz="4400" dirty="0" smtClean="0">
                <a:latin typeface="+mn-lt"/>
              </a:rPr>
              <a:t>  </a:t>
            </a:r>
            <a:r>
              <a:rPr lang="tr-TR" sz="4400" dirty="0" err="1" smtClean="0">
                <a:latin typeface="+mn-lt"/>
              </a:rPr>
              <a:t>and</a:t>
            </a:r>
            <a:r>
              <a:rPr lang="tr-TR" sz="4400" dirty="0" smtClean="0">
                <a:latin typeface="+mn-lt"/>
              </a:rPr>
              <a:t> CELL SIGNALING </a:t>
            </a:r>
            <a:r>
              <a:rPr lang="tr-TR" sz="4400" dirty="0" err="1" smtClean="0">
                <a:latin typeface="+mn-lt"/>
              </a:rPr>
              <a:t>Proteın</a:t>
            </a:r>
            <a:r>
              <a:rPr lang="tr-TR" sz="4400" dirty="0" smtClean="0">
                <a:latin typeface="+mn-lt"/>
              </a:rPr>
              <a:t> </a:t>
            </a:r>
            <a:r>
              <a:rPr lang="tr-TR" sz="4400" dirty="0" err="1" smtClean="0">
                <a:latin typeface="+mn-lt"/>
              </a:rPr>
              <a:t>codıng</a:t>
            </a:r>
            <a:r>
              <a:rPr lang="tr-TR" sz="4400" dirty="0" smtClean="0">
                <a:latin typeface="+mn-lt"/>
              </a:rPr>
              <a:t> </a:t>
            </a:r>
            <a:r>
              <a:rPr lang="tr-TR" sz="4400" dirty="0" err="1" smtClean="0">
                <a:latin typeface="+mn-lt"/>
              </a:rPr>
              <a:t>genes</a:t>
            </a:r>
            <a:endParaRPr lang="tr-TR" sz="4400" dirty="0" smtClean="0">
              <a:latin typeface="+mn-lt"/>
            </a:endParaRPr>
          </a:p>
          <a:p>
            <a:r>
              <a:rPr lang="tr-TR" sz="4400" dirty="0" err="1" smtClean="0">
                <a:latin typeface="+mn-lt"/>
              </a:rPr>
              <a:t>Ex</a:t>
            </a:r>
            <a:r>
              <a:rPr lang="tr-TR" sz="4400" dirty="0" smtClean="0">
                <a:latin typeface="+mn-lt"/>
              </a:rPr>
              <a:t>. </a:t>
            </a:r>
            <a:r>
              <a:rPr lang="tr-TR" sz="4400" dirty="0" err="1" smtClean="0">
                <a:latin typeface="+mn-lt"/>
              </a:rPr>
              <a:t>Sıgnal</a:t>
            </a:r>
            <a:r>
              <a:rPr lang="tr-TR" sz="4400" dirty="0" smtClean="0">
                <a:latin typeface="+mn-lt"/>
              </a:rPr>
              <a:t> </a:t>
            </a:r>
            <a:r>
              <a:rPr lang="tr-TR" sz="4400" dirty="0" err="1" smtClean="0">
                <a:latin typeface="+mn-lt"/>
              </a:rPr>
              <a:t>proteıns</a:t>
            </a:r>
            <a:r>
              <a:rPr lang="tr-TR" sz="4400" dirty="0" smtClean="0">
                <a:latin typeface="+mn-lt"/>
              </a:rPr>
              <a:t>, CELL SURFACE RECEPTORS, CELL ADHESION PROTEINS, ION CHANNELS</a:t>
            </a:r>
          </a:p>
          <a:p>
            <a:r>
              <a:rPr lang="tr-TR" sz="4400" dirty="0" smtClean="0">
                <a:latin typeface="+mn-lt"/>
              </a:rPr>
              <a:t>(n:100)</a:t>
            </a:r>
          </a:p>
          <a:p>
            <a:r>
              <a:rPr lang="tr-TR" sz="4400" dirty="0" smtClean="0">
                <a:latin typeface="+mn-lt"/>
              </a:rPr>
              <a:t>2- TRANSCRIPTION REGULATORS </a:t>
            </a:r>
            <a:r>
              <a:rPr lang="tr-TR" sz="4400" dirty="0" smtClean="0">
                <a:latin typeface="+mn-lt"/>
              </a:rPr>
              <a:t>(n:1000</a:t>
            </a:r>
            <a:r>
              <a:rPr lang="tr-TR" sz="4400" dirty="0" smtClean="0">
                <a:latin typeface="+mn-lt"/>
              </a:rPr>
              <a:t>)</a:t>
            </a:r>
          </a:p>
          <a:p>
            <a:r>
              <a:rPr lang="tr-TR" sz="4400" dirty="0" smtClean="0">
                <a:latin typeface="+mn-lt"/>
              </a:rPr>
              <a:t>DIFFERENTIAL GENE EXPRESSION</a:t>
            </a:r>
          </a:p>
          <a:p>
            <a:r>
              <a:rPr lang="tr-TR" sz="4400" dirty="0" smtClean="0">
                <a:latin typeface="+mn-lt"/>
              </a:rPr>
              <a:t>3- NON-CODING RNA</a:t>
            </a:r>
          </a:p>
          <a:p>
            <a:r>
              <a:rPr lang="tr-TR" sz="4400" dirty="0" err="1" smtClean="0">
                <a:latin typeface="+mn-lt"/>
              </a:rPr>
              <a:t>Ex.</a:t>
            </a:r>
            <a:r>
              <a:rPr lang="tr-T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tr-TR" sz="4400" dirty="0" smtClean="0">
                <a:latin typeface="+mn-lt"/>
              </a:rPr>
              <a:t> </a:t>
            </a:r>
            <a:r>
              <a:rPr lang="tr-TR" sz="4400" dirty="0" smtClean="0">
                <a:latin typeface="+mn-lt"/>
              </a:rPr>
              <a:t>N:500 IN HUMANS</a:t>
            </a:r>
          </a:p>
          <a:p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7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Shh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PTCH </a:t>
            </a:r>
            <a:r>
              <a:rPr lang="tr-TR" dirty="0" err="1" smtClean="0">
                <a:latin typeface="+mn-lt"/>
              </a:rPr>
              <a:t>mutatıons</a:t>
            </a:r>
            <a:r>
              <a:rPr lang="tr-TR" dirty="0" smtClean="0">
                <a:latin typeface="+mn-lt"/>
              </a:rPr>
              <a:t>;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+mn-lt"/>
              </a:rPr>
              <a:t>PTCH (</a:t>
            </a:r>
            <a:r>
              <a:rPr lang="tr-TR" dirty="0" err="1" smtClean="0">
                <a:latin typeface="+mn-lt"/>
              </a:rPr>
              <a:t>Patched</a:t>
            </a:r>
            <a:r>
              <a:rPr lang="tr-TR" dirty="0" smtClean="0">
                <a:latin typeface="+mn-lt"/>
              </a:rPr>
              <a:t>) is a </a:t>
            </a:r>
            <a:r>
              <a:rPr lang="tr-TR" dirty="0" err="1" smtClean="0">
                <a:latin typeface="+mn-lt"/>
              </a:rPr>
              <a:t>transmembrane</a:t>
            </a:r>
            <a:r>
              <a:rPr lang="tr-TR" dirty="0" smtClean="0">
                <a:latin typeface="+mn-lt"/>
              </a:rPr>
              <a:t> protein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takes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place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transcriptional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activation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critical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</a:t>
            </a:r>
            <a:r>
              <a:rPr lang="tr-TR" dirty="0" err="1" smtClean="0">
                <a:latin typeface="+mn-lt"/>
              </a:rPr>
              <a:t>Mutations</a:t>
            </a:r>
            <a:r>
              <a:rPr lang="tr-TR" dirty="0" smtClean="0">
                <a:latin typeface="+mn-lt"/>
              </a:rPr>
              <a:t> of SHH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PTC HAVE BEEN REPORTED TO BE ASSOCIATED WITH;</a:t>
            </a:r>
          </a:p>
          <a:p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Holoprosencephaly</a:t>
            </a:r>
            <a:r>
              <a:rPr lang="tr-TR" dirty="0" smtClean="0">
                <a:latin typeface="+mn-lt"/>
              </a:rPr>
              <a:t> (</a:t>
            </a:r>
            <a:r>
              <a:rPr lang="tr-TR" dirty="0" err="1" smtClean="0">
                <a:latin typeface="+mn-lt"/>
              </a:rPr>
              <a:t>Fusion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two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cerebral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hemispheres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Anophthalmia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Cyclopia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Dorsalization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forebrain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structures</a:t>
            </a:r>
            <a:endParaRPr lang="tr-TR" dirty="0" smtClean="0">
              <a:latin typeface="+mn-lt"/>
            </a:endParaRPr>
          </a:p>
          <a:p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8049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          </a:t>
            </a:r>
            <a:r>
              <a:rPr lang="tr-TR" dirty="0" err="1" smtClean="0">
                <a:latin typeface="+mn-lt"/>
              </a:rPr>
              <a:t>Wnt</a:t>
            </a:r>
            <a:r>
              <a:rPr lang="tr-TR" dirty="0" smtClean="0">
                <a:latin typeface="+mn-lt"/>
              </a:rPr>
              <a:t>/ </a:t>
            </a:r>
            <a:r>
              <a:rPr lang="el-GR" dirty="0" smtClean="0">
                <a:latin typeface="+mn-lt"/>
                <a:cs typeface="Times New Roman" panose="02020603050405020304" pitchFamily="18" charset="0"/>
              </a:rPr>
              <a:t>β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eta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-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Catenın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pathway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>
                <a:latin typeface="+mn-lt"/>
              </a:rPr>
              <a:t>Wnt</a:t>
            </a:r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secreted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glycoproteins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vertebrate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orthologs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Drosophila</a:t>
            </a:r>
            <a:r>
              <a:rPr lang="tr-TR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           gene </a:t>
            </a:r>
            <a:r>
              <a:rPr lang="tr-TR" i="1" dirty="0" err="1" smtClean="0">
                <a:latin typeface="+mn-lt"/>
              </a:rPr>
              <a:t>Wingless</a:t>
            </a:r>
            <a:r>
              <a:rPr lang="tr-TR" dirty="0" smtClean="0">
                <a:latin typeface="+mn-lt"/>
              </a:rPr>
              <a:t>. 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19 </a:t>
            </a:r>
            <a:r>
              <a:rPr lang="tr-TR" dirty="0" err="1" smtClean="0">
                <a:latin typeface="+mn-lt"/>
              </a:rPr>
              <a:t>Wnt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proteins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take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place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by</a:t>
            </a:r>
            <a:r>
              <a:rPr lang="tr-TR" dirty="0" smtClean="0">
                <a:latin typeface="+mn-lt"/>
              </a:rPr>
              <a:t>;</a:t>
            </a:r>
          </a:p>
          <a:p>
            <a:r>
              <a:rPr lang="tr-TR" dirty="0" err="1" smtClean="0">
                <a:latin typeface="+mn-lt"/>
              </a:rPr>
              <a:t>Establishment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polarity</a:t>
            </a:r>
            <a:endParaRPr lang="tr-TR" dirty="0" smtClean="0">
              <a:latin typeface="+mn-lt"/>
            </a:endParaRPr>
          </a:p>
          <a:p>
            <a:r>
              <a:rPr lang="tr-TR" dirty="0" err="1" smtClean="0">
                <a:latin typeface="+mn-lt"/>
              </a:rPr>
              <a:t>Proliferation</a:t>
            </a:r>
            <a:endParaRPr lang="tr-TR" dirty="0" smtClean="0">
              <a:latin typeface="+mn-lt"/>
            </a:endParaRPr>
          </a:p>
          <a:p>
            <a:r>
              <a:rPr lang="tr-TR" dirty="0" err="1" smtClean="0">
                <a:latin typeface="+mn-lt"/>
              </a:rPr>
              <a:t>Apoptosis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Cell </a:t>
            </a:r>
            <a:r>
              <a:rPr lang="tr-TR" dirty="0" err="1" smtClean="0">
                <a:latin typeface="+mn-lt"/>
              </a:rPr>
              <a:t>fate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specification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Migration</a:t>
            </a:r>
          </a:p>
          <a:p>
            <a:endParaRPr lang="tr-TR" dirty="0" smtClean="0">
              <a:latin typeface="+mn-lt"/>
            </a:endParaRPr>
          </a:p>
          <a:p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2238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FIGURE 15: </a:t>
            </a:r>
            <a:r>
              <a:rPr lang="tr-TR" dirty="0" err="1" smtClean="0">
                <a:latin typeface="+mn-lt"/>
              </a:rPr>
              <a:t>Wnt</a:t>
            </a:r>
            <a:r>
              <a:rPr lang="tr-TR" dirty="0" smtClean="0">
                <a:latin typeface="+mn-lt"/>
              </a:rPr>
              <a:t>/Beta </a:t>
            </a:r>
            <a:r>
              <a:rPr lang="tr-TR" dirty="0" err="1" smtClean="0">
                <a:latin typeface="+mn-lt"/>
              </a:rPr>
              <a:t>catenın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Sıgnalıng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Pathway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15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112" y="2060302"/>
            <a:ext cx="7338508" cy="4425846"/>
          </a:xfrm>
        </p:spPr>
      </p:pic>
    </p:spTree>
    <p:extLst>
      <p:ext uri="{BB962C8B-B14F-4D97-AF65-F5344CB8AC3E}">
        <p14:creationId xmlns:p14="http://schemas.microsoft.com/office/powerpoint/2010/main" val="70146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2- NOTCH/DELTA </a:t>
            </a:r>
            <a:r>
              <a:rPr lang="tr-TR" dirty="0" err="1" smtClean="0">
                <a:latin typeface="+mn-lt"/>
              </a:rPr>
              <a:t>pathway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latin typeface="+mn-lt"/>
              </a:rPr>
              <a:t>Notch</a:t>
            </a:r>
            <a:r>
              <a:rPr lang="tr-TR" dirty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Signaling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Pathway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determines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fate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is </a:t>
            </a:r>
            <a:r>
              <a:rPr lang="tr-TR" dirty="0" err="1" smtClean="0">
                <a:latin typeface="+mn-lt"/>
              </a:rPr>
              <a:t>important</a:t>
            </a:r>
            <a:r>
              <a:rPr lang="tr-TR" dirty="0" smtClean="0">
                <a:latin typeface="+mn-lt"/>
              </a:rPr>
              <a:t> in organ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such</a:t>
            </a:r>
            <a:r>
              <a:rPr lang="tr-TR" dirty="0" smtClean="0">
                <a:latin typeface="+mn-lt"/>
              </a:rPr>
              <a:t> as;</a:t>
            </a: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Maintenance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stem-cell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niches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Proliferation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Apostosis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Differentiation</a:t>
            </a:r>
            <a:endParaRPr lang="tr-TR" dirty="0" smtClean="0">
              <a:latin typeface="+mn-lt"/>
            </a:endParaRPr>
          </a:p>
          <a:p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7612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16: </a:t>
            </a:r>
            <a:r>
              <a:rPr lang="tr-TR" dirty="0" err="1" smtClean="0">
                <a:latin typeface="+mn-lt"/>
              </a:rPr>
              <a:t>Notch</a:t>
            </a:r>
            <a:r>
              <a:rPr lang="tr-TR" dirty="0" smtClean="0">
                <a:latin typeface="+mn-lt"/>
              </a:rPr>
              <a:t> /delta </a:t>
            </a:r>
            <a:r>
              <a:rPr lang="tr-TR" dirty="0" err="1" smtClean="0">
                <a:latin typeface="+mn-lt"/>
              </a:rPr>
              <a:t>sıgnalıng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pathway</a:t>
            </a:r>
            <a:r>
              <a:rPr lang="tr-TR" dirty="0" smtClean="0">
                <a:latin typeface="+mn-lt"/>
              </a:rPr>
              <a:t> 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16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869" y="1997239"/>
            <a:ext cx="7086614" cy="4351283"/>
          </a:xfrm>
        </p:spPr>
      </p:pic>
    </p:spTree>
    <p:extLst>
      <p:ext uri="{BB962C8B-B14F-4D97-AF65-F5344CB8AC3E}">
        <p14:creationId xmlns:p14="http://schemas.microsoft.com/office/powerpoint/2010/main" val="2612831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3- TRANSCRIPTION FACTORS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These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regulate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expression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many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target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either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activation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repression</a:t>
            </a:r>
            <a:r>
              <a:rPr lang="tr-TR" dirty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depending</a:t>
            </a:r>
            <a:r>
              <a:rPr lang="tr-TR" dirty="0" smtClean="0">
                <a:latin typeface="+mn-lt"/>
              </a:rPr>
              <a:t> on;</a:t>
            </a:r>
          </a:p>
          <a:p>
            <a:r>
              <a:rPr lang="tr-TR" dirty="0" smtClean="0">
                <a:latin typeface="+mn-lt"/>
              </a:rPr>
              <a:t>- The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which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expressed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The </a:t>
            </a:r>
            <a:r>
              <a:rPr lang="tr-TR" dirty="0" err="1" smtClean="0">
                <a:latin typeface="+mn-lt"/>
              </a:rPr>
              <a:t>spesific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promotor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Chromatin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context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Developmental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stage</a:t>
            </a:r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940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FOR </a:t>
            </a:r>
            <a:r>
              <a:rPr lang="tr-TR" dirty="0" smtClean="0">
                <a:latin typeface="+mn-lt"/>
              </a:rPr>
              <a:t>EXAMPLE;</a:t>
            </a:r>
            <a:br>
              <a:rPr lang="tr-TR" dirty="0" smtClean="0">
                <a:latin typeface="+mn-lt"/>
              </a:rPr>
            </a:b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2249487"/>
            <a:ext cx="3094257" cy="3541714"/>
          </a:xfrm>
        </p:spPr>
        <p:txBody>
          <a:bodyPr/>
          <a:lstStyle/>
          <a:p>
            <a:r>
              <a:rPr lang="tr-TR" dirty="0" err="1" smtClean="0">
                <a:latin typeface="+mn-lt"/>
              </a:rPr>
              <a:t>Fig</a:t>
            </a:r>
            <a:r>
              <a:rPr lang="tr-TR" dirty="0" smtClean="0">
                <a:latin typeface="+mn-lt"/>
              </a:rPr>
              <a:t>. 17: </a:t>
            </a:r>
            <a:r>
              <a:rPr lang="tr-TR" dirty="0" err="1" smtClean="0">
                <a:latin typeface="+mn-lt"/>
              </a:rPr>
              <a:t>Transcription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may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regulate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their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target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modifications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such</a:t>
            </a:r>
            <a:r>
              <a:rPr lang="tr-TR" dirty="0" smtClean="0">
                <a:latin typeface="+mn-lt"/>
              </a:rPr>
              <a:t> as </a:t>
            </a:r>
            <a:r>
              <a:rPr lang="tr-TR" dirty="0" err="1" smtClean="0">
                <a:latin typeface="+mn-lt"/>
              </a:rPr>
              <a:t>acetylation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phosphorylation</a:t>
            </a:r>
            <a:r>
              <a:rPr lang="tr-TR" dirty="0" smtClean="0">
                <a:latin typeface="+mn-lt"/>
              </a:rPr>
              <a:t>  of HISTON </a:t>
            </a:r>
            <a:r>
              <a:rPr lang="tr-TR" dirty="0" err="1" smtClean="0">
                <a:latin typeface="+mn-lt"/>
              </a:rPr>
              <a:t>proteins</a:t>
            </a:r>
            <a:r>
              <a:rPr lang="tr-TR" dirty="0" smtClean="0">
                <a:latin typeface="+mn-lt"/>
              </a:rPr>
              <a:t>. </a:t>
            </a:r>
          </a:p>
        </p:txBody>
      </p:sp>
      <p:pic>
        <p:nvPicPr>
          <p:cNvPr id="4" name="3 Resim" descr="1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56" y="588579"/>
            <a:ext cx="5126865" cy="585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1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Transcrıptıon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;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>
                <a:latin typeface="+mn-lt"/>
              </a:rPr>
              <a:t>- HOX/HOMEBOX PROTEINS</a:t>
            </a: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They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evolutunary</a:t>
            </a:r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highly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conserved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with</a:t>
            </a:r>
            <a:r>
              <a:rPr lang="tr-TR" dirty="0" smtClean="0">
                <a:latin typeface="+mn-lt"/>
              </a:rPr>
              <a:t> 180 </a:t>
            </a:r>
            <a:r>
              <a:rPr lang="tr-TR" dirty="0" err="1" smtClean="0">
                <a:latin typeface="+mn-lt"/>
              </a:rPr>
              <a:t>base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sequence</a:t>
            </a:r>
            <a:r>
              <a:rPr lang="tr-TR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Defects</a:t>
            </a:r>
            <a:r>
              <a:rPr lang="tr-TR" dirty="0" smtClean="0">
                <a:latin typeface="+mn-lt"/>
              </a:rPr>
              <a:t> in HOXA1 is </a:t>
            </a:r>
            <a:r>
              <a:rPr lang="tr-TR" dirty="0" err="1" smtClean="0">
                <a:latin typeface="+mn-lt"/>
              </a:rPr>
              <a:t>related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with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human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neural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Mutations</a:t>
            </a:r>
            <a:r>
              <a:rPr lang="tr-TR" dirty="0" smtClean="0">
                <a:latin typeface="+mn-lt"/>
              </a:rPr>
              <a:t> in HOXA13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HOXD 13 </a:t>
            </a:r>
            <a:r>
              <a:rPr lang="tr-TR" dirty="0" err="1" smtClean="0">
                <a:latin typeface="+mn-lt"/>
              </a:rPr>
              <a:t>results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limb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malformations</a:t>
            </a:r>
            <a:r>
              <a:rPr lang="tr-TR" dirty="0" smtClean="0">
                <a:latin typeface="+mn-lt"/>
              </a:rPr>
              <a:t>.</a:t>
            </a:r>
          </a:p>
          <a:p>
            <a:r>
              <a:rPr lang="tr-TR" dirty="0" smtClean="0">
                <a:latin typeface="+mn-lt"/>
              </a:rPr>
              <a:t>- PAX GENES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Has </a:t>
            </a:r>
            <a:r>
              <a:rPr lang="tr-TR" dirty="0" err="1" smtClean="0">
                <a:latin typeface="+mn-lt"/>
              </a:rPr>
              <a:t>been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shown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be </a:t>
            </a:r>
            <a:r>
              <a:rPr lang="tr-TR" dirty="0" err="1" smtClean="0">
                <a:latin typeface="+mn-lt"/>
              </a:rPr>
              <a:t>related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with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eye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hear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formation</a:t>
            </a:r>
            <a:r>
              <a:rPr lang="tr-TR" dirty="0" smtClean="0">
                <a:latin typeface="+mn-lt"/>
              </a:rPr>
              <a:t>.</a:t>
            </a:r>
          </a:p>
          <a:p>
            <a:r>
              <a:rPr lang="tr-TR" dirty="0" smtClean="0">
                <a:latin typeface="+mn-lt"/>
              </a:rPr>
              <a:t>- BASIC HELIX-LOOP-HELIX </a:t>
            </a:r>
            <a:r>
              <a:rPr lang="tr-TR" dirty="0" err="1" smtClean="0">
                <a:latin typeface="+mn-lt"/>
              </a:rPr>
              <a:t>Transcription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factors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tr-TR" dirty="0" err="1" smtClean="0">
                <a:latin typeface="+mn-lt"/>
              </a:rPr>
              <a:t>These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regulate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fate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determination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differentiation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tissues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such</a:t>
            </a:r>
            <a:r>
              <a:rPr lang="tr-TR" dirty="0" smtClean="0">
                <a:latin typeface="+mn-lt"/>
              </a:rPr>
              <a:t> as </a:t>
            </a:r>
            <a:r>
              <a:rPr lang="tr-TR" dirty="0" err="1" smtClean="0">
                <a:latin typeface="+mn-lt"/>
              </a:rPr>
              <a:t>muscles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nerves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during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development</a:t>
            </a:r>
            <a:r>
              <a:rPr lang="tr-TR" dirty="0" smtClean="0">
                <a:latin typeface="+mn-lt"/>
              </a:rPr>
              <a:t>.  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0906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18</a:t>
            </a:r>
            <a:r>
              <a:rPr lang="tr-TR" dirty="0" smtClean="0">
                <a:latin typeface="+mn-lt"/>
              </a:rPr>
              <a:t>: HOMEBOX </a:t>
            </a:r>
            <a:r>
              <a:rPr lang="tr-TR" dirty="0" err="1" smtClean="0">
                <a:latin typeface="+mn-lt"/>
              </a:rPr>
              <a:t>genes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Pax-genes-structure-and-grouping-in-mouse-and-human-Pax-genes-are-divided-int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548" y="1860605"/>
            <a:ext cx="5672107" cy="4277436"/>
          </a:xfrm>
        </p:spPr>
      </p:pic>
      <p:pic>
        <p:nvPicPr>
          <p:cNvPr id="5" name="4 Resim" descr="pr19972506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351" y="1870841"/>
            <a:ext cx="5328745" cy="42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452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4- </a:t>
            </a:r>
            <a:r>
              <a:rPr lang="tr-TR" dirty="0" err="1" smtClean="0">
                <a:latin typeface="+mn-lt"/>
              </a:rPr>
              <a:t>receptor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tyrosıne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kınases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+mn-lt"/>
            </a:endParaRPr>
          </a:p>
          <a:p>
            <a:r>
              <a:rPr lang="tr-TR" dirty="0" err="1" smtClean="0">
                <a:latin typeface="+mn-lt"/>
              </a:rPr>
              <a:t>These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receptors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critical</a:t>
            </a:r>
            <a:r>
              <a:rPr lang="tr-TR" dirty="0" smtClean="0">
                <a:latin typeface="+mn-lt"/>
              </a:rPr>
              <a:t> as; GROWTH FACTORS </a:t>
            </a:r>
            <a:r>
              <a:rPr lang="tr-TR" dirty="0" err="1" smtClean="0">
                <a:latin typeface="+mn-lt"/>
              </a:rPr>
              <a:t>such</a:t>
            </a:r>
            <a:r>
              <a:rPr lang="tr-TR" dirty="0" smtClean="0">
                <a:latin typeface="+mn-lt"/>
              </a:rPr>
              <a:t> as;  insülin, </a:t>
            </a:r>
            <a:r>
              <a:rPr lang="tr-TR" dirty="0" err="1" smtClean="0">
                <a:latin typeface="+mn-lt"/>
              </a:rPr>
              <a:t>epidermal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growth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nerve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growth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neurotrphins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members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platelet-derived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growth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factor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family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belong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this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group</a:t>
            </a:r>
            <a:r>
              <a:rPr lang="tr-TR" dirty="0" smtClean="0">
                <a:latin typeface="+mn-lt"/>
              </a:rPr>
              <a:t>. 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160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The </a:t>
            </a:r>
            <a:r>
              <a:rPr lang="tr-TR" dirty="0" err="1" smtClean="0">
                <a:latin typeface="+mn-lt"/>
              </a:rPr>
              <a:t>anatomıcal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characrerıstıcs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anımals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develop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through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conserved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mechanısms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                    Animals </a:t>
            </a:r>
            <a:r>
              <a:rPr lang="tr-TR" dirty="0" err="1" smtClean="0">
                <a:latin typeface="+mn-lt"/>
              </a:rPr>
              <a:t>have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basic</a:t>
            </a:r>
            <a:r>
              <a:rPr lang="tr-TR" dirty="0" smtClean="0">
                <a:latin typeface="+mn-lt"/>
              </a:rPr>
              <a:t> BODY PLANS.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3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19: </a:t>
            </a:r>
            <a:r>
              <a:rPr lang="tr-TR" dirty="0" err="1" smtClean="0">
                <a:latin typeface="+mn-lt"/>
              </a:rPr>
              <a:t>Receptor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tyrosıne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kınase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sıgnalıng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m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870" y="1859782"/>
            <a:ext cx="7062950" cy="4488466"/>
          </a:xfrm>
        </p:spPr>
      </p:pic>
    </p:spTree>
    <p:extLst>
      <p:ext uri="{BB962C8B-B14F-4D97-AF65-F5344CB8AC3E}">
        <p14:creationId xmlns:p14="http://schemas.microsoft.com/office/powerpoint/2010/main" val="11041717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                           IN SUMMARY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+mn-lt"/>
              </a:rPr>
              <a:t>_ </a:t>
            </a:r>
            <a:r>
              <a:rPr lang="tr-TR" dirty="0" err="1" smtClean="0">
                <a:latin typeface="+mn-lt"/>
              </a:rPr>
              <a:t>Inductor</a:t>
            </a:r>
            <a:r>
              <a:rPr lang="tr-TR" dirty="0" smtClean="0">
                <a:latin typeface="+mn-lt"/>
              </a:rPr>
              <a:t>- </a:t>
            </a:r>
            <a:r>
              <a:rPr lang="tr-TR" dirty="0" err="1" smtClean="0">
                <a:latin typeface="+mn-lt"/>
              </a:rPr>
              <a:t>Morphogen</a:t>
            </a:r>
            <a:r>
              <a:rPr lang="tr-TR" dirty="0" smtClean="0">
                <a:latin typeface="+mn-lt"/>
              </a:rPr>
              <a:t> </a:t>
            </a:r>
          </a:p>
          <a:p>
            <a:r>
              <a:rPr lang="tr-TR" dirty="0" smtClean="0">
                <a:latin typeface="+mn-lt"/>
              </a:rPr>
              <a:t>   (</a:t>
            </a:r>
            <a:r>
              <a:rPr lang="tr-TR" dirty="0" err="1" smtClean="0">
                <a:latin typeface="+mn-lt"/>
              </a:rPr>
              <a:t>Concentration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 smtClean="0">
                <a:latin typeface="+mn-lt"/>
              </a:rPr>
              <a:t>_ Cell- Cell </a:t>
            </a:r>
            <a:r>
              <a:rPr lang="tr-TR" dirty="0" err="1" smtClean="0">
                <a:latin typeface="+mn-lt"/>
              </a:rPr>
              <a:t>interactions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   (</a:t>
            </a:r>
            <a:r>
              <a:rPr lang="tr-TR" dirty="0" err="1" smtClean="0">
                <a:latin typeface="+mn-lt"/>
              </a:rPr>
              <a:t>Mediated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Pathways</a:t>
            </a:r>
            <a:r>
              <a:rPr lang="tr-TR" dirty="0" smtClean="0">
                <a:latin typeface="+mn-lt"/>
              </a:rPr>
              <a:t> at </a:t>
            </a:r>
            <a:r>
              <a:rPr lang="tr-TR" dirty="0" err="1" smtClean="0">
                <a:latin typeface="+mn-lt"/>
              </a:rPr>
              <a:t>diiferent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times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 smtClean="0">
                <a:latin typeface="+mn-lt"/>
              </a:rPr>
              <a:t>_ </a:t>
            </a:r>
            <a:r>
              <a:rPr lang="tr-TR" dirty="0" err="1" smtClean="0">
                <a:latin typeface="+mn-lt"/>
              </a:rPr>
              <a:t>Asymetric</a:t>
            </a:r>
            <a:r>
              <a:rPr lang="tr-TR" dirty="0" smtClean="0">
                <a:latin typeface="+mn-lt"/>
              </a:rPr>
              <a:t> Cell </a:t>
            </a:r>
            <a:r>
              <a:rPr lang="tr-TR" dirty="0" err="1" smtClean="0">
                <a:latin typeface="+mn-lt"/>
              </a:rPr>
              <a:t>Division</a:t>
            </a:r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_ </a:t>
            </a:r>
            <a:r>
              <a:rPr lang="tr-TR" dirty="0" err="1" smtClean="0">
                <a:latin typeface="+mn-lt"/>
              </a:rPr>
              <a:t>Regulators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Transcription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Chromatin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Structure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binding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DNA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activating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related</a:t>
            </a:r>
            <a:r>
              <a:rPr lang="tr-TR" dirty="0" smtClean="0">
                <a:latin typeface="+mn-lt"/>
              </a:rPr>
              <a:t> GENES at </a:t>
            </a:r>
            <a:r>
              <a:rPr lang="tr-TR" dirty="0" err="1" smtClean="0">
                <a:latin typeface="+mn-lt"/>
              </a:rPr>
              <a:t>specific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times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places</a:t>
            </a:r>
            <a:endParaRPr lang="tr-TR" dirty="0">
              <a:latin typeface="+mn-lt"/>
            </a:endParaRPr>
          </a:p>
          <a:p>
            <a:r>
              <a:rPr lang="tr-TR" dirty="0" err="1">
                <a:latin typeface="+mn-lt"/>
              </a:rPr>
              <a:t>a</a:t>
            </a:r>
            <a:r>
              <a:rPr lang="tr-TR" dirty="0" err="1" smtClean="0">
                <a:latin typeface="+mn-lt"/>
              </a:rPr>
              <a:t>re</a:t>
            </a:r>
            <a:r>
              <a:rPr lang="tr-TR" dirty="0" smtClean="0">
                <a:latin typeface="+mn-lt"/>
              </a:rPr>
              <a:t> IMPORTANT </a:t>
            </a:r>
            <a:r>
              <a:rPr lang="tr-TR" dirty="0" err="1" smtClean="0">
                <a:latin typeface="+mn-lt"/>
              </a:rPr>
              <a:t>points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developing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from</a:t>
            </a:r>
            <a:r>
              <a:rPr lang="tr-TR" dirty="0" smtClean="0">
                <a:latin typeface="+mn-lt"/>
              </a:rPr>
              <a:t> ZYGOTE </a:t>
            </a:r>
            <a:r>
              <a:rPr lang="tr-TR" dirty="0" err="1" smtClean="0">
                <a:latin typeface="+mn-lt"/>
              </a:rPr>
              <a:t>to</a:t>
            </a:r>
            <a:r>
              <a:rPr lang="tr-TR" dirty="0" smtClean="0">
                <a:latin typeface="+mn-lt"/>
              </a:rPr>
              <a:t> ADULT……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304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</a:t>
            </a:r>
            <a:r>
              <a:rPr lang="tr-TR" dirty="0" err="1" smtClean="0">
                <a:latin typeface="+mn-lt"/>
              </a:rPr>
              <a:t>fıgUre</a:t>
            </a:r>
            <a:r>
              <a:rPr lang="tr-TR" dirty="0" smtClean="0">
                <a:latin typeface="+mn-lt"/>
              </a:rPr>
              <a:t>  </a:t>
            </a:r>
            <a:r>
              <a:rPr lang="tr-TR" dirty="0" smtClean="0">
                <a:latin typeface="+mn-lt"/>
              </a:rPr>
              <a:t>20   : </a:t>
            </a:r>
            <a:r>
              <a:rPr lang="tr-TR" dirty="0" err="1" smtClean="0">
                <a:latin typeface="+mn-lt"/>
              </a:rPr>
              <a:t>AsymetrIc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cell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dIvIsIon</a:t>
            </a:r>
            <a:endParaRPr lang="tr-TR" dirty="0">
              <a:latin typeface="+mn-lt"/>
            </a:endParaRPr>
          </a:p>
        </p:txBody>
      </p:sp>
      <p:pic>
        <p:nvPicPr>
          <p:cNvPr id="4" name="3 İçerik Yer Tutucusu" descr="21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289" y="1807779"/>
            <a:ext cx="7187689" cy="4713890"/>
          </a:xfrm>
        </p:spPr>
      </p:pic>
    </p:spTree>
    <p:extLst>
      <p:ext uri="{BB962C8B-B14F-4D97-AF65-F5344CB8AC3E}">
        <p14:creationId xmlns:p14="http://schemas.microsoft.com/office/powerpoint/2010/main" val="39470612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7912" y="618518"/>
            <a:ext cx="9905998" cy="1478570"/>
          </a:xfrm>
        </p:spPr>
        <p:txBody>
          <a:bodyPr/>
          <a:lstStyle/>
          <a:p>
            <a:r>
              <a:rPr lang="tr-TR" dirty="0" err="1" smtClean="0">
                <a:latin typeface="+mn-lt"/>
              </a:rPr>
              <a:t>References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Bruce </a:t>
            </a:r>
            <a:r>
              <a:rPr lang="tr-TR" dirty="0" err="1" smtClean="0">
                <a:latin typeface="+mn-lt"/>
              </a:rPr>
              <a:t>Alberts</a:t>
            </a:r>
            <a:r>
              <a:rPr lang="tr-TR" dirty="0" smtClean="0">
                <a:latin typeface="+mn-lt"/>
              </a:rPr>
              <a:t>, Alexander Johnson, </a:t>
            </a:r>
            <a:r>
              <a:rPr lang="tr-TR" dirty="0" err="1" smtClean="0">
                <a:latin typeface="+mn-lt"/>
              </a:rPr>
              <a:t>Julian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Lewis</a:t>
            </a:r>
            <a:r>
              <a:rPr lang="tr-TR" dirty="0" smtClean="0">
                <a:latin typeface="+mn-lt"/>
              </a:rPr>
              <a:t>, David Morgan, Martin </a:t>
            </a:r>
            <a:r>
              <a:rPr lang="tr-TR" dirty="0" err="1" smtClean="0">
                <a:latin typeface="+mn-lt"/>
              </a:rPr>
              <a:t>Raff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Keith</a:t>
            </a:r>
            <a:r>
              <a:rPr lang="tr-TR" dirty="0" smtClean="0">
                <a:latin typeface="+mn-lt"/>
              </a:rPr>
              <a:t> Roberts, Peter </a:t>
            </a:r>
            <a:r>
              <a:rPr lang="tr-TR" dirty="0" err="1" smtClean="0">
                <a:latin typeface="+mn-lt"/>
              </a:rPr>
              <a:t>Walter-Molecular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Biology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Cell-</a:t>
            </a:r>
            <a:r>
              <a:rPr lang="tr-TR" dirty="0" err="1" smtClean="0">
                <a:latin typeface="+mn-lt"/>
              </a:rPr>
              <a:t>Garland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Science</a:t>
            </a:r>
            <a:r>
              <a:rPr lang="tr-TR" dirty="0" smtClean="0">
                <a:latin typeface="+mn-lt"/>
              </a:rPr>
              <a:t> (2015).</a:t>
            </a:r>
          </a:p>
          <a:p>
            <a:r>
              <a:rPr lang="tr-TR" dirty="0" err="1" smtClean="0"/>
              <a:t>Keith</a:t>
            </a:r>
            <a:r>
              <a:rPr lang="tr-TR" dirty="0" smtClean="0"/>
              <a:t> L. </a:t>
            </a:r>
            <a:r>
              <a:rPr lang="tr-TR" dirty="0" err="1" smtClean="0"/>
              <a:t>Moore</a:t>
            </a:r>
            <a:r>
              <a:rPr lang="tr-TR" dirty="0" smtClean="0"/>
              <a:t>, T.V.N. </a:t>
            </a:r>
            <a:r>
              <a:rPr lang="tr-TR" dirty="0" err="1" smtClean="0"/>
              <a:t>Persaud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Developing</a:t>
            </a:r>
            <a:r>
              <a:rPr lang="tr-TR" dirty="0" smtClean="0"/>
              <a:t> Human, 8th </a:t>
            </a:r>
            <a:r>
              <a:rPr lang="tr-TR" dirty="0" err="1" smtClean="0"/>
              <a:t>Edt</a:t>
            </a:r>
            <a:r>
              <a:rPr lang="tr-TR" smtClean="0"/>
              <a:t>. (</a:t>
            </a:r>
            <a:r>
              <a:rPr lang="tr-TR" dirty="0" smtClean="0"/>
              <a:t>2008).</a:t>
            </a:r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56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          BASIC BODY PLAN OF ANIMALS has 3 </a:t>
            </a:r>
            <a:r>
              <a:rPr lang="tr-TR" dirty="0" err="1" smtClean="0">
                <a:latin typeface="+mn-lt"/>
              </a:rPr>
              <a:t>axes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>
                <a:latin typeface="+mn-lt"/>
              </a:rPr>
              <a:t>A- </a:t>
            </a:r>
            <a:r>
              <a:rPr lang="tr-TR" dirty="0" err="1" smtClean="0">
                <a:latin typeface="+mn-lt"/>
              </a:rPr>
              <a:t>Anteroposterior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Axis</a:t>
            </a:r>
            <a:r>
              <a:rPr lang="tr-TR" dirty="0" smtClean="0">
                <a:latin typeface="+mn-lt"/>
              </a:rPr>
              <a:t> (A-P)</a:t>
            </a:r>
          </a:p>
          <a:p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</a:t>
            </a:r>
            <a:r>
              <a:rPr lang="tr-TR" dirty="0" err="1" smtClean="0">
                <a:latin typeface="+mn-lt"/>
              </a:rPr>
              <a:t>mouth-brain</a:t>
            </a:r>
            <a:r>
              <a:rPr lang="tr-TR" dirty="0" smtClean="0">
                <a:latin typeface="+mn-lt"/>
              </a:rPr>
              <a:t> (</a:t>
            </a:r>
            <a:r>
              <a:rPr lang="tr-TR" dirty="0" err="1" smtClean="0">
                <a:latin typeface="+mn-lt"/>
              </a:rPr>
              <a:t>anterior</a:t>
            </a:r>
            <a:r>
              <a:rPr lang="tr-TR" dirty="0" smtClean="0">
                <a:latin typeface="+mn-lt"/>
              </a:rPr>
              <a:t>)</a:t>
            </a:r>
          </a:p>
          <a:p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         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|</a:t>
            </a:r>
          </a:p>
          <a:p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anüs  (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posterior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r>
              <a:rPr lang="tr-TR" dirty="0" smtClean="0">
                <a:latin typeface="+mn-lt"/>
                <a:cs typeface="Times New Roman" panose="02020603050405020304" pitchFamily="18" charset="0"/>
              </a:rPr>
              <a:t>B-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Dorsoventral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Axis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(D-V)</a:t>
            </a:r>
          </a:p>
          <a:p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back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(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dorsal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   </a:t>
            </a:r>
            <a:r>
              <a:rPr lang="tr-TR" dirty="0">
                <a:latin typeface="+mn-lt"/>
              </a:rPr>
              <a:t> </a:t>
            </a:r>
            <a:r>
              <a:rPr lang="tr-TR" dirty="0">
                <a:latin typeface="+mn-lt"/>
                <a:cs typeface="Times New Roman" panose="02020603050405020304" pitchFamily="18" charset="0"/>
              </a:rPr>
              <a:t>|</a:t>
            </a:r>
          </a:p>
          <a:p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    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belly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(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ventral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)</a:t>
            </a:r>
          </a:p>
          <a:p>
            <a:r>
              <a:rPr lang="tr-TR" dirty="0" smtClean="0">
                <a:latin typeface="+mn-lt"/>
                <a:cs typeface="Times New Roman" panose="02020603050405020304" pitchFamily="18" charset="0"/>
              </a:rPr>
              <a:t>C-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Left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-Right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Axis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 </a:t>
            </a:r>
            <a:r>
              <a:rPr lang="tr-TR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OR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Animal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- </a:t>
            </a:r>
            <a:r>
              <a:rPr lang="tr-TR" dirty="0" err="1">
                <a:latin typeface="+mn-lt"/>
                <a:cs typeface="Times New Roman" panose="02020603050405020304" pitchFamily="18" charset="0"/>
              </a:rPr>
              <a:t>V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egetal</a:t>
            </a:r>
            <a:r>
              <a:rPr lang="tr-TR" dirty="0" smtClean="0">
                <a:latin typeface="+mn-lt"/>
                <a:cs typeface="Times New Roman" panose="02020603050405020304" pitchFamily="18" charset="0"/>
              </a:rPr>
              <a:t> (A-V)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  <a:cs typeface="Times New Roman" panose="02020603050405020304" pitchFamily="18" charset="0"/>
              </a:rPr>
              <a:t>        </a:t>
            </a:r>
            <a:r>
              <a:rPr lang="tr-TR" dirty="0" err="1" smtClean="0">
                <a:latin typeface="+mn-lt"/>
                <a:cs typeface="Times New Roman" panose="02020603050405020304" pitchFamily="18" charset="0"/>
              </a:rPr>
              <a:t>Internal-External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3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 FIGURE  2  : STAGES OF DEVELOPMENT</a:t>
            </a:r>
            <a:br>
              <a:rPr lang="tr-TR" dirty="0" smtClean="0">
                <a:latin typeface="+mn-lt"/>
              </a:rPr>
            </a:br>
            <a:endParaRPr lang="tr-TR" dirty="0">
              <a:latin typeface="+mn-lt"/>
            </a:endParaRPr>
          </a:p>
        </p:txBody>
      </p:sp>
      <p:pic>
        <p:nvPicPr>
          <p:cNvPr id="4" name="3 İçerik Yer Tutucusu" descr="2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605" y="1723696"/>
            <a:ext cx="7882759" cy="4816905"/>
          </a:xfrm>
        </p:spPr>
      </p:pic>
    </p:spTree>
    <p:extLst>
      <p:ext uri="{BB962C8B-B14F-4D97-AF65-F5344CB8AC3E}">
        <p14:creationId xmlns:p14="http://schemas.microsoft.com/office/powerpoint/2010/main" val="16928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+mn-lt"/>
              </a:rPr>
              <a:t>POLARIZATION;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3" y="2306048"/>
            <a:ext cx="9905999" cy="3541714"/>
          </a:xfrm>
        </p:spPr>
        <p:txBody>
          <a:bodyPr>
            <a:normAutofit fontScale="85000" lnSpcReduction="10000"/>
          </a:bodyPr>
          <a:lstStyle/>
          <a:p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is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first</a:t>
            </a:r>
            <a:r>
              <a:rPr lang="tr-TR" dirty="0" smtClean="0">
                <a:latin typeface="+mn-lt"/>
              </a:rPr>
              <a:t> step of </a:t>
            </a:r>
            <a:r>
              <a:rPr lang="tr-TR" dirty="0" err="1" smtClean="0">
                <a:latin typeface="+mn-lt"/>
              </a:rPr>
              <a:t>spatial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patterning</a:t>
            </a:r>
            <a:r>
              <a:rPr lang="tr-TR" dirty="0" smtClean="0">
                <a:latin typeface="+mn-lt"/>
              </a:rPr>
              <a:t> , in </a:t>
            </a:r>
            <a:r>
              <a:rPr lang="tr-TR" dirty="0" err="1" smtClean="0">
                <a:latin typeface="+mn-lt"/>
              </a:rPr>
              <a:t>which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primary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axes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body </a:t>
            </a:r>
            <a:r>
              <a:rPr lang="tr-TR" dirty="0" err="1" smtClean="0">
                <a:latin typeface="+mn-lt"/>
              </a:rPr>
              <a:t>becomes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marked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out</a:t>
            </a:r>
            <a:r>
              <a:rPr lang="tr-TR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dirty="0" smtClean="0">
                <a:latin typeface="+mn-lt"/>
              </a:rPr>
              <a:t>    </a:t>
            </a:r>
            <a:r>
              <a:rPr lang="tr-TR" dirty="0" err="1" smtClean="0">
                <a:latin typeface="+mn-lt"/>
              </a:rPr>
              <a:t>Ex</a:t>
            </a:r>
            <a:r>
              <a:rPr lang="tr-TR" dirty="0" smtClean="0">
                <a:latin typeface="+mn-lt"/>
              </a:rPr>
              <a:t>. </a:t>
            </a:r>
            <a:r>
              <a:rPr lang="tr-TR" dirty="0" err="1" smtClean="0">
                <a:latin typeface="+mn-lt"/>
              </a:rPr>
              <a:t>VegT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mRNA</a:t>
            </a:r>
            <a:r>
              <a:rPr lang="tr-TR" dirty="0" smtClean="0">
                <a:latin typeface="+mn-lt"/>
              </a:rPr>
              <a:t> is </a:t>
            </a:r>
            <a:r>
              <a:rPr lang="tr-TR" dirty="0" err="1" smtClean="0">
                <a:latin typeface="+mn-lt"/>
              </a:rPr>
              <a:t>localized</a:t>
            </a:r>
            <a:r>
              <a:rPr lang="tr-TR" dirty="0" smtClean="0">
                <a:latin typeface="+mn-lt"/>
              </a:rPr>
              <a:t> at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vegetal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pole</a:t>
            </a:r>
            <a:r>
              <a:rPr lang="tr-TR" dirty="0" smtClean="0">
                <a:latin typeface="+mn-lt"/>
              </a:rPr>
              <a:t> in </a:t>
            </a:r>
            <a:r>
              <a:rPr lang="tr-TR" dirty="0" err="1" smtClean="0">
                <a:latin typeface="+mn-lt"/>
              </a:rPr>
              <a:t>frog</a:t>
            </a:r>
            <a:r>
              <a:rPr lang="tr-TR" dirty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codes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VegT</a:t>
            </a:r>
            <a:r>
              <a:rPr lang="tr-TR" dirty="0" smtClean="0">
                <a:latin typeface="+mn-lt"/>
              </a:rPr>
              <a:t> protein, </a:t>
            </a:r>
            <a:r>
              <a:rPr lang="tr-TR" dirty="0" err="1" smtClean="0">
                <a:latin typeface="+mn-lt"/>
              </a:rPr>
              <a:t>activating</a:t>
            </a:r>
            <a:r>
              <a:rPr lang="tr-TR" dirty="0" smtClean="0">
                <a:latin typeface="+mn-lt"/>
              </a:rPr>
              <a:t> a   set of </a:t>
            </a:r>
            <a:r>
              <a:rPr lang="tr-TR" dirty="0" err="1" smtClean="0">
                <a:latin typeface="+mn-lt"/>
              </a:rPr>
              <a:t>genes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coding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proteins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induce</a:t>
            </a:r>
            <a:r>
              <a:rPr lang="tr-TR" dirty="0" smtClean="0">
                <a:latin typeface="+mn-lt"/>
              </a:rPr>
              <a:t> MESODERM </a:t>
            </a:r>
            <a:r>
              <a:rPr lang="tr-TR" dirty="0" err="1" smtClean="0">
                <a:latin typeface="+mn-lt"/>
              </a:rPr>
              <a:t>and</a:t>
            </a:r>
            <a:r>
              <a:rPr lang="tr-TR" dirty="0" smtClean="0">
                <a:latin typeface="+mn-lt"/>
              </a:rPr>
              <a:t> ENDODERM </a:t>
            </a:r>
            <a:r>
              <a:rPr lang="tr-TR" dirty="0" err="1" smtClean="0">
                <a:latin typeface="+mn-lt"/>
              </a:rPr>
              <a:t>formation</a:t>
            </a:r>
            <a:r>
              <a:rPr lang="tr-TR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                                                          OR</a:t>
            </a:r>
          </a:p>
          <a:p>
            <a:r>
              <a:rPr lang="tr-TR" dirty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Ex</a:t>
            </a:r>
            <a:r>
              <a:rPr lang="tr-TR" dirty="0" smtClean="0">
                <a:latin typeface="+mn-lt"/>
              </a:rPr>
              <a:t>. </a:t>
            </a:r>
            <a:r>
              <a:rPr lang="tr-TR" dirty="0" err="1" smtClean="0">
                <a:latin typeface="+mn-lt"/>
              </a:rPr>
              <a:t>mRNA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coding</a:t>
            </a:r>
            <a:r>
              <a:rPr lang="tr-TR" dirty="0" smtClean="0">
                <a:latin typeface="+mn-lt"/>
              </a:rPr>
              <a:t> Wnt11 protein </a:t>
            </a:r>
            <a:r>
              <a:rPr lang="tr-TR" dirty="0" err="1" smtClean="0">
                <a:latin typeface="+mn-lt"/>
              </a:rPr>
              <a:t>which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activates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Wnt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signal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proteins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that</a:t>
            </a:r>
            <a:r>
              <a:rPr lang="tr-TR" dirty="0" smtClean="0">
                <a:latin typeface="+mn-lt"/>
              </a:rPr>
              <a:t> form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dorsoventral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axis</a:t>
            </a:r>
            <a:r>
              <a:rPr lang="tr-TR" dirty="0" smtClean="0">
                <a:latin typeface="+mn-lt"/>
              </a:rPr>
              <a:t> of </a:t>
            </a:r>
            <a:r>
              <a:rPr lang="tr-TR" dirty="0" err="1" smtClean="0">
                <a:latin typeface="+mn-lt"/>
              </a:rPr>
              <a:t>the</a:t>
            </a:r>
            <a:r>
              <a:rPr lang="tr-TR" dirty="0" smtClean="0">
                <a:latin typeface="+mn-lt"/>
              </a:rPr>
              <a:t> body.</a:t>
            </a:r>
          </a:p>
          <a:p>
            <a:endParaRPr lang="tr-TR" dirty="0" smtClean="0">
              <a:latin typeface="+mn-lt"/>
            </a:endParaRP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2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2149</TotalTime>
  <Words>1968</Words>
  <Application>Microsoft Office PowerPoint</Application>
  <PresentationFormat>Geniş ekran</PresentationFormat>
  <Paragraphs>276</Paragraphs>
  <Slides>63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9" baseType="lpstr">
      <vt:lpstr>Arial</vt:lpstr>
      <vt:lpstr>Calibri</vt:lpstr>
      <vt:lpstr>Times New Roman</vt:lpstr>
      <vt:lpstr>Trebuchet MS</vt:lpstr>
      <vt:lpstr>Tw Cen MT</vt:lpstr>
      <vt:lpstr>Devre</vt:lpstr>
      <vt:lpstr>MECHANISIMS OF DEVELOPMENTAL BIOLOGY</vt:lpstr>
      <vt:lpstr> The development of an human beıng FROM ZYGOTE TO an adult…. (DEVELOPMENT IN ANIMAL CELLS)   GAIN THE FINAL SHAPE AND SIZE OF THE ORGANS requıres;</vt:lpstr>
      <vt:lpstr> Fıgure 1  :  Essentıal cell processes ın   development</vt:lpstr>
      <vt:lpstr>     THESE PROCESSES ARE CONTROLLED BY;</vt:lpstr>
      <vt:lpstr>3 Classes of genes are especıally ımportant ın the development of multıcellular organısms;</vt:lpstr>
      <vt:lpstr>The anatomıcal characrerıstıcs of anımals develop through conserved mechanısms</vt:lpstr>
      <vt:lpstr>           BASIC BODY PLAN OF ANIMALS has 3 axes</vt:lpstr>
      <vt:lpstr> FIGURE  2  : STAGES OF DEVELOPMENT </vt:lpstr>
      <vt:lpstr>POLARIZATION;</vt:lpstr>
      <vt:lpstr>Fıgure 3  : Development of frog egg</vt:lpstr>
      <vt:lpstr>      GENES CONTROLLING DEVELOPMENT</vt:lpstr>
      <vt:lpstr>SEGMENTATION</vt:lpstr>
      <vt:lpstr>Fıgure 4  : Examples of the phenotypes of mutations affecting egg-polarity genes and the three types of segmentatıon genes.</vt:lpstr>
      <vt:lpstr>HOMEOTIC SELECTOR- or HOMEBOX gENES</vt:lpstr>
      <vt:lpstr>FIGURE  5 :The Hox complexes of an insect and a mammal, compared and related to body regıons.</vt:lpstr>
      <vt:lpstr>FIGURE 6: An example of the regulatory hıerarchy of egg-polarıty, segmentatıon, and Hox genes.</vt:lpstr>
      <vt:lpstr>FIGURE 7: Genes ın Drosophıla</vt:lpstr>
      <vt:lpstr>              FROM ZYGOTE TO ADULT</vt:lpstr>
      <vt:lpstr>Each part of the body developes from certaın dıfferent layers;</vt:lpstr>
      <vt:lpstr>     Some of the Model organısms are crucıal ın understandıng development</vt:lpstr>
      <vt:lpstr>Systems of the body has,  theır own developmental pattern</vt:lpstr>
      <vt:lpstr>EMBRYONIC DEVELOPMENT IS;</vt:lpstr>
      <vt:lpstr>The cells of the Embryo are plurıpotentıal</vt:lpstr>
      <vt:lpstr>The sıgnalıng Pathways take part ın ınductıon are;</vt:lpstr>
      <vt:lpstr>fıgure 8 : INDUCTION</vt:lpstr>
      <vt:lpstr>Fıgure 9 : ınductıve sıgnalıng </vt:lpstr>
      <vt:lpstr>Fıgure 10 :  formatıon of the eye</vt:lpstr>
      <vt:lpstr>   From Sımple cells to complex PATTERNS</vt:lpstr>
      <vt:lpstr>2- COMBINATORIAL SIGNALING</vt:lpstr>
      <vt:lpstr>                        3- CELL MEMORY</vt:lpstr>
      <vt:lpstr> FIGURE  11 : MECHANISMS THAT RESPOND DIFFERENTLY TO THE SAME SIGNAL</vt:lpstr>
      <vt:lpstr>IN ORDER TO GAIN THE FINAL SHAPE AND SIZE OF THE ORGANS</vt:lpstr>
      <vt:lpstr>                    SIGNALING PATHWAYS  </vt:lpstr>
      <vt:lpstr>1- Morphogenes</vt:lpstr>
      <vt:lpstr>How do these sıgnal molecules act ?</vt:lpstr>
      <vt:lpstr>How can dıfferent cell types From a sıngle cell occur ?</vt:lpstr>
      <vt:lpstr>WHICH molecules are morphogenes ?</vt:lpstr>
      <vt:lpstr>A- RETINOIC ACId</vt:lpstr>
      <vt:lpstr>FUNCTION</vt:lpstr>
      <vt:lpstr>B- Transformıng Growth Factors-βeta FAMILY </vt:lpstr>
      <vt:lpstr>Functıon of these Proteıns are;</vt:lpstr>
      <vt:lpstr>In humans, there are 3 ısoforms of Transformıng growth factor   TGF- βeta</vt:lpstr>
      <vt:lpstr>SMAD PROTEINS</vt:lpstr>
      <vt:lpstr>FIGURE 13: TRANSFORMING GROWTH FACTOR Βeta/Smad Sıgnalıng pathway </vt:lpstr>
      <vt:lpstr>Fınally,</vt:lpstr>
      <vt:lpstr>C- HEDGEHOG</vt:lpstr>
      <vt:lpstr>Hedgehogs</vt:lpstr>
      <vt:lpstr>FIGURE 14: Sonıc hedgehog/Patched sıgnalıng pathway </vt:lpstr>
      <vt:lpstr>Role of SHH (SONIC HEDGEHOG)</vt:lpstr>
      <vt:lpstr> Shh and PTCH mutatıons;</vt:lpstr>
      <vt:lpstr>             Wnt/ βeta- Catenın pathway</vt:lpstr>
      <vt:lpstr>FIGURE 15: Wnt/Beta catenın Sıgnalıng Pathway</vt:lpstr>
      <vt:lpstr>2- NOTCH/DELTA pathway</vt:lpstr>
      <vt:lpstr>Fıgure 16: Notch /delta sıgnalıng pathway </vt:lpstr>
      <vt:lpstr>3- TRANSCRIPTION FACTORS</vt:lpstr>
      <vt:lpstr>FOR EXAMPLE; </vt:lpstr>
      <vt:lpstr>Transcrıptıon factors are;</vt:lpstr>
      <vt:lpstr>Fıgure 18: HOMEBOX genes</vt:lpstr>
      <vt:lpstr>4- receptor tyrosıne kınases</vt:lpstr>
      <vt:lpstr>FıGURE 19: Receptor tyrosıne kınase sıgnalıng</vt:lpstr>
      <vt:lpstr>                              IN SUMMARY</vt:lpstr>
      <vt:lpstr>  fıgUre  20   : AsymetrIc cell dIvIsIon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MECHANISIMS OF DEVELOPMENTAL BIOLOGY</dc:title>
  <dc:creator>fulya</dc:creator>
  <cp:lastModifiedBy>fulya</cp:lastModifiedBy>
  <cp:revision>216</cp:revision>
  <dcterms:created xsi:type="dcterms:W3CDTF">2018-08-06T10:13:20Z</dcterms:created>
  <dcterms:modified xsi:type="dcterms:W3CDTF">2018-12-27T07:59:09Z</dcterms:modified>
</cp:coreProperties>
</file>