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3" r:id="rId4"/>
    <p:sldId id="257" r:id="rId5"/>
    <p:sldId id="258" r:id="rId6"/>
    <p:sldId id="259" r:id="rId7"/>
    <p:sldId id="260"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991D961-E792-47D4-8139-ABF5ED392FE0}"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3020782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91D961-E792-47D4-8139-ABF5ED392FE0}"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1474839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91D961-E792-47D4-8139-ABF5ED392FE0}"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3703334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91D961-E792-47D4-8139-ABF5ED392FE0}"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1574657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991D961-E792-47D4-8139-ABF5ED392FE0}"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261322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991D961-E792-47D4-8139-ABF5ED392FE0}" type="datetimeFigureOut">
              <a:rPr lang="tr-TR" smtClean="0"/>
              <a:t>14.12.2019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3337238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991D961-E792-47D4-8139-ABF5ED392FE0}" type="datetimeFigureOut">
              <a:rPr lang="tr-TR" smtClean="0"/>
              <a:t>14.12.2019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3744470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991D961-E792-47D4-8139-ABF5ED392FE0}" type="datetimeFigureOut">
              <a:rPr lang="tr-TR" smtClean="0"/>
              <a:t>14.12.2019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4205260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991D961-E792-47D4-8139-ABF5ED392FE0}" type="datetimeFigureOut">
              <a:rPr lang="tr-TR" smtClean="0"/>
              <a:t>14.12.2019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355847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991D961-E792-47D4-8139-ABF5ED392FE0}" type="datetimeFigureOut">
              <a:rPr lang="tr-TR" smtClean="0"/>
              <a:t>14.12.2019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275450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991D961-E792-47D4-8139-ABF5ED392FE0}" type="datetimeFigureOut">
              <a:rPr lang="tr-TR" smtClean="0"/>
              <a:t>14.12.2019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C806DA-F6C2-408A-BC25-2B5195932B13}" type="slidenum">
              <a:rPr lang="tr-TR" smtClean="0"/>
              <a:t>‹#›</a:t>
            </a:fld>
            <a:endParaRPr lang="tr-TR"/>
          </a:p>
        </p:txBody>
      </p:sp>
    </p:spTree>
    <p:extLst>
      <p:ext uri="{BB962C8B-B14F-4D97-AF65-F5344CB8AC3E}">
        <p14:creationId xmlns:p14="http://schemas.microsoft.com/office/powerpoint/2010/main" val="3352394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91D961-E792-47D4-8139-ABF5ED392FE0}" type="datetimeFigureOut">
              <a:rPr lang="tr-TR" smtClean="0"/>
              <a:t>14.12.2019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806DA-F6C2-408A-BC25-2B5195932B13}" type="slidenum">
              <a:rPr lang="tr-TR" smtClean="0"/>
              <a:t>‹#›</a:t>
            </a:fld>
            <a:endParaRPr lang="tr-TR"/>
          </a:p>
        </p:txBody>
      </p:sp>
    </p:spTree>
    <p:extLst>
      <p:ext uri="{BB962C8B-B14F-4D97-AF65-F5344CB8AC3E}">
        <p14:creationId xmlns:p14="http://schemas.microsoft.com/office/powerpoint/2010/main" val="1699682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13. Hafta-Okuma güçlüğü yaşayan çocukların okuduğunu anlama problemlerine yönelik müdahale programları</a:t>
            </a:r>
            <a:endParaRPr lang="tr-TR" dirty="0"/>
          </a:p>
        </p:txBody>
      </p:sp>
      <p:sp>
        <p:nvSpPr>
          <p:cNvPr id="3" name="Alt Başlık 2"/>
          <p:cNvSpPr>
            <a:spLocks noGrp="1"/>
          </p:cNvSpPr>
          <p:nvPr>
            <p:ph type="subTitle" idx="1"/>
          </p:nvPr>
        </p:nvSpPr>
        <p:spPr/>
        <p:txBody>
          <a:bodyPr/>
          <a:lstStyle/>
          <a:p>
            <a:r>
              <a:rPr lang="tr-TR" dirty="0" smtClean="0"/>
              <a:t>http://eb.ted.org.tr/index.php/EB/article/view/1354/330</a:t>
            </a:r>
          </a:p>
          <a:p>
            <a:endParaRPr lang="tr-TR" dirty="0"/>
          </a:p>
        </p:txBody>
      </p:sp>
    </p:spTree>
    <p:extLst>
      <p:ext uri="{BB962C8B-B14F-4D97-AF65-F5344CB8AC3E}">
        <p14:creationId xmlns:p14="http://schemas.microsoft.com/office/powerpoint/2010/main" val="208468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smtClean="0"/>
              <a:t>Kanıt Temelli Müdahale Yaklaşımları</a:t>
            </a:r>
            <a:endParaRPr lang="tr-TR" sz="5400" dirty="0"/>
          </a:p>
        </p:txBody>
      </p:sp>
      <p:sp>
        <p:nvSpPr>
          <p:cNvPr id="3" name="İçerik Yer Tutucusu 2"/>
          <p:cNvSpPr>
            <a:spLocks noGrp="1"/>
          </p:cNvSpPr>
          <p:nvPr>
            <p:ph idx="1"/>
          </p:nvPr>
        </p:nvSpPr>
        <p:spPr/>
        <p:txBody>
          <a:bodyPr>
            <a:normAutofit fontScale="92500" lnSpcReduction="20000"/>
          </a:bodyPr>
          <a:lstStyle/>
          <a:p>
            <a:r>
              <a:rPr lang="tr-TR" sz="5400" dirty="0" err="1" smtClean="0"/>
              <a:t>Üsbilişsel</a:t>
            </a:r>
            <a:r>
              <a:rPr lang="tr-TR" sz="5400" dirty="0" smtClean="0"/>
              <a:t> strateji öğretimi</a:t>
            </a:r>
          </a:p>
          <a:p>
            <a:r>
              <a:rPr lang="tr-TR" sz="5400" dirty="0" smtClean="0"/>
              <a:t>Bilişsel strateji öğretimi</a:t>
            </a:r>
          </a:p>
          <a:p>
            <a:r>
              <a:rPr lang="tr-TR" sz="5400" dirty="0" smtClean="0"/>
              <a:t>Dil becerilerinin desteklenmesi</a:t>
            </a:r>
          </a:p>
          <a:p>
            <a:r>
              <a:rPr lang="tr-TR" sz="5400" dirty="0"/>
              <a:t>O</a:t>
            </a:r>
            <a:r>
              <a:rPr lang="tr-TR" sz="5400" dirty="0" smtClean="0"/>
              <a:t>kuduğunu anlama stratejileri ile birlikte sözel dil becerilerinin desteklenmesine odaklanan müdahale programları</a:t>
            </a:r>
            <a:endParaRPr lang="tr-TR" sz="5400" dirty="0"/>
          </a:p>
        </p:txBody>
      </p:sp>
    </p:spTree>
    <p:extLst>
      <p:ext uri="{BB962C8B-B14F-4D97-AF65-F5344CB8AC3E}">
        <p14:creationId xmlns:p14="http://schemas.microsoft.com/office/powerpoint/2010/main" val="229054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Okuduğunu Anlama Becerilerinin Desteklenmesi</a:t>
            </a:r>
            <a:endParaRPr lang="tr-TR" dirty="0"/>
          </a:p>
        </p:txBody>
      </p:sp>
      <p:sp>
        <p:nvSpPr>
          <p:cNvPr id="3" name="İçerik Yer Tutucusu 2"/>
          <p:cNvSpPr>
            <a:spLocks noGrp="1"/>
          </p:cNvSpPr>
          <p:nvPr>
            <p:ph idx="1"/>
          </p:nvPr>
        </p:nvSpPr>
        <p:spPr/>
        <p:txBody>
          <a:bodyPr>
            <a:normAutofit fontScale="92500" lnSpcReduction="20000"/>
          </a:bodyPr>
          <a:lstStyle/>
          <a:p>
            <a:pPr algn="ctr">
              <a:buNone/>
            </a:pPr>
            <a:r>
              <a:rPr lang="tr-TR" dirty="0" smtClean="0"/>
              <a:t>Okuduğunu Anlama Stratejilerinin Öğretimi</a:t>
            </a:r>
          </a:p>
          <a:p>
            <a:pPr>
              <a:buNone/>
            </a:pPr>
            <a:r>
              <a:rPr lang="tr-TR" dirty="0" smtClean="0"/>
              <a:t>	</a:t>
            </a:r>
          </a:p>
          <a:p>
            <a:pPr>
              <a:buNone/>
            </a:pPr>
            <a:r>
              <a:rPr lang="tr-TR" dirty="0" smtClean="0"/>
              <a:t>Okuduğunu anlama stratejilerinin öğretiminde öğretmen aşağıdaki uygulamaları yapar: </a:t>
            </a:r>
          </a:p>
          <a:p>
            <a:pPr>
              <a:buNone/>
            </a:pPr>
            <a:r>
              <a:rPr lang="tr-TR" dirty="0" smtClean="0"/>
              <a:t> </a:t>
            </a:r>
          </a:p>
          <a:p>
            <a:pPr lvl="0"/>
            <a:r>
              <a:rPr lang="tr-TR" dirty="0" smtClean="0"/>
              <a:t>Öğretmen strateji/stratejileri, işlevlerini, ne zaman kullanılması/kullanılmaları gerektiğini ve anlamaya nasıl yardımcı olacağını/olacaklarını açık olarak anlatılır.</a:t>
            </a:r>
          </a:p>
          <a:p>
            <a:pPr lvl="0"/>
            <a:r>
              <a:rPr lang="tr-TR" dirty="0" smtClean="0"/>
              <a:t>Öğretmen öğretilen strateji/stratejilere model olur. Model olurken sesli düşünme tekniğini kullanabilir.</a:t>
            </a:r>
          </a:p>
          <a:p>
            <a:pPr lvl="0"/>
            <a:r>
              <a:rPr lang="tr-TR" dirty="0" smtClean="0"/>
              <a:t>Öğrencilere öğretmen rehberliğinde ve desteğinde, </a:t>
            </a:r>
            <a:r>
              <a:rPr lang="tr-TR" dirty="0" err="1" smtClean="0"/>
              <a:t>işbirlikli</a:t>
            </a:r>
            <a:r>
              <a:rPr lang="tr-TR" dirty="0" smtClean="0"/>
              <a:t> bir yaklaşımla, etkileşim içinde strateji/stratejileri kullanma fırsatı verilir.</a:t>
            </a:r>
            <a:endParaRPr lang="tr-TR" dirty="0" smtClean="0"/>
          </a:p>
        </p:txBody>
      </p:sp>
    </p:spTree>
    <p:extLst>
      <p:ext uri="{BB962C8B-B14F-4D97-AF65-F5344CB8AC3E}">
        <p14:creationId xmlns:p14="http://schemas.microsoft.com/office/powerpoint/2010/main" val="2554427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r>
              <a:rPr lang="tr-TR" dirty="0" smtClean="0"/>
              <a:t>Öğretmen öğrenci/öğrencilerine öğretim sırasında düzeltici geribildirim verir ve pekiştirme yapar .</a:t>
            </a:r>
          </a:p>
          <a:p>
            <a:pPr lvl="0"/>
            <a:r>
              <a:rPr lang="tr-TR" dirty="0" smtClean="0"/>
              <a:t>Öğrenci stratejiyi/stratejileri bağımsız olarak kullanıncaya kadar öğretmen desteği azalarak devam eder .</a:t>
            </a:r>
          </a:p>
          <a:p>
            <a:pPr lvl="0"/>
            <a:r>
              <a:rPr lang="tr-TR" dirty="0" smtClean="0"/>
              <a:t>Öğretmen kendi yerine akranın model olarak kullanıldığı ve akranla işbirliğini ve etkileşimini benimseyen bir öğretim yaklaşımı da benimseyebilir.</a:t>
            </a:r>
          </a:p>
          <a:p>
            <a:pPr lvl="0"/>
            <a:r>
              <a:rPr lang="tr-TR" dirty="0" smtClean="0"/>
              <a:t>Ancak akran öğretiminin benimsendiği bir öğretimde de öğretmen öğrencilerini gözleyerek, izleyerek geri bildirim verir, öğrencilerin strateji seçimi ve kullanımını sorularıyla destekler ve gerektiğinde rehberlik eder.</a:t>
            </a:r>
          </a:p>
          <a:p>
            <a:pPr lvl="0"/>
            <a:r>
              <a:rPr lang="tr-TR" dirty="0" smtClean="0"/>
              <a:t>Öğretmen okuduğunu anlama stratejilerinin öğretimini grup şeklinde ya da öğrenciyle bire bir yapabilir.  </a:t>
            </a:r>
          </a:p>
          <a:p>
            <a:endParaRPr lang="tr-TR" dirty="0"/>
          </a:p>
        </p:txBody>
      </p:sp>
    </p:spTree>
    <p:extLst>
      <p:ext uri="{BB962C8B-B14F-4D97-AF65-F5344CB8AC3E}">
        <p14:creationId xmlns:p14="http://schemas.microsoft.com/office/powerpoint/2010/main" val="915997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Sözcük Bilgisinin Artırılması/Sözcük Öğretimi</a:t>
            </a:r>
            <a:endParaRPr lang="tr-TR" dirty="0"/>
          </a:p>
        </p:txBody>
      </p:sp>
      <p:sp>
        <p:nvSpPr>
          <p:cNvPr id="3" name="İçerik Yer Tutucusu 2"/>
          <p:cNvSpPr>
            <a:spLocks noGrp="1"/>
          </p:cNvSpPr>
          <p:nvPr>
            <p:ph idx="1"/>
          </p:nvPr>
        </p:nvSpPr>
        <p:spPr/>
        <p:txBody>
          <a:bodyPr/>
          <a:lstStyle/>
          <a:p>
            <a:pPr>
              <a:buNone/>
            </a:pPr>
            <a:endParaRPr lang="tr-TR" dirty="0"/>
          </a:p>
          <a:p>
            <a:pPr lvl="0">
              <a:buNone/>
            </a:pPr>
            <a:r>
              <a:rPr lang="tr-TR" i="1" dirty="0"/>
              <a:t>Bağımsız sözcük öğrenme stratejilerinin öğretimi</a:t>
            </a:r>
            <a:endParaRPr lang="tr-TR" dirty="0"/>
          </a:p>
          <a:p>
            <a:pPr lvl="0"/>
            <a:r>
              <a:rPr lang="tr-TR" dirty="0"/>
              <a:t>Sözlük kullanımı öğretimi</a:t>
            </a:r>
          </a:p>
          <a:p>
            <a:pPr lvl="0"/>
            <a:r>
              <a:rPr lang="tr-TR" dirty="0"/>
              <a:t>Bağlam ipuçlarının kullanımının öğretimi</a:t>
            </a:r>
          </a:p>
          <a:p>
            <a:pPr marL="0" lvl="0" indent="0">
              <a:buNone/>
            </a:pPr>
            <a:endParaRPr lang="tr-TR" dirty="0"/>
          </a:p>
          <a:p>
            <a:pPr>
              <a:buNone/>
            </a:pPr>
            <a:r>
              <a:rPr lang="tr-TR" i="1" dirty="0"/>
              <a:t>Sözcüklerin anlamlarının doğrudan öğretimi</a:t>
            </a:r>
          </a:p>
          <a:p>
            <a:endParaRPr lang="tr-TR" dirty="0"/>
          </a:p>
        </p:txBody>
      </p:sp>
    </p:spTree>
    <p:extLst>
      <p:ext uri="{BB962C8B-B14F-4D97-AF65-F5344CB8AC3E}">
        <p14:creationId xmlns:p14="http://schemas.microsoft.com/office/powerpoint/2010/main" val="3883584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ctr">
              <a:buNone/>
            </a:pPr>
            <a:r>
              <a:rPr lang="tr-TR" b="1" dirty="0" smtClean="0"/>
              <a:t>Grafik Düzenleyicilerin Kullanılması</a:t>
            </a:r>
          </a:p>
          <a:p>
            <a:r>
              <a:rPr lang="tr-TR" dirty="0" smtClean="0"/>
              <a:t>Grafik düzenleyicilerin öğretimde kullanılması özellikle okuma güçlükleri olan öğrencilerin metin yapılarını anlamalarını, öğrenmelerini ve metindeki bilgiyi hatırlamalarını kolaylaştırıcı bir yaklaşımdır. </a:t>
            </a:r>
          </a:p>
          <a:p>
            <a:r>
              <a:rPr lang="tr-TR" dirty="0" smtClean="0"/>
              <a:t>Grafik düzenleyiciler yardımıyla bilgi görselleştirilir. Bu amaçla metnin içeriğinin, yapısının ve metindeki kavramlar arasındaki ilişkinin daha iyi gösterilmesi için çizgiler, oklar ve şekilsel düzenlemeler kullanılabilir. Anlam ve kavram haritaları, öykü haritaları, bilişsel haritalar, bu düzenleyicilere örnektir. </a:t>
            </a:r>
          </a:p>
          <a:p>
            <a:r>
              <a:rPr lang="tr-TR" dirty="0" smtClean="0"/>
              <a:t>Bu düzenleyiciler anahtar terimleri, kavramları ve kavramlar arasındaki ilişkiyi görsel olarak tanımlayarak öğrencinin kavramlar arasında ilişki kurmasını, yeni bilgiyi eski bilgiyle ilişkilendirmesini, bilgiyi işlemesini, depolamasını ve hatırlamasının kolaylaştırır.</a:t>
            </a:r>
          </a:p>
          <a:p>
            <a:endParaRPr lang="tr-TR" dirty="0"/>
          </a:p>
        </p:txBody>
      </p:sp>
    </p:spTree>
    <p:extLst>
      <p:ext uri="{BB962C8B-B14F-4D97-AF65-F5344CB8AC3E}">
        <p14:creationId xmlns:p14="http://schemas.microsoft.com/office/powerpoint/2010/main" val="2546411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r>
              <a:rPr lang="tr-TR" sz="4000" dirty="0" smtClean="0"/>
              <a:t>Öykü yapısı öykü haritaları yardımıyla öğretilirken, bilgilendirici yapılar metin yapısına uygun grafik düzenleyiciler yardımıyla öğretilir. Örneğin, tanımlayıcı metinler için ağ şeması, sıralama metinleri için akış şeması, karşılaştırma metinleri için </a:t>
            </a:r>
            <a:r>
              <a:rPr lang="tr-TR" sz="4000" dirty="0" err="1" smtClean="0"/>
              <a:t>ven</a:t>
            </a:r>
            <a:r>
              <a:rPr lang="tr-TR" sz="4000" dirty="0" smtClean="0"/>
              <a:t> şeması ya da matris, problem-çözüm metinleri için akış şeması ve neden-sonuç yapısındaki metinler için balık kılçığı kullanılır.</a:t>
            </a:r>
            <a:endParaRPr lang="tr-TR" sz="4000" dirty="0"/>
          </a:p>
        </p:txBody>
      </p:sp>
    </p:spTree>
    <p:extLst>
      <p:ext uri="{BB962C8B-B14F-4D97-AF65-F5344CB8AC3E}">
        <p14:creationId xmlns:p14="http://schemas.microsoft.com/office/powerpoint/2010/main" val="41097427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308</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13. Hafta-Okuma güçlüğü yaşayan çocukların okuduğunu anlama problemlerine yönelik müdahale programları</vt:lpstr>
      <vt:lpstr>Kanıt Temelli Müdahale Yaklaşımları</vt:lpstr>
      <vt:lpstr>Okuduğunu Anlama Becerilerinin Desteklenmesi</vt:lpstr>
      <vt:lpstr>PowerPoint Sunusu</vt:lpstr>
      <vt:lpstr>Sözcük Bilgisinin Artırılması/Sözcük Öğretimi</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Hafta-Okuma güçlüğü yaşayan çocukların okuduğunu anlama problemlerine yönelik müdahale programları</dc:title>
  <dc:creator>HAKEM</dc:creator>
  <cp:lastModifiedBy>HAKEM</cp:lastModifiedBy>
  <cp:revision>4</cp:revision>
  <dcterms:created xsi:type="dcterms:W3CDTF">2019-12-14T04:38:31Z</dcterms:created>
  <dcterms:modified xsi:type="dcterms:W3CDTF">2019-12-14T04:45:19Z</dcterms:modified>
</cp:coreProperties>
</file>