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8" r:id="rId4"/>
    <p:sldId id="263" r:id="rId5"/>
    <p:sldId id="269" r:id="rId6"/>
    <p:sldId id="264" r:id="rId7"/>
    <p:sldId id="270" r:id="rId8"/>
    <p:sldId id="265" r:id="rId9"/>
    <p:sldId id="271" r:id="rId10"/>
    <p:sldId id="266" r:id="rId11"/>
    <p:sldId id="272"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109115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772332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472594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2953703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786235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50D722F-31DD-4484-AA79-2001A5370BF4}"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2949231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50D722F-31DD-4484-AA79-2001A5370BF4}"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766412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50D722F-31DD-4484-AA79-2001A5370BF4}"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142425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D722F-31DD-4484-AA79-2001A5370BF4}"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294180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D722F-31DD-4484-AA79-2001A5370BF4}"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333306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D722F-31DD-4484-AA79-2001A5370BF4}"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84075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0D722F-31DD-4484-AA79-2001A5370BF4}"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825B1C-9E0A-4F5C-BFA0-F06AB0408656}" type="slidenum">
              <a:rPr lang="tr-TR" smtClean="0"/>
              <a:t>‹#›</a:t>
            </a:fld>
            <a:endParaRPr lang="tr-TR"/>
          </a:p>
        </p:txBody>
      </p:sp>
    </p:spTree>
    <p:extLst>
      <p:ext uri="{BB962C8B-B14F-4D97-AF65-F5344CB8AC3E}">
        <p14:creationId xmlns:p14="http://schemas.microsoft.com/office/powerpoint/2010/main" val="2079404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05027" y="168625"/>
            <a:ext cx="5830507" cy="369332"/>
          </a:xfrm>
          <a:prstGeom prst="rect">
            <a:avLst/>
          </a:prstGeom>
        </p:spPr>
        <p:txBody>
          <a:bodyPr wrap="none">
            <a:spAutoFit/>
          </a:bodyPr>
          <a:lstStyle/>
          <a:p>
            <a:r>
              <a:rPr lang="tr-TR" dirty="0" smtClean="0"/>
              <a:t>Table 1.1. Classification of analytical methods by sample size</a:t>
            </a:r>
            <a:endParaRPr lang="tr-TR" dirty="0"/>
          </a:p>
        </p:txBody>
      </p:sp>
      <p:graphicFrame>
        <p:nvGraphicFramePr>
          <p:cNvPr id="3" name="Table 2"/>
          <p:cNvGraphicFramePr>
            <a:graphicFrameLocks noGrp="1"/>
          </p:cNvGraphicFramePr>
          <p:nvPr>
            <p:extLst>
              <p:ext uri="{D42A27DB-BD31-4B8C-83A1-F6EECF244321}">
                <p14:modId xmlns:p14="http://schemas.microsoft.com/office/powerpoint/2010/main" val="909791103"/>
              </p:ext>
            </p:extLst>
          </p:nvPr>
        </p:nvGraphicFramePr>
        <p:xfrm>
          <a:off x="1812634" y="537957"/>
          <a:ext cx="7641938" cy="1315720"/>
        </p:xfrm>
        <a:graphic>
          <a:graphicData uri="http://schemas.openxmlformats.org/drawingml/2006/table">
            <a:tbl>
              <a:tblPr firstRow="1" bandRow="1">
                <a:tableStyleId>{5C22544A-7EE6-4342-B048-85BDC9FD1C3A}</a:tableStyleId>
              </a:tblPr>
              <a:tblGrid>
                <a:gridCol w="3820969"/>
                <a:gridCol w="3820969"/>
              </a:tblGrid>
              <a:tr h="370840">
                <a:tc>
                  <a:txBody>
                    <a:bodyPr/>
                    <a:lstStyle/>
                    <a:p>
                      <a:r>
                        <a:rPr lang="tr-TR" dirty="0" smtClean="0"/>
                        <a:t>Method</a:t>
                      </a:r>
                      <a:endParaRPr lang="tr-TR" dirty="0"/>
                    </a:p>
                  </a:txBody>
                  <a:tcPr/>
                </a:tc>
                <a:tc>
                  <a:txBody>
                    <a:bodyPr/>
                    <a:lstStyle/>
                    <a:p>
                      <a:r>
                        <a:rPr lang="tr-TR" dirty="0" smtClean="0"/>
                        <a:t>Amount of Substance (mg)</a:t>
                      </a:r>
                      <a:endParaRPr lang="tr-TR" dirty="0"/>
                    </a:p>
                  </a:txBody>
                  <a:tcPr/>
                </a:tc>
              </a:tr>
              <a:tr h="370840">
                <a:tc>
                  <a:txBody>
                    <a:bodyPr/>
                    <a:lstStyle/>
                    <a:p>
                      <a:r>
                        <a:rPr lang="tr-TR" sz="1400" dirty="0" smtClean="0"/>
                        <a:t>Macro</a:t>
                      </a:r>
                    </a:p>
                    <a:p>
                      <a:r>
                        <a:rPr lang="tr-TR" sz="1400" dirty="0" smtClean="0"/>
                        <a:t>Semi-micro</a:t>
                      </a:r>
                    </a:p>
                    <a:p>
                      <a:r>
                        <a:rPr lang="tr-TR" sz="1400" dirty="0" smtClean="0"/>
                        <a:t>Micro</a:t>
                      </a:r>
                    </a:p>
                    <a:p>
                      <a:r>
                        <a:rPr lang="tr-TR" sz="1400" dirty="0" smtClean="0"/>
                        <a:t>Ultra-micro</a:t>
                      </a:r>
                      <a:endParaRPr lang="tr-TR" sz="1400" dirty="0"/>
                    </a:p>
                  </a:txBody>
                  <a:tcPr/>
                </a:tc>
                <a:tc>
                  <a:txBody>
                    <a:bodyPr/>
                    <a:lstStyle/>
                    <a:p>
                      <a:pPr marL="0" indent="0">
                        <a:buFont typeface="Wingdings" panose="05000000000000000000" pitchFamily="2" charset="2"/>
                        <a:buNone/>
                      </a:pPr>
                      <a:r>
                        <a:rPr lang="tr-TR" sz="1400" dirty="0" smtClean="0"/>
                        <a:t>&gt; 100 </a:t>
                      </a:r>
                    </a:p>
                    <a:p>
                      <a:pPr marL="0" indent="0">
                        <a:buFont typeface="Wingdings" panose="05000000000000000000" pitchFamily="2" charset="2"/>
                        <a:buNone/>
                      </a:pPr>
                      <a:r>
                        <a:rPr lang="tr-TR" sz="1400" dirty="0" smtClean="0"/>
                        <a:t>10 – 100</a:t>
                      </a:r>
                    </a:p>
                    <a:p>
                      <a:pPr marL="0" indent="0">
                        <a:buFont typeface="Wingdings" panose="05000000000000000000" pitchFamily="2" charset="2"/>
                        <a:buNone/>
                      </a:pPr>
                      <a:r>
                        <a:rPr lang="tr-TR" sz="1400" dirty="0" smtClean="0"/>
                        <a:t>1</a:t>
                      </a:r>
                      <a:r>
                        <a:rPr lang="tr-TR" sz="1400" baseline="0" dirty="0" smtClean="0"/>
                        <a:t> – 100</a:t>
                      </a:r>
                    </a:p>
                    <a:p>
                      <a:pPr marL="0" indent="0">
                        <a:buFont typeface="Wingdings" panose="05000000000000000000" pitchFamily="2" charset="2"/>
                        <a:buNone/>
                      </a:pPr>
                      <a:r>
                        <a:rPr lang="tr-TR" sz="1400" baseline="0" dirty="0" smtClean="0"/>
                        <a:t>&lt; 1</a:t>
                      </a:r>
                      <a:endParaRPr lang="tr-TR" sz="1400" dirty="0"/>
                    </a:p>
                  </a:txBody>
                  <a:tcPr/>
                </a:tc>
              </a:tr>
            </a:tbl>
          </a:graphicData>
        </a:graphic>
      </p:graphicFrame>
      <p:sp>
        <p:nvSpPr>
          <p:cNvPr id="4" name="Rectangle 3"/>
          <p:cNvSpPr/>
          <p:nvPr/>
        </p:nvSpPr>
        <p:spPr>
          <a:xfrm>
            <a:off x="1745674" y="2016930"/>
            <a:ext cx="7678882" cy="738664"/>
          </a:xfrm>
          <a:prstGeom prst="rect">
            <a:avLst/>
          </a:prstGeom>
        </p:spPr>
        <p:txBody>
          <a:bodyPr wrap="square">
            <a:spAutoFit/>
          </a:bodyPr>
          <a:lstStyle/>
          <a:p>
            <a:r>
              <a:rPr lang="tr-TR" sz="1400" dirty="0" smtClean="0"/>
              <a:t>The choice of analysis method can be the result of examining the differences between the classical methods and the instrumental methods, the advantages and limitations of the methods, and the relationship with the amount of matter.</a:t>
            </a:r>
            <a:endParaRPr lang="tr-TR" sz="1400" dirty="0"/>
          </a:p>
        </p:txBody>
      </p:sp>
      <p:sp>
        <p:nvSpPr>
          <p:cNvPr id="5" name="Rectangle 4"/>
          <p:cNvSpPr/>
          <p:nvPr/>
        </p:nvSpPr>
        <p:spPr>
          <a:xfrm>
            <a:off x="2236334" y="2641662"/>
            <a:ext cx="6639790" cy="369332"/>
          </a:xfrm>
          <a:prstGeom prst="rect">
            <a:avLst/>
          </a:prstGeom>
        </p:spPr>
        <p:txBody>
          <a:bodyPr wrap="square">
            <a:spAutoFit/>
          </a:bodyPr>
          <a:lstStyle/>
          <a:p>
            <a:r>
              <a:rPr lang="tr-TR" dirty="0" smtClean="0"/>
              <a:t>Table 1.2. Characters of classical methods</a:t>
            </a:r>
            <a:endParaRPr lang="tr-TR" dirty="0"/>
          </a:p>
        </p:txBody>
      </p:sp>
      <p:graphicFrame>
        <p:nvGraphicFramePr>
          <p:cNvPr id="6" name="Table 5"/>
          <p:cNvGraphicFramePr>
            <a:graphicFrameLocks noGrp="1"/>
          </p:cNvGraphicFramePr>
          <p:nvPr>
            <p:extLst>
              <p:ext uri="{D42A27DB-BD31-4B8C-83A1-F6EECF244321}">
                <p14:modId xmlns:p14="http://schemas.microsoft.com/office/powerpoint/2010/main" val="262660558"/>
              </p:ext>
            </p:extLst>
          </p:nvPr>
        </p:nvGraphicFramePr>
        <p:xfrm>
          <a:off x="1811480" y="3112506"/>
          <a:ext cx="7768938" cy="1529080"/>
        </p:xfrm>
        <a:graphic>
          <a:graphicData uri="http://schemas.openxmlformats.org/drawingml/2006/table">
            <a:tbl>
              <a:tblPr firstRow="1" bandRow="1">
                <a:tableStyleId>{5C22544A-7EE6-4342-B048-85BDC9FD1C3A}</a:tableStyleId>
              </a:tblPr>
              <a:tblGrid>
                <a:gridCol w="3884469"/>
                <a:gridCol w="3884469"/>
              </a:tblGrid>
              <a:tr h="370840">
                <a:tc>
                  <a:txBody>
                    <a:bodyPr/>
                    <a:lstStyle/>
                    <a:p>
                      <a:r>
                        <a:rPr lang="tr-TR" dirty="0" smtClean="0"/>
                        <a:t>Advantages</a:t>
                      </a:r>
                      <a:endParaRPr lang="tr-TR" dirty="0"/>
                    </a:p>
                  </a:txBody>
                  <a:tcPr/>
                </a:tc>
                <a:tc>
                  <a:txBody>
                    <a:bodyPr/>
                    <a:lstStyle/>
                    <a:p>
                      <a:r>
                        <a:rPr lang="tr-TR" dirty="0" smtClean="0"/>
                        <a:t>Limitations</a:t>
                      </a:r>
                      <a:endParaRPr lang="tr-TR" dirty="0"/>
                    </a:p>
                  </a:txBody>
                  <a:tcPr/>
                </a:tc>
              </a:tr>
              <a:tr h="370840">
                <a:tc>
                  <a:txBody>
                    <a:bodyPr/>
                    <a:lstStyle/>
                    <a:p>
                      <a:r>
                        <a:rPr lang="tr-TR" sz="1400" dirty="0" smtClean="0"/>
                        <a:t>The process is simple</a:t>
                      </a:r>
                    </a:p>
                    <a:p>
                      <a:r>
                        <a:rPr lang="tr-TR" sz="1400" dirty="0" smtClean="0"/>
                        <a:t>Accurate</a:t>
                      </a:r>
                    </a:p>
                    <a:p>
                      <a:r>
                        <a:rPr lang="tr-TR" sz="1400" dirty="0" smtClean="0"/>
                        <a:t>U</a:t>
                      </a:r>
                      <a:r>
                        <a:rPr lang="en-US" sz="1400" dirty="0" err="1" smtClean="0"/>
                        <a:t>sually</a:t>
                      </a:r>
                      <a:r>
                        <a:rPr lang="en-US" sz="1400" dirty="0" smtClean="0"/>
                        <a:t> based on absolute measurements</a:t>
                      </a:r>
                      <a:endParaRPr lang="tr-TR" sz="1400" dirty="0" smtClean="0"/>
                    </a:p>
                    <a:p>
                      <a:r>
                        <a:rPr lang="tr-TR" sz="1400" dirty="0" smtClean="0"/>
                        <a:t>No need </a:t>
                      </a:r>
                      <a:r>
                        <a:rPr lang="en-US" sz="1400" dirty="0" smtClean="0"/>
                        <a:t>to be very experienced</a:t>
                      </a:r>
                      <a:endParaRPr lang="tr-TR" sz="1400" dirty="0" smtClean="0"/>
                    </a:p>
                    <a:p>
                      <a:r>
                        <a:rPr lang="tr-TR" sz="1400" dirty="0" smtClean="0"/>
                        <a:t>T</a:t>
                      </a:r>
                      <a:r>
                        <a:rPr lang="en-US" sz="1400" dirty="0" smtClean="0"/>
                        <a:t>he tools used are simple and inexpensive</a:t>
                      </a:r>
                      <a:endParaRPr lang="tr-TR" sz="1400" dirty="0"/>
                    </a:p>
                  </a:txBody>
                  <a:tcPr/>
                </a:tc>
                <a:tc>
                  <a:txBody>
                    <a:bodyPr/>
                    <a:lstStyle/>
                    <a:p>
                      <a:r>
                        <a:rPr lang="en-US" sz="1400" dirty="0" smtClean="0"/>
                        <a:t>It is not specific</a:t>
                      </a:r>
                    </a:p>
                    <a:p>
                      <a:r>
                        <a:rPr lang="en-US" sz="1400" dirty="0" smtClean="0"/>
                        <a:t>It takes a lot of time</a:t>
                      </a:r>
                    </a:p>
                    <a:p>
                      <a:r>
                        <a:rPr lang="en-US" sz="1400" dirty="0" smtClean="0"/>
                        <a:t>The accuracy decreases as the amount decreases</a:t>
                      </a:r>
                    </a:p>
                    <a:p>
                      <a:r>
                        <a:rPr lang="en-US" sz="1400" dirty="0" smtClean="0"/>
                        <a:t>Depends on working environment</a:t>
                      </a:r>
                      <a:endParaRPr lang="tr-TR" sz="1400" dirty="0"/>
                    </a:p>
                  </a:txBody>
                  <a:tcPr/>
                </a:tc>
              </a:tr>
            </a:tbl>
          </a:graphicData>
        </a:graphic>
      </p:graphicFrame>
      <p:sp>
        <p:nvSpPr>
          <p:cNvPr id="7" name="Rectangle 6"/>
          <p:cNvSpPr/>
          <p:nvPr/>
        </p:nvSpPr>
        <p:spPr>
          <a:xfrm>
            <a:off x="2305027" y="4654035"/>
            <a:ext cx="6639790" cy="369332"/>
          </a:xfrm>
          <a:prstGeom prst="rect">
            <a:avLst/>
          </a:prstGeom>
        </p:spPr>
        <p:txBody>
          <a:bodyPr wrap="square">
            <a:spAutoFit/>
          </a:bodyPr>
          <a:lstStyle/>
          <a:p>
            <a:r>
              <a:rPr lang="tr-TR" dirty="0" smtClean="0"/>
              <a:t>Table 1.3. Characters of instrumental methods</a:t>
            </a:r>
            <a:endParaRPr lang="tr-TR" dirty="0"/>
          </a:p>
        </p:txBody>
      </p:sp>
      <p:graphicFrame>
        <p:nvGraphicFramePr>
          <p:cNvPr id="8" name="Table 7"/>
          <p:cNvGraphicFramePr>
            <a:graphicFrameLocks noGrp="1"/>
          </p:cNvGraphicFramePr>
          <p:nvPr>
            <p:extLst>
              <p:ext uri="{D42A27DB-BD31-4B8C-83A1-F6EECF244321}">
                <p14:modId xmlns:p14="http://schemas.microsoft.com/office/powerpoint/2010/main" val="2306528713"/>
              </p:ext>
            </p:extLst>
          </p:nvPr>
        </p:nvGraphicFramePr>
        <p:xfrm>
          <a:off x="1828799" y="5023367"/>
          <a:ext cx="7768938" cy="1742440"/>
        </p:xfrm>
        <a:graphic>
          <a:graphicData uri="http://schemas.openxmlformats.org/drawingml/2006/table">
            <a:tbl>
              <a:tblPr firstRow="1" bandRow="1">
                <a:tableStyleId>{5C22544A-7EE6-4342-B048-85BDC9FD1C3A}</a:tableStyleId>
              </a:tblPr>
              <a:tblGrid>
                <a:gridCol w="3884469"/>
                <a:gridCol w="3884469"/>
              </a:tblGrid>
              <a:tr h="370840">
                <a:tc>
                  <a:txBody>
                    <a:bodyPr/>
                    <a:lstStyle/>
                    <a:p>
                      <a:r>
                        <a:rPr lang="tr-TR" dirty="0" smtClean="0"/>
                        <a:t>Advantages</a:t>
                      </a:r>
                      <a:endParaRPr lang="tr-TR" dirty="0"/>
                    </a:p>
                  </a:txBody>
                  <a:tcPr/>
                </a:tc>
                <a:tc>
                  <a:txBody>
                    <a:bodyPr/>
                    <a:lstStyle/>
                    <a:p>
                      <a:r>
                        <a:rPr lang="tr-TR" dirty="0" smtClean="0"/>
                        <a:t>Limitations</a:t>
                      </a:r>
                      <a:endParaRPr lang="tr-TR" dirty="0"/>
                    </a:p>
                  </a:txBody>
                  <a:tcPr/>
                </a:tc>
              </a:tr>
              <a:tr h="370840">
                <a:tc>
                  <a:txBody>
                    <a:bodyPr/>
                    <a:lstStyle/>
                    <a:p>
                      <a:r>
                        <a:rPr lang="en-US" sz="1400" dirty="0" smtClean="0"/>
                        <a:t>Analysis is quick</a:t>
                      </a:r>
                    </a:p>
                    <a:p>
                      <a:r>
                        <a:rPr lang="en-US" sz="1400" dirty="0" smtClean="0"/>
                        <a:t>Few samples are used</a:t>
                      </a:r>
                    </a:p>
                    <a:p>
                      <a:r>
                        <a:rPr lang="en-US" sz="1400" dirty="0" smtClean="0"/>
                        <a:t>Complex examples can be used</a:t>
                      </a:r>
                    </a:p>
                    <a:p>
                      <a:r>
                        <a:rPr lang="en-US" sz="1400" dirty="0" smtClean="0"/>
                        <a:t>High sensitivity can be achieved</a:t>
                      </a:r>
                    </a:p>
                    <a:p>
                      <a:r>
                        <a:rPr lang="en-US" sz="1400" dirty="0" smtClean="0"/>
                        <a:t>Obtain accurate measurement</a:t>
                      </a:r>
                      <a:endParaRPr lang="tr-TR" sz="1400" dirty="0"/>
                    </a:p>
                  </a:txBody>
                  <a:tcPr/>
                </a:tc>
                <a:tc>
                  <a:txBody>
                    <a:bodyPr/>
                    <a:lstStyle/>
                    <a:p>
                      <a:r>
                        <a:rPr lang="en-US" sz="1400" dirty="0" smtClean="0"/>
                        <a:t>Initial and continuous calibration is required</a:t>
                      </a:r>
                    </a:p>
                    <a:p>
                      <a:r>
                        <a:rPr lang="en-US" sz="1400" dirty="0" smtClean="0"/>
                        <a:t>Sensitivity and accuracy depend on the device and calibration used</a:t>
                      </a:r>
                    </a:p>
                    <a:p>
                      <a:r>
                        <a:rPr lang="en-US" sz="1400" dirty="0" smtClean="0"/>
                        <a:t>The cost of processing is quite high</a:t>
                      </a:r>
                    </a:p>
                    <a:p>
                      <a:r>
                        <a:rPr lang="en-US" sz="1400" dirty="0" smtClean="0"/>
                        <a:t>Concentration range is limited</a:t>
                      </a:r>
                    </a:p>
                    <a:p>
                      <a:r>
                        <a:rPr lang="en-US" sz="1400" dirty="0" smtClean="0"/>
                        <a:t>Experienced analyst is needed</a:t>
                      </a:r>
                      <a:endParaRPr lang="tr-TR" sz="1400" dirty="0"/>
                    </a:p>
                  </a:txBody>
                  <a:tcPr/>
                </a:tc>
              </a:tr>
            </a:tbl>
          </a:graphicData>
        </a:graphic>
      </p:graphicFrame>
      <p:sp>
        <p:nvSpPr>
          <p:cNvPr id="9" name="TextBox 8"/>
          <p:cNvSpPr txBox="1"/>
          <p:nvPr/>
        </p:nvSpPr>
        <p:spPr>
          <a:xfrm>
            <a:off x="9809018" y="4935682"/>
            <a:ext cx="2275609" cy="1818409"/>
          </a:xfrm>
          <a:prstGeom prst="rect">
            <a:avLst/>
          </a:prstGeom>
          <a:noFill/>
        </p:spPr>
        <p:txBody>
          <a:bodyPr wrap="square" rtlCol="0">
            <a:spAutoFit/>
          </a:bodyPr>
          <a:lstStyle/>
          <a:p>
            <a:r>
              <a:rPr lang="en-US" dirty="0" smtClean="0"/>
              <a:t>In the majority of analyzes, classical methods are used together with instrumental methods.</a:t>
            </a:r>
            <a:endParaRPr lang="tr-TR" dirty="0"/>
          </a:p>
        </p:txBody>
      </p:sp>
    </p:spTree>
    <p:extLst>
      <p:ext uri="{BB962C8B-B14F-4D97-AF65-F5344CB8AC3E}">
        <p14:creationId xmlns:p14="http://schemas.microsoft.com/office/powerpoint/2010/main" val="3425868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53491" y="824356"/>
            <a:ext cx="8447809" cy="5509200"/>
          </a:xfrm>
          <a:prstGeom prst="rect">
            <a:avLst/>
          </a:prstGeom>
        </p:spPr>
        <p:txBody>
          <a:bodyPr wrap="square">
            <a:spAutoFit/>
          </a:bodyPr>
          <a:lstStyle/>
          <a:p>
            <a:r>
              <a:rPr lang="tr-TR" sz="3200" dirty="0" smtClean="0"/>
              <a:t>5- Analysis and evaluation of results</a:t>
            </a:r>
          </a:p>
          <a:p>
            <a:endParaRPr lang="tr-TR" sz="3200" dirty="0" smtClean="0"/>
          </a:p>
          <a:p>
            <a:endParaRPr lang="tr-TR" sz="3200" dirty="0" smtClean="0"/>
          </a:p>
          <a:p>
            <a:r>
              <a:rPr lang="tr-TR" sz="3200" dirty="0" smtClean="0"/>
              <a:t>                                           CA = k. X.</a:t>
            </a:r>
          </a:p>
          <a:p>
            <a:endParaRPr lang="tr-TR" sz="3200" dirty="0" smtClean="0"/>
          </a:p>
          <a:p>
            <a:r>
              <a:rPr lang="tr-TR" sz="3200" dirty="0" smtClean="0"/>
              <a:t>Where k is the proportionality coefficient. Apart from methods such as gravimetric and coulometric methods; concentration is calculated using known chemical standards, the presence of k is an important step in most of the analyzes and is known as the calibration </a:t>
            </a:r>
            <a:r>
              <a:rPr lang="tr-TR" sz="3200" dirty="0" smtClean="0"/>
              <a:t>process</a:t>
            </a:r>
            <a:endParaRPr lang="tr-TR" sz="3200" dirty="0"/>
          </a:p>
        </p:txBody>
      </p:sp>
    </p:spTree>
    <p:extLst>
      <p:ext uri="{BB962C8B-B14F-4D97-AF65-F5344CB8AC3E}">
        <p14:creationId xmlns:p14="http://schemas.microsoft.com/office/powerpoint/2010/main" val="1669163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291" y="-101124"/>
            <a:ext cx="8704118" cy="6494085"/>
          </a:xfrm>
          <a:prstGeom prst="rect">
            <a:avLst/>
          </a:prstGeom>
        </p:spPr>
        <p:txBody>
          <a:bodyPr wrap="square">
            <a:spAutoFit/>
          </a:bodyPr>
          <a:lstStyle/>
          <a:p>
            <a:r>
              <a:rPr lang="tr-TR" sz="3200" smtClean="0"/>
              <a:t>The calculation of the analyte concentration from the analysis results is generally simple. In the calculation, it is useful to consider the dilution steps applied in the analysis, the stoichiometric relationships of the chemical reactions or reactions during the analysis, and the measurement factors required for the device used. In order for the results of the analysis to be meaningful, the error made in the measurement must also be known and the errors are taken into account in the analysis results when given. In other words, we can outline the steps in the quantitative analysis as follows (Figure 1.1).</a:t>
            </a:r>
            <a:endParaRPr lang="tr-TR" sz="3200" dirty="0"/>
          </a:p>
        </p:txBody>
      </p:sp>
    </p:spTree>
    <p:extLst>
      <p:ext uri="{BB962C8B-B14F-4D97-AF65-F5344CB8AC3E}">
        <p14:creationId xmlns:p14="http://schemas.microsoft.com/office/powerpoint/2010/main" val="721085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20737" y="1644411"/>
            <a:ext cx="6096000" cy="3970318"/>
          </a:xfrm>
          <a:prstGeom prst="rect">
            <a:avLst/>
          </a:prstGeom>
        </p:spPr>
        <p:txBody>
          <a:bodyPr>
            <a:spAutoFit/>
          </a:bodyPr>
          <a:lstStyle/>
          <a:p>
            <a:pPr algn="ctr"/>
            <a:r>
              <a:rPr lang="tr-TR" dirty="0" smtClean="0"/>
              <a:t>Method selection</a:t>
            </a:r>
          </a:p>
          <a:p>
            <a:pPr algn="ctr"/>
            <a:endParaRPr lang="tr-TR" dirty="0" smtClean="0"/>
          </a:p>
          <a:p>
            <a:pPr algn="ctr"/>
            <a:r>
              <a:rPr lang="tr-TR" dirty="0" smtClean="0"/>
              <a:t>Sampling</a:t>
            </a:r>
          </a:p>
          <a:p>
            <a:pPr algn="ctr"/>
            <a:endParaRPr lang="tr-TR" dirty="0" smtClean="0"/>
          </a:p>
          <a:p>
            <a:pPr algn="ctr"/>
            <a:r>
              <a:rPr lang="tr-TR" dirty="0" smtClean="0"/>
              <a:t>Sample protection</a:t>
            </a:r>
          </a:p>
          <a:p>
            <a:pPr algn="ctr"/>
            <a:endParaRPr lang="tr-TR" dirty="0" smtClean="0"/>
          </a:p>
          <a:p>
            <a:pPr algn="ctr"/>
            <a:r>
              <a:rPr lang="tr-TR" dirty="0" smtClean="0"/>
              <a:t>Preparing sample for analysis</a:t>
            </a:r>
          </a:p>
          <a:p>
            <a:pPr algn="ctr"/>
            <a:endParaRPr lang="tr-TR" dirty="0" smtClean="0"/>
          </a:p>
          <a:p>
            <a:pPr algn="ctr"/>
            <a:r>
              <a:rPr lang="tr-TR" dirty="0" smtClean="0"/>
              <a:t>Analysis</a:t>
            </a:r>
          </a:p>
          <a:p>
            <a:pPr algn="ctr"/>
            <a:endParaRPr lang="tr-TR" dirty="0" smtClean="0"/>
          </a:p>
          <a:p>
            <a:pPr algn="ctr"/>
            <a:r>
              <a:rPr lang="tr-TR" dirty="0" smtClean="0"/>
              <a:t>Evaluation of results</a:t>
            </a:r>
          </a:p>
          <a:p>
            <a:pPr algn="ctr"/>
            <a:endParaRPr lang="tr-TR" dirty="0"/>
          </a:p>
          <a:p>
            <a:pPr algn="ctr"/>
            <a:endParaRPr lang="tr-TR" dirty="0" smtClean="0"/>
          </a:p>
          <a:p>
            <a:r>
              <a:rPr lang="tr-TR" dirty="0" smtClean="0"/>
              <a:t>                    Figure 1.1. Steps in a quantitative analysis</a:t>
            </a:r>
            <a:endParaRPr lang="tr-TR" dirty="0"/>
          </a:p>
        </p:txBody>
      </p:sp>
      <p:sp>
        <p:nvSpPr>
          <p:cNvPr id="3" name="Down Arrow 2"/>
          <p:cNvSpPr/>
          <p:nvPr/>
        </p:nvSpPr>
        <p:spPr>
          <a:xfrm>
            <a:off x="6061363" y="1967049"/>
            <a:ext cx="176646" cy="3013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Down Arrow 3"/>
          <p:cNvSpPr/>
          <p:nvPr/>
        </p:nvSpPr>
        <p:spPr>
          <a:xfrm>
            <a:off x="6061363" y="2505941"/>
            <a:ext cx="176646" cy="3013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own Arrow 4"/>
          <p:cNvSpPr/>
          <p:nvPr/>
        </p:nvSpPr>
        <p:spPr>
          <a:xfrm>
            <a:off x="6080413" y="3090609"/>
            <a:ext cx="176646" cy="3013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own Arrow 5"/>
          <p:cNvSpPr/>
          <p:nvPr/>
        </p:nvSpPr>
        <p:spPr>
          <a:xfrm>
            <a:off x="6108122" y="3629501"/>
            <a:ext cx="176646" cy="3013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Down Arrow 6"/>
          <p:cNvSpPr/>
          <p:nvPr/>
        </p:nvSpPr>
        <p:spPr>
          <a:xfrm>
            <a:off x="6108122" y="4202001"/>
            <a:ext cx="176646" cy="3013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916359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95055" y="0"/>
            <a:ext cx="7782791" cy="5016758"/>
          </a:xfrm>
          <a:prstGeom prst="rect">
            <a:avLst/>
          </a:prstGeom>
        </p:spPr>
        <p:txBody>
          <a:bodyPr wrap="square">
            <a:spAutoFit/>
          </a:bodyPr>
          <a:lstStyle/>
          <a:p>
            <a:r>
              <a:rPr lang="tr-TR" sz="3200" dirty="0" smtClean="0"/>
              <a:t>2- Sampling</a:t>
            </a:r>
          </a:p>
          <a:p>
            <a:endParaRPr lang="tr-TR" sz="3200" dirty="0" smtClean="0"/>
          </a:p>
          <a:p>
            <a:r>
              <a:rPr lang="tr-TR" sz="3200" dirty="0" smtClean="0"/>
              <a:t>Substance level is often heterogeneous, sampling is more difficult. In this case, the sampling is done in two steps. First, the large sample is taken, it is picked up from various parts and then the sample is brought to the appropriate dimensions for the laboratory work, which is done by crushing, shredding and grinding. </a:t>
            </a:r>
            <a:endParaRPr lang="tr-TR" sz="3200" dirty="0"/>
          </a:p>
        </p:txBody>
      </p:sp>
    </p:spTree>
    <p:extLst>
      <p:ext uri="{BB962C8B-B14F-4D97-AF65-F5344CB8AC3E}">
        <p14:creationId xmlns:p14="http://schemas.microsoft.com/office/powerpoint/2010/main" val="142517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6664" y="1436454"/>
            <a:ext cx="6096000" cy="3046988"/>
          </a:xfrm>
          <a:prstGeom prst="rect">
            <a:avLst/>
          </a:prstGeom>
        </p:spPr>
        <p:txBody>
          <a:bodyPr>
            <a:spAutoFit/>
          </a:bodyPr>
          <a:lstStyle/>
          <a:p>
            <a:r>
              <a:rPr lang="tr-TR" sz="3200" dirty="0"/>
              <a:t>In order to reduce the amount of use suitable for use in the laboratory, the sample is spread in a thin layer and divided into four pieces, and two pieces are reciprocated and re-propagated.</a:t>
            </a:r>
            <a:endParaRPr lang="tr-TR" sz="3200" dirty="0"/>
          </a:p>
        </p:txBody>
      </p:sp>
    </p:spTree>
    <p:extLst>
      <p:ext uri="{BB962C8B-B14F-4D97-AF65-F5344CB8AC3E}">
        <p14:creationId xmlns:p14="http://schemas.microsoft.com/office/powerpoint/2010/main" val="68387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1027" y="1180927"/>
            <a:ext cx="7852064" cy="4031873"/>
          </a:xfrm>
          <a:prstGeom prst="rect">
            <a:avLst/>
          </a:prstGeom>
        </p:spPr>
        <p:txBody>
          <a:bodyPr wrap="square">
            <a:spAutoFit/>
          </a:bodyPr>
          <a:lstStyle/>
          <a:p>
            <a:r>
              <a:rPr lang="tr-TR" sz="3200" dirty="0" smtClean="0"/>
              <a:t>3- Protection of samples</a:t>
            </a:r>
          </a:p>
          <a:p>
            <a:endParaRPr lang="tr-TR" sz="3200" dirty="0" smtClean="0"/>
          </a:p>
          <a:p>
            <a:r>
              <a:rPr lang="tr-TR" sz="3200" dirty="0" smtClean="0"/>
              <a:t>Analysis of water samples should be done immediately, with time is the issue of disruption. Such specimens should be kept in deep freeze and protective additives should be added according to the substance to be determined. </a:t>
            </a:r>
            <a:endParaRPr lang="tr-TR" sz="3200" dirty="0"/>
          </a:p>
        </p:txBody>
      </p:sp>
    </p:spTree>
    <p:extLst>
      <p:ext uri="{BB962C8B-B14F-4D97-AF65-F5344CB8AC3E}">
        <p14:creationId xmlns:p14="http://schemas.microsoft.com/office/powerpoint/2010/main" val="1404280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32364" y="283202"/>
            <a:ext cx="6096000" cy="6494085"/>
          </a:xfrm>
          <a:prstGeom prst="rect">
            <a:avLst/>
          </a:prstGeom>
        </p:spPr>
        <p:txBody>
          <a:bodyPr>
            <a:spAutoFit/>
          </a:bodyPr>
          <a:lstStyle/>
          <a:p>
            <a:r>
              <a:rPr lang="tr-TR" sz="3200" dirty="0"/>
              <a:t>The time-lapse effect is even more pronounced in biological specimens. For example, proteins and enzymes change structure over time and should be analyzed without delay, otherwise protective precautions should be followed. Most solid samples are stable under normal conditions. More care must be taken when analyzing materials that change over time, such as analysis of radioactive samples.</a:t>
            </a:r>
          </a:p>
        </p:txBody>
      </p:sp>
    </p:spTree>
    <p:extLst>
      <p:ext uri="{BB962C8B-B14F-4D97-AF65-F5344CB8AC3E}">
        <p14:creationId xmlns:p14="http://schemas.microsoft.com/office/powerpoint/2010/main" val="280068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0473" y="1149893"/>
            <a:ext cx="8059882" cy="6001643"/>
          </a:xfrm>
          <a:prstGeom prst="rect">
            <a:avLst/>
          </a:prstGeom>
        </p:spPr>
        <p:txBody>
          <a:bodyPr wrap="square">
            <a:spAutoFit/>
          </a:bodyPr>
          <a:lstStyle/>
          <a:p>
            <a:r>
              <a:rPr lang="tr-TR" sz="3200" dirty="0" smtClean="0"/>
              <a:t>4- Preparing the sample for analysis</a:t>
            </a:r>
          </a:p>
          <a:p>
            <a:endParaRPr lang="tr-TR" sz="3200" dirty="0" smtClean="0"/>
          </a:p>
          <a:p>
            <a:r>
              <a:rPr lang="tr-TR" sz="3200" dirty="0" smtClean="0"/>
              <a:t>If the sample decomposes at this temperature, the adsorbed materials are removed by heating under lower pressure. If the solid sample needs to be analyzed by removing the crystal water, it is beneficial to heat the sample at higher temperatures. The solid sample is usually desired to be analyzed for analysis. For this, for example, the solver must be found. Water and strong acids are the most commonly used solvents. </a:t>
            </a:r>
            <a:endParaRPr lang="tr-TR" sz="3200" dirty="0"/>
          </a:p>
        </p:txBody>
      </p:sp>
    </p:spTree>
    <p:extLst>
      <p:ext uri="{BB962C8B-B14F-4D97-AF65-F5344CB8AC3E}">
        <p14:creationId xmlns:p14="http://schemas.microsoft.com/office/powerpoint/2010/main" val="1301145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58291" y="-111653"/>
            <a:ext cx="6096000" cy="6494085"/>
          </a:xfrm>
          <a:prstGeom prst="rect">
            <a:avLst/>
          </a:prstGeom>
        </p:spPr>
        <p:txBody>
          <a:bodyPr>
            <a:spAutoFit/>
          </a:bodyPr>
          <a:lstStyle/>
          <a:p>
            <a:r>
              <a:rPr lang="tr-TR" sz="3200" dirty="0"/>
              <a:t>Some samples are slow to dissolve, which can be slowly heated in a water bath or on a low temperature heating plate after mixing with the sample solvent. Some solutes are insoluble in mineral acids, in which case the substance is heated with dissolving agents such as sodium carbonate, sodium peroxide, potassium bisulfate, potassium pyrosulfate, boric acid, borax, that is, melting is performed.</a:t>
            </a:r>
            <a:endParaRPr lang="tr-TR" sz="3200" dirty="0"/>
          </a:p>
        </p:txBody>
      </p:sp>
    </p:spTree>
    <p:extLst>
      <p:ext uri="{BB962C8B-B14F-4D97-AF65-F5344CB8AC3E}">
        <p14:creationId xmlns:p14="http://schemas.microsoft.com/office/powerpoint/2010/main" val="4043040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2326" y="1315928"/>
            <a:ext cx="9525001" cy="3539430"/>
          </a:xfrm>
          <a:prstGeom prst="rect">
            <a:avLst/>
          </a:prstGeom>
        </p:spPr>
        <p:txBody>
          <a:bodyPr wrap="square">
            <a:spAutoFit/>
          </a:bodyPr>
          <a:lstStyle/>
          <a:p>
            <a:r>
              <a:rPr lang="tr-TR" sz="3200" dirty="0" smtClean="0"/>
              <a:t>It is always necessary to carry out analysis with more than one sample solution with the same characteristics, which is usually called parallel operation. Another sample preparation method practically used is preparing the stock solution. The stock solution is a solution in which the analyte concentration is greater than the analysis solution. </a:t>
            </a:r>
            <a:endParaRPr lang="tr-TR" sz="3200" dirty="0"/>
          </a:p>
        </p:txBody>
      </p:sp>
    </p:spTree>
    <p:extLst>
      <p:ext uri="{BB962C8B-B14F-4D97-AF65-F5344CB8AC3E}">
        <p14:creationId xmlns:p14="http://schemas.microsoft.com/office/powerpoint/2010/main" val="190680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9236" y="809581"/>
            <a:ext cx="6096000" cy="4524315"/>
          </a:xfrm>
          <a:prstGeom prst="rect">
            <a:avLst/>
          </a:prstGeom>
        </p:spPr>
        <p:txBody>
          <a:bodyPr>
            <a:spAutoFit/>
          </a:bodyPr>
          <a:lstStyle/>
          <a:p>
            <a:r>
              <a:rPr lang="tr-TR" sz="3200" dirty="0"/>
              <a:t>The material is weighed sensitively and prepared by appropriate methods, obtained in the appropriate volume and stored. When the analysis is to be performed, the desired volume of the solutions is taken and the desired concentration is diluted and used as such.</a:t>
            </a:r>
            <a:endParaRPr lang="tr-TR" sz="3200" dirty="0"/>
          </a:p>
        </p:txBody>
      </p:sp>
    </p:spTree>
    <p:extLst>
      <p:ext uri="{BB962C8B-B14F-4D97-AF65-F5344CB8AC3E}">
        <p14:creationId xmlns:p14="http://schemas.microsoft.com/office/powerpoint/2010/main" val="4212639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807</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10</cp:revision>
  <dcterms:created xsi:type="dcterms:W3CDTF">2018-02-26T12:10:35Z</dcterms:created>
  <dcterms:modified xsi:type="dcterms:W3CDTF">2018-04-09T08:29:42Z</dcterms:modified>
</cp:coreProperties>
</file>