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sldIdLst>
    <p:sldId id="256" r:id="rId2"/>
    <p:sldId id="264" r:id="rId3"/>
    <p:sldId id="257" r:id="rId4"/>
    <p:sldId id="271" r:id="rId5"/>
    <p:sldId id="272" r:id="rId6"/>
    <p:sldId id="273" r:id="rId7"/>
    <p:sldId id="274" r:id="rId8"/>
    <p:sldId id="275" r:id="rId9"/>
    <p:sldId id="276" r:id="rId10"/>
    <p:sldId id="277" r:id="rId11"/>
    <p:sldId id="262" r:id="rId12"/>
    <p:sldId id="263" r:id="rId13"/>
    <p:sldId id="265" r:id="rId14"/>
    <p:sldId id="278" r:id="rId15"/>
    <p:sldId id="279" r:id="rId16"/>
    <p:sldId id="280" r:id="rId17"/>
    <p:sldId id="281" r:id="rId18"/>
    <p:sldId id="282" r:id="rId19"/>
    <p:sldId id="283" r:id="rId20"/>
    <p:sldId id="270" r:id="rId21"/>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4" d="100"/>
          <a:sy n="74" d="100"/>
        </p:scale>
        <p:origin x="-1044" y="-8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14" name="13 Başlık"/>
          <p:cNvSpPr>
            <a:spLocks noGrp="1"/>
          </p:cNvSpPr>
          <p:nvPr>
            <p:ph type="ctrTitle"/>
          </p:nvPr>
        </p:nvSpPr>
        <p:spPr>
          <a:xfrm>
            <a:off x="1432560" y="359898"/>
            <a:ext cx="7406640" cy="1472184"/>
          </a:xfrm>
        </p:spPr>
        <p:txBody>
          <a:bodyPr anchor="b"/>
          <a:lstStyle>
            <a:lvl1pPr algn="l">
              <a:defRPr/>
            </a:lvl1pPr>
            <a:extLst/>
          </a:lstStyle>
          <a:p>
            <a:r>
              <a:rPr kumimoji="0" lang="tr-TR" smtClean="0"/>
              <a:t>Asıl başlık stili için tıklatın</a:t>
            </a:r>
            <a:endParaRPr kumimoji="0" lang="en-US"/>
          </a:p>
        </p:txBody>
      </p:sp>
      <p:sp>
        <p:nvSpPr>
          <p:cNvPr id="22" name="21 Alt Başlık"/>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tr-TR" smtClean="0"/>
              <a:t>Asıl alt başlık stilini düzenlemek için tıklatın</a:t>
            </a:r>
            <a:endParaRPr kumimoji="0" lang="en-US"/>
          </a:p>
        </p:txBody>
      </p:sp>
      <p:sp>
        <p:nvSpPr>
          <p:cNvPr id="7" name="6 Veri Yer Tutucusu"/>
          <p:cNvSpPr>
            <a:spLocks noGrp="1"/>
          </p:cNvSpPr>
          <p:nvPr>
            <p:ph type="dt" sz="half" idx="10"/>
          </p:nvPr>
        </p:nvSpPr>
        <p:spPr/>
        <p:txBody>
          <a:bodyPr/>
          <a:lstStyle>
            <a:extLst/>
          </a:lstStyle>
          <a:p>
            <a:fld id="{220BA1CF-4866-4F89-9584-05806920DB83}" type="datetimeFigureOut">
              <a:rPr lang="tr-TR" smtClean="0"/>
              <a:pPr/>
              <a:t>05.08.2011</a:t>
            </a:fld>
            <a:endParaRPr lang="tr-TR" dirty="0"/>
          </a:p>
        </p:txBody>
      </p:sp>
      <p:sp>
        <p:nvSpPr>
          <p:cNvPr id="20" name="19 Altbilgi Yer Tutucusu"/>
          <p:cNvSpPr>
            <a:spLocks noGrp="1"/>
          </p:cNvSpPr>
          <p:nvPr>
            <p:ph type="ftr" sz="quarter" idx="11"/>
          </p:nvPr>
        </p:nvSpPr>
        <p:spPr/>
        <p:txBody>
          <a:bodyPr/>
          <a:lstStyle>
            <a:extLst/>
          </a:lstStyle>
          <a:p>
            <a:endParaRPr lang="tr-TR" dirty="0"/>
          </a:p>
        </p:txBody>
      </p:sp>
      <p:sp>
        <p:nvSpPr>
          <p:cNvPr id="10" name="9 Slayt Numarası Yer Tutucusu"/>
          <p:cNvSpPr>
            <a:spLocks noGrp="1"/>
          </p:cNvSpPr>
          <p:nvPr>
            <p:ph type="sldNum" sz="quarter" idx="12"/>
          </p:nvPr>
        </p:nvSpPr>
        <p:spPr/>
        <p:txBody>
          <a:bodyPr/>
          <a:lstStyle>
            <a:extLst/>
          </a:lstStyle>
          <a:p>
            <a:fld id="{874F43D5-9814-4F60-962B-43666A45C04D}" type="slidenum">
              <a:rPr lang="tr-TR" smtClean="0"/>
              <a:pPr/>
              <a:t>‹#›</a:t>
            </a:fld>
            <a:endParaRPr lang="tr-TR" dirty="0"/>
          </a:p>
        </p:txBody>
      </p:sp>
      <p:sp>
        <p:nvSpPr>
          <p:cNvPr id="8" name="7 Oval"/>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dirty="0"/>
          </a:p>
        </p:txBody>
      </p:sp>
      <p:sp>
        <p:nvSpPr>
          <p:cNvPr id="9" name="8 Oval"/>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extLs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220BA1CF-4866-4F89-9584-05806920DB83}" type="datetimeFigureOut">
              <a:rPr lang="tr-TR" smtClean="0"/>
              <a:pPr/>
              <a:t>05.08.2011</a:t>
            </a:fld>
            <a:endParaRPr lang="tr-TR" dirty="0"/>
          </a:p>
        </p:txBody>
      </p:sp>
      <p:sp>
        <p:nvSpPr>
          <p:cNvPr id="5" name="4 Altbilgi Yer Tutucusu"/>
          <p:cNvSpPr>
            <a:spLocks noGrp="1"/>
          </p:cNvSpPr>
          <p:nvPr>
            <p:ph type="ftr" sz="quarter" idx="11"/>
          </p:nvPr>
        </p:nvSpPr>
        <p:spPr/>
        <p:txBody>
          <a:bodyPr/>
          <a:lstStyle>
            <a:extLst/>
          </a:lstStyle>
          <a:p>
            <a:endParaRPr lang="tr-TR" dirty="0"/>
          </a:p>
        </p:txBody>
      </p:sp>
      <p:sp>
        <p:nvSpPr>
          <p:cNvPr id="6" name="5 Slayt Numarası Yer Tutucusu"/>
          <p:cNvSpPr>
            <a:spLocks noGrp="1"/>
          </p:cNvSpPr>
          <p:nvPr>
            <p:ph type="sldNum" sz="quarter" idx="12"/>
          </p:nvPr>
        </p:nvSpPr>
        <p:spPr/>
        <p:txBody>
          <a:bodyPr/>
          <a:lstStyle>
            <a:extLst/>
          </a:lstStyle>
          <a:p>
            <a:fld id="{874F43D5-9814-4F60-962B-43666A45C04D}" type="slidenum">
              <a:rPr lang="tr-TR" smtClean="0"/>
              <a:pPr/>
              <a:t>‹#›</a:t>
            </a:fld>
            <a:endParaRPr lang="tr-T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858000" y="274639"/>
            <a:ext cx="1828800" cy="5851525"/>
          </a:xfrm>
        </p:spPr>
        <p:txBody>
          <a:bodyPr vert="eaVert"/>
          <a:lstStyle>
            <a:extLs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1143000" y="274640"/>
            <a:ext cx="5562600" cy="5851525"/>
          </a:xfrm>
        </p:spPr>
        <p:txBody>
          <a:bodyPr vert="eaVert"/>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220BA1CF-4866-4F89-9584-05806920DB83}" type="datetimeFigureOut">
              <a:rPr lang="tr-TR" smtClean="0"/>
              <a:pPr/>
              <a:t>05.08.2011</a:t>
            </a:fld>
            <a:endParaRPr lang="tr-TR" dirty="0"/>
          </a:p>
        </p:txBody>
      </p:sp>
      <p:sp>
        <p:nvSpPr>
          <p:cNvPr id="5" name="4 Altbilgi Yer Tutucusu"/>
          <p:cNvSpPr>
            <a:spLocks noGrp="1"/>
          </p:cNvSpPr>
          <p:nvPr>
            <p:ph type="ftr" sz="quarter" idx="11"/>
          </p:nvPr>
        </p:nvSpPr>
        <p:spPr/>
        <p:txBody>
          <a:bodyPr/>
          <a:lstStyle>
            <a:extLst/>
          </a:lstStyle>
          <a:p>
            <a:endParaRPr lang="tr-TR" dirty="0"/>
          </a:p>
        </p:txBody>
      </p:sp>
      <p:sp>
        <p:nvSpPr>
          <p:cNvPr id="6" name="5 Slayt Numarası Yer Tutucusu"/>
          <p:cNvSpPr>
            <a:spLocks noGrp="1"/>
          </p:cNvSpPr>
          <p:nvPr>
            <p:ph type="sldNum" sz="quarter" idx="12"/>
          </p:nvPr>
        </p:nvSpPr>
        <p:spPr/>
        <p:txBody>
          <a:bodyPr/>
          <a:lstStyle>
            <a:extLst/>
          </a:lstStyle>
          <a:p>
            <a:fld id="{874F43D5-9814-4F60-962B-43666A45C04D}" type="slidenum">
              <a:rPr lang="tr-TR" smtClean="0"/>
              <a:pPr/>
              <a:t>‹#›</a:t>
            </a:fld>
            <a:endParaRPr lang="tr-T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extLst/>
          </a:lstStyle>
          <a:p>
            <a:r>
              <a:rPr kumimoji="0" lang="tr-TR" smtClean="0"/>
              <a:t>Asıl başlık stili için tıklatın</a:t>
            </a:r>
            <a:endParaRPr kumimoji="0" lang="en-US"/>
          </a:p>
        </p:txBody>
      </p:sp>
      <p:sp>
        <p:nvSpPr>
          <p:cNvPr id="3" name="2 İçerik Yer Tutucusu"/>
          <p:cNvSpPr>
            <a:spLocks noGrp="1"/>
          </p:cNvSpPr>
          <p:nvPr>
            <p:ph idx="1"/>
          </p:nvPr>
        </p:nvSpPr>
        <p:spPr/>
        <p:txBody>
          <a:bodyPr/>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220BA1CF-4866-4F89-9584-05806920DB83}" type="datetimeFigureOut">
              <a:rPr lang="tr-TR" smtClean="0"/>
              <a:pPr/>
              <a:t>05.08.2011</a:t>
            </a:fld>
            <a:endParaRPr lang="tr-TR" dirty="0"/>
          </a:p>
        </p:txBody>
      </p:sp>
      <p:sp>
        <p:nvSpPr>
          <p:cNvPr id="5" name="4 Altbilgi Yer Tutucusu"/>
          <p:cNvSpPr>
            <a:spLocks noGrp="1"/>
          </p:cNvSpPr>
          <p:nvPr>
            <p:ph type="ftr" sz="quarter" idx="11"/>
          </p:nvPr>
        </p:nvSpPr>
        <p:spPr/>
        <p:txBody>
          <a:bodyPr/>
          <a:lstStyle>
            <a:extLst/>
          </a:lstStyle>
          <a:p>
            <a:endParaRPr lang="tr-TR" dirty="0"/>
          </a:p>
        </p:txBody>
      </p:sp>
      <p:sp>
        <p:nvSpPr>
          <p:cNvPr id="6" name="5 Slayt Numarası Yer Tutucusu"/>
          <p:cNvSpPr>
            <a:spLocks noGrp="1"/>
          </p:cNvSpPr>
          <p:nvPr>
            <p:ph type="sldNum" sz="quarter" idx="12"/>
          </p:nvPr>
        </p:nvSpPr>
        <p:spPr/>
        <p:txBody>
          <a:bodyPr/>
          <a:lstStyle>
            <a:extLst/>
          </a:lstStyle>
          <a:p>
            <a:fld id="{874F43D5-9814-4F60-962B-43666A45C04D}" type="slidenum">
              <a:rPr lang="tr-TR" smtClean="0"/>
              <a:pPr/>
              <a:t>‹#›</a:t>
            </a:fld>
            <a:endParaRPr lang="tr-T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6 Dikdörtgen"/>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 name="1 Başlık"/>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extLst/>
          </a:lstStyle>
          <a:p>
            <a:fld id="{220BA1CF-4866-4F89-9584-05806920DB83}" type="datetimeFigureOut">
              <a:rPr lang="tr-TR" smtClean="0"/>
              <a:pPr/>
              <a:t>05.08.2011</a:t>
            </a:fld>
            <a:endParaRPr lang="tr-TR" dirty="0"/>
          </a:p>
        </p:txBody>
      </p:sp>
      <p:sp>
        <p:nvSpPr>
          <p:cNvPr id="5" name="4 Altbilgi Yer Tutucusu"/>
          <p:cNvSpPr>
            <a:spLocks noGrp="1"/>
          </p:cNvSpPr>
          <p:nvPr>
            <p:ph type="ftr" sz="quarter" idx="11"/>
          </p:nvPr>
        </p:nvSpPr>
        <p:spPr/>
        <p:txBody>
          <a:bodyPr/>
          <a:lstStyle>
            <a:extLst/>
          </a:lstStyle>
          <a:p>
            <a:endParaRPr lang="tr-TR" dirty="0"/>
          </a:p>
        </p:txBody>
      </p:sp>
      <p:sp>
        <p:nvSpPr>
          <p:cNvPr id="6" name="5 Slayt Numarası Yer Tutucusu"/>
          <p:cNvSpPr>
            <a:spLocks noGrp="1"/>
          </p:cNvSpPr>
          <p:nvPr>
            <p:ph type="sldNum" sz="quarter" idx="12"/>
          </p:nvPr>
        </p:nvSpPr>
        <p:spPr/>
        <p:txBody>
          <a:bodyPr/>
          <a:lstStyle>
            <a:extLst/>
          </a:lstStyle>
          <a:p>
            <a:fld id="{874F43D5-9814-4F60-962B-43666A45C04D}" type="slidenum">
              <a:rPr lang="tr-TR" smtClean="0"/>
              <a:pPr/>
              <a:t>‹#›</a:t>
            </a:fld>
            <a:endParaRPr lang="tr-TR" dirty="0"/>
          </a:p>
        </p:txBody>
      </p:sp>
      <p:sp>
        <p:nvSpPr>
          <p:cNvPr id="10" name="9 Dikdörtgen"/>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8" name="7 Oval"/>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dirty="0"/>
          </a:p>
        </p:txBody>
      </p:sp>
      <p:sp>
        <p:nvSpPr>
          <p:cNvPr id="9" name="8 Oval"/>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1435608" y="274320"/>
            <a:ext cx="7498080" cy="1143000"/>
          </a:xfrm>
        </p:spPr>
        <p:txBody>
          <a:bodyPr/>
          <a:lstStyle>
            <a:extLst/>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extLst/>
          </a:lstStyle>
          <a:p>
            <a:fld id="{220BA1CF-4866-4F89-9584-05806920DB83}" type="datetimeFigureOut">
              <a:rPr lang="tr-TR" smtClean="0"/>
              <a:pPr/>
              <a:t>05.08.2011</a:t>
            </a:fld>
            <a:endParaRPr lang="tr-TR" dirty="0"/>
          </a:p>
        </p:txBody>
      </p:sp>
      <p:sp>
        <p:nvSpPr>
          <p:cNvPr id="6" name="5 Altbilgi Yer Tutucusu"/>
          <p:cNvSpPr>
            <a:spLocks noGrp="1"/>
          </p:cNvSpPr>
          <p:nvPr>
            <p:ph type="ftr" sz="quarter" idx="11"/>
          </p:nvPr>
        </p:nvSpPr>
        <p:spPr/>
        <p:txBody>
          <a:bodyPr/>
          <a:lstStyle>
            <a:extLst/>
          </a:lstStyle>
          <a:p>
            <a:endParaRPr lang="tr-TR" dirty="0"/>
          </a:p>
        </p:txBody>
      </p:sp>
      <p:sp>
        <p:nvSpPr>
          <p:cNvPr id="7" name="6 Slayt Numarası Yer Tutucusu"/>
          <p:cNvSpPr>
            <a:spLocks noGrp="1"/>
          </p:cNvSpPr>
          <p:nvPr>
            <p:ph type="sldNum" sz="quarter" idx="12"/>
          </p:nvPr>
        </p:nvSpPr>
        <p:spPr/>
        <p:txBody>
          <a:bodyPr/>
          <a:lstStyle>
            <a:extLst/>
          </a:lstStyle>
          <a:p>
            <a:fld id="{874F43D5-9814-4F60-962B-43666A45C04D}" type="slidenum">
              <a:rPr lang="tr-TR" smtClean="0"/>
              <a:pPr/>
              <a:t>‹#›</a:t>
            </a:fld>
            <a:endParaRPr lang="tr-T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extLst/>
          </a:lstStyle>
          <a:p>
            <a:fld id="{220BA1CF-4866-4F89-9584-05806920DB83}" type="datetimeFigureOut">
              <a:rPr lang="tr-TR" smtClean="0"/>
              <a:pPr/>
              <a:t>05.08.2011</a:t>
            </a:fld>
            <a:endParaRPr lang="tr-TR" dirty="0"/>
          </a:p>
        </p:txBody>
      </p:sp>
      <p:sp>
        <p:nvSpPr>
          <p:cNvPr id="8" name="7 Altbilgi Yer Tutucusu"/>
          <p:cNvSpPr>
            <a:spLocks noGrp="1"/>
          </p:cNvSpPr>
          <p:nvPr>
            <p:ph type="ftr" sz="quarter" idx="11"/>
          </p:nvPr>
        </p:nvSpPr>
        <p:spPr/>
        <p:txBody>
          <a:bodyPr/>
          <a:lstStyle>
            <a:extLst/>
          </a:lstStyle>
          <a:p>
            <a:endParaRPr lang="tr-TR" dirty="0"/>
          </a:p>
        </p:txBody>
      </p:sp>
      <p:sp>
        <p:nvSpPr>
          <p:cNvPr id="9" name="8 Slayt Numarası Yer Tutucusu"/>
          <p:cNvSpPr>
            <a:spLocks noGrp="1"/>
          </p:cNvSpPr>
          <p:nvPr>
            <p:ph type="sldNum" sz="quarter" idx="12"/>
          </p:nvPr>
        </p:nvSpPr>
        <p:spPr/>
        <p:txBody>
          <a:bodyPr/>
          <a:lstStyle>
            <a:extLst/>
          </a:lstStyle>
          <a:p>
            <a:fld id="{874F43D5-9814-4F60-962B-43666A45C04D}" type="slidenum">
              <a:rPr lang="tr-TR" smtClean="0"/>
              <a:pPr/>
              <a:t>‹#›</a:t>
            </a:fld>
            <a:endParaRPr lang="tr-TR"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1435608" y="274320"/>
            <a:ext cx="7498080" cy="1143000"/>
          </a:xfrm>
        </p:spPr>
        <p:txBody>
          <a:bodyPr anchor="ctr"/>
          <a:lstStyle>
            <a:extLst/>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extLst/>
          </a:lstStyle>
          <a:p>
            <a:fld id="{220BA1CF-4866-4F89-9584-05806920DB83}" type="datetimeFigureOut">
              <a:rPr lang="tr-TR" smtClean="0"/>
              <a:pPr/>
              <a:t>05.08.2011</a:t>
            </a:fld>
            <a:endParaRPr lang="tr-TR" dirty="0"/>
          </a:p>
        </p:txBody>
      </p:sp>
      <p:sp>
        <p:nvSpPr>
          <p:cNvPr id="4" name="3 Altbilgi Yer Tutucusu"/>
          <p:cNvSpPr>
            <a:spLocks noGrp="1"/>
          </p:cNvSpPr>
          <p:nvPr>
            <p:ph type="ftr" sz="quarter" idx="11"/>
          </p:nvPr>
        </p:nvSpPr>
        <p:spPr/>
        <p:txBody>
          <a:bodyPr/>
          <a:lstStyle>
            <a:extLst/>
          </a:lstStyle>
          <a:p>
            <a:endParaRPr lang="tr-TR" dirty="0"/>
          </a:p>
        </p:txBody>
      </p:sp>
      <p:sp>
        <p:nvSpPr>
          <p:cNvPr id="5" name="4 Slayt Numarası Yer Tutucusu"/>
          <p:cNvSpPr>
            <a:spLocks noGrp="1"/>
          </p:cNvSpPr>
          <p:nvPr>
            <p:ph type="sldNum" sz="quarter" idx="12"/>
          </p:nvPr>
        </p:nvSpPr>
        <p:spPr/>
        <p:txBody>
          <a:bodyPr/>
          <a:lstStyle>
            <a:extLst/>
          </a:lstStyle>
          <a:p>
            <a:fld id="{874F43D5-9814-4F60-962B-43666A45C04D}" type="slidenum">
              <a:rPr lang="tr-TR" smtClean="0"/>
              <a:pPr/>
              <a:t>‹#›</a:t>
            </a:fld>
            <a:endParaRPr lang="tr-T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4 Dikdörtgen"/>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 name="1 Veri Yer Tutucusu"/>
          <p:cNvSpPr>
            <a:spLocks noGrp="1"/>
          </p:cNvSpPr>
          <p:nvPr>
            <p:ph type="dt" sz="half" idx="10"/>
          </p:nvPr>
        </p:nvSpPr>
        <p:spPr/>
        <p:txBody>
          <a:bodyPr/>
          <a:lstStyle>
            <a:extLst/>
          </a:lstStyle>
          <a:p>
            <a:fld id="{220BA1CF-4866-4F89-9584-05806920DB83}" type="datetimeFigureOut">
              <a:rPr lang="tr-TR" smtClean="0"/>
              <a:pPr/>
              <a:t>05.08.2011</a:t>
            </a:fld>
            <a:endParaRPr lang="tr-TR" dirty="0"/>
          </a:p>
        </p:txBody>
      </p:sp>
      <p:sp>
        <p:nvSpPr>
          <p:cNvPr id="3" name="2 Altbilgi Yer Tutucusu"/>
          <p:cNvSpPr>
            <a:spLocks noGrp="1"/>
          </p:cNvSpPr>
          <p:nvPr>
            <p:ph type="ftr" sz="quarter" idx="11"/>
          </p:nvPr>
        </p:nvSpPr>
        <p:spPr/>
        <p:txBody>
          <a:bodyPr/>
          <a:lstStyle>
            <a:extLst/>
          </a:lstStyle>
          <a:p>
            <a:endParaRPr lang="tr-TR" dirty="0"/>
          </a:p>
        </p:txBody>
      </p:sp>
      <p:sp>
        <p:nvSpPr>
          <p:cNvPr id="4" name="3 Slayt Numarası Yer Tutucusu"/>
          <p:cNvSpPr>
            <a:spLocks noGrp="1"/>
          </p:cNvSpPr>
          <p:nvPr>
            <p:ph type="sldNum" sz="quarter" idx="12"/>
          </p:nvPr>
        </p:nvSpPr>
        <p:spPr/>
        <p:txBody>
          <a:bodyPr/>
          <a:lstStyle>
            <a:extLst/>
          </a:lstStyle>
          <a:p>
            <a:fld id="{874F43D5-9814-4F60-962B-43666A45C04D}" type="slidenum">
              <a:rPr lang="tr-TR" smtClean="0"/>
              <a:pPr/>
              <a:t>‹#›</a:t>
            </a:fld>
            <a:endParaRPr lang="tr-TR" dirty="0"/>
          </a:p>
        </p:txBody>
      </p:sp>
      <p:sp>
        <p:nvSpPr>
          <p:cNvPr id="6" name="5 Dikdörtgen"/>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extLst/>
          </a:lstStyle>
          <a:p>
            <a:fld id="{220BA1CF-4866-4F89-9584-05806920DB83}" type="datetimeFigureOut">
              <a:rPr lang="tr-TR" smtClean="0"/>
              <a:pPr/>
              <a:t>05.08.2011</a:t>
            </a:fld>
            <a:endParaRPr lang="tr-TR" dirty="0"/>
          </a:p>
        </p:txBody>
      </p:sp>
      <p:sp>
        <p:nvSpPr>
          <p:cNvPr id="6" name="5 Altbilgi Yer Tutucusu"/>
          <p:cNvSpPr>
            <a:spLocks noGrp="1"/>
          </p:cNvSpPr>
          <p:nvPr>
            <p:ph type="ftr" sz="quarter" idx="11"/>
          </p:nvPr>
        </p:nvSpPr>
        <p:spPr/>
        <p:txBody>
          <a:bodyPr/>
          <a:lstStyle>
            <a:extLst/>
          </a:lstStyle>
          <a:p>
            <a:endParaRPr lang="tr-TR" dirty="0"/>
          </a:p>
        </p:txBody>
      </p:sp>
      <p:sp>
        <p:nvSpPr>
          <p:cNvPr id="7" name="6 Slayt Numarası Yer Tutucusu"/>
          <p:cNvSpPr>
            <a:spLocks noGrp="1"/>
          </p:cNvSpPr>
          <p:nvPr>
            <p:ph type="sldNum" sz="quarter" idx="12"/>
          </p:nvPr>
        </p:nvSpPr>
        <p:spPr/>
        <p:txBody>
          <a:bodyPr/>
          <a:lstStyle>
            <a:extLst/>
          </a:lstStyle>
          <a:p>
            <a:fld id="{874F43D5-9814-4F60-962B-43666A45C04D}" type="slidenum">
              <a:rPr lang="tr-TR" smtClean="0"/>
              <a:pPr/>
              <a:t>‹#›</a:t>
            </a:fld>
            <a:endParaRPr lang="tr-TR"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extLst/>
          </a:lstStyle>
          <a:p>
            <a:fld id="{220BA1CF-4866-4F89-9584-05806920DB83}" type="datetimeFigureOut">
              <a:rPr lang="tr-TR" smtClean="0"/>
              <a:pPr/>
              <a:t>05.08.2011</a:t>
            </a:fld>
            <a:endParaRPr lang="tr-TR" dirty="0"/>
          </a:p>
        </p:txBody>
      </p:sp>
      <p:sp>
        <p:nvSpPr>
          <p:cNvPr id="6" name="5 Altbilgi Yer Tutucusu"/>
          <p:cNvSpPr>
            <a:spLocks noGrp="1"/>
          </p:cNvSpPr>
          <p:nvPr>
            <p:ph type="ftr" sz="quarter" idx="11"/>
          </p:nvPr>
        </p:nvSpPr>
        <p:spPr/>
        <p:txBody>
          <a:bodyPr/>
          <a:lstStyle>
            <a:extLst/>
          </a:lstStyle>
          <a:p>
            <a:endParaRPr lang="tr-TR" dirty="0"/>
          </a:p>
        </p:txBody>
      </p:sp>
      <p:sp>
        <p:nvSpPr>
          <p:cNvPr id="7" name="6 Slayt Numarası Yer Tutucusu"/>
          <p:cNvSpPr>
            <a:spLocks noGrp="1"/>
          </p:cNvSpPr>
          <p:nvPr>
            <p:ph type="sldNum" sz="quarter" idx="12"/>
          </p:nvPr>
        </p:nvSpPr>
        <p:spPr/>
        <p:txBody>
          <a:bodyPr/>
          <a:lstStyle>
            <a:extLst/>
          </a:lstStyle>
          <a:p>
            <a:fld id="{874F43D5-9814-4F60-962B-43666A45C04D}" type="slidenum">
              <a:rPr lang="tr-TR" smtClean="0"/>
              <a:pPr/>
              <a:t>‹#›</a:t>
            </a:fld>
            <a:endParaRPr lang="tr-TR" dirty="0"/>
          </a:p>
        </p:txBody>
      </p:sp>
      <p:sp>
        <p:nvSpPr>
          <p:cNvPr id="8" name="7 Dikdörtgen"/>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dirty="0">
              <a:solidFill>
                <a:schemeClr val="tx1"/>
              </a:solidFill>
              <a:latin typeface="+mn-lt"/>
              <a:ea typeface="+mn-ea"/>
              <a:cs typeface="+mn-cs"/>
            </a:endParaRPr>
          </a:p>
        </p:txBody>
      </p:sp>
      <p:sp>
        <p:nvSpPr>
          <p:cNvPr id="3" name="2 Resim Yer Tutucusu"/>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tr-TR" dirty="0" smtClean="0"/>
              <a:t>Resim eklemek için simgeyi tıklatın</a:t>
            </a:r>
            <a:endParaRPr kumimoji="0" lang="en-US" dirty="0"/>
          </a:p>
        </p:txBody>
      </p:sp>
      <p:sp>
        <p:nvSpPr>
          <p:cNvPr id="9" name="8 Akış Çizelgesi: İşlem"/>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0" name="9 Akış Çizelgesi: İşlem"/>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3 Metin Yer Tutucusu"/>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tr-TR" smtClean="0"/>
              <a:t>Asıl metin stillerini düzenlemek için tıklatın</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6 Pasta"/>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8" name="7 Oval"/>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1" name="10 Halka"/>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2" name="11 Dikdörtgen"/>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5" name="4 Başlık Yer Tutucusu"/>
          <p:cNvSpPr>
            <a:spLocks noGrp="1"/>
          </p:cNvSpPr>
          <p:nvPr>
            <p:ph type="title"/>
          </p:nvPr>
        </p:nvSpPr>
        <p:spPr>
          <a:xfrm>
            <a:off x="1435608" y="274638"/>
            <a:ext cx="7498080" cy="1143000"/>
          </a:xfrm>
          <a:prstGeom prst="rect">
            <a:avLst/>
          </a:prstGeom>
        </p:spPr>
        <p:txBody>
          <a:bodyPr anchor="ctr">
            <a:normAutofit/>
          </a:bodyPr>
          <a:lstStyle>
            <a:extLst/>
          </a:lstStyle>
          <a:p>
            <a:r>
              <a:rPr kumimoji="0" lang="tr-TR" smtClean="0"/>
              <a:t>Asıl başlık stili için tıklatın</a:t>
            </a:r>
            <a:endParaRPr kumimoji="0" lang="en-US"/>
          </a:p>
        </p:txBody>
      </p:sp>
      <p:sp>
        <p:nvSpPr>
          <p:cNvPr id="9" name="8 Metin Yer Tutucusu"/>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24" name="23 Veri Yer Tutucusu"/>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220BA1CF-4866-4F89-9584-05806920DB83}" type="datetimeFigureOut">
              <a:rPr lang="tr-TR" smtClean="0"/>
              <a:pPr/>
              <a:t>05.08.2011</a:t>
            </a:fld>
            <a:endParaRPr lang="tr-TR" dirty="0"/>
          </a:p>
        </p:txBody>
      </p:sp>
      <p:sp>
        <p:nvSpPr>
          <p:cNvPr id="10" name="9 Altbilgi Yer Tutucusu"/>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tr-TR" dirty="0"/>
          </a:p>
        </p:txBody>
      </p:sp>
      <p:sp>
        <p:nvSpPr>
          <p:cNvPr id="22" name="21 Slayt Numarası Yer Tutucusu"/>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874F43D5-9814-4F60-962B-43666A45C04D}" type="slidenum">
              <a:rPr lang="tr-TR" smtClean="0"/>
              <a:pPr/>
              <a:t>‹#›</a:t>
            </a:fld>
            <a:endParaRPr lang="tr-TR" dirty="0"/>
          </a:p>
        </p:txBody>
      </p:sp>
      <p:sp>
        <p:nvSpPr>
          <p:cNvPr id="15" name="14 Dikdörtgen"/>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1043608" y="836712"/>
            <a:ext cx="7550656" cy="2880320"/>
          </a:xfrm>
        </p:spPr>
        <p:txBody>
          <a:bodyPr>
            <a:normAutofit fontScale="90000"/>
          </a:bodyPr>
          <a:lstStyle/>
          <a:p>
            <a:pPr algn="ctr" rtl="1">
              <a:lnSpc>
                <a:spcPct val="150000"/>
              </a:lnSpc>
              <a:spcBef>
                <a:spcPts val="1200"/>
              </a:spcBef>
              <a:spcAft>
                <a:spcPts val="1200"/>
              </a:spcAft>
            </a:pPr>
            <a:r>
              <a:rPr lang="tr-TR" b="1" dirty="0" smtClean="0"/>
              <a:t/>
            </a:r>
            <a:br>
              <a:rPr lang="tr-TR" b="1" dirty="0" smtClean="0"/>
            </a:br>
            <a:r>
              <a:rPr lang="tr-TR" b="1" dirty="0" smtClean="0"/>
              <a:t/>
            </a:r>
            <a:br>
              <a:rPr lang="tr-TR" b="1" dirty="0" smtClean="0"/>
            </a:br>
            <a:r>
              <a:rPr lang="tr-TR" b="1" dirty="0" smtClean="0"/>
              <a:t/>
            </a:r>
            <a:br>
              <a:rPr lang="tr-TR" b="1" dirty="0" smtClean="0"/>
            </a:br>
            <a:r>
              <a:rPr lang="tr-TR" b="1" dirty="0" smtClean="0"/>
              <a:t/>
            </a:r>
            <a:br>
              <a:rPr lang="tr-TR" b="1" dirty="0" smtClean="0"/>
            </a:br>
            <a:r>
              <a:rPr lang="tr-TR" b="1" dirty="0" smtClean="0"/>
              <a:t/>
            </a:r>
            <a:br>
              <a:rPr lang="tr-TR" b="1" dirty="0" smtClean="0"/>
            </a:br>
            <a:r>
              <a:rPr lang="tr-TR" b="1" dirty="0" smtClean="0"/>
              <a:t/>
            </a:r>
            <a:br>
              <a:rPr lang="tr-TR" b="1" dirty="0" smtClean="0"/>
            </a:br>
            <a:r>
              <a:rPr lang="tr-TR" b="1" dirty="0" smtClean="0"/>
              <a:t/>
            </a:r>
            <a:br>
              <a:rPr lang="tr-TR" b="1" dirty="0" smtClean="0"/>
            </a:br>
            <a:r>
              <a:rPr lang="tr-TR" b="1" dirty="0" smtClean="0"/>
              <a:t/>
            </a:r>
            <a:br>
              <a:rPr lang="tr-TR" b="1" dirty="0" smtClean="0"/>
            </a:br>
            <a:r>
              <a:rPr lang="tr-TR" b="1" dirty="0" smtClean="0"/>
              <a:t/>
            </a:r>
            <a:br>
              <a:rPr lang="tr-TR" b="1" dirty="0" smtClean="0"/>
            </a:br>
            <a:r>
              <a:rPr lang="tr-TR" b="1" dirty="0" smtClean="0"/>
              <a:t/>
            </a:r>
            <a:br>
              <a:rPr lang="tr-TR" b="1" dirty="0" smtClean="0"/>
            </a:br>
            <a:r>
              <a:rPr lang="ar-SA" sz="4900" b="1" dirty="0" smtClean="0"/>
              <a:t>الوحدة </a:t>
            </a:r>
            <a:r>
              <a:rPr lang="ar-SA" sz="4800" b="1" dirty="0" smtClean="0"/>
              <a:t>التاسعة</a:t>
            </a:r>
            <a:r>
              <a:rPr lang="tr-TR" sz="4900" b="1" dirty="0" smtClean="0"/>
              <a:t/>
            </a:r>
            <a:br>
              <a:rPr lang="tr-TR" sz="4900" b="1" dirty="0" smtClean="0"/>
            </a:br>
            <a:r>
              <a:rPr lang="tr-TR" sz="4900" b="1" dirty="0" smtClean="0"/>
              <a:t>IX. </a:t>
            </a:r>
            <a:r>
              <a:rPr lang="tr-TR" sz="4900" b="1" dirty="0"/>
              <a:t>ÜNİTE</a:t>
            </a:r>
            <a:r>
              <a:rPr lang="tr-TR" dirty="0"/>
              <a:t/>
            </a:r>
            <a:br>
              <a:rPr lang="tr-TR" dirty="0"/>
            </a:br>
            <a:endParaRPr lang="tr-TR" dirty="0"/>
          </a:p>
        </p:txBody>
      </p:sp>
      <p:sp>
        <p:nvSpPr>
          <p:cNvPr id="3" name="2 Alt Başlık"/>
          <p:cNvSpPr>
            <a:spLocks noGrp="1"/>
          </p:cNvSpPr>
          <p:nvPr>
            <p:ph type="subTitle" idx="1"/>
          </p:nvPr>
        </p:nvSpPr>
        <p:spPr>
          <a:xfrm>
            <a:off x="755576" y="3717032"/>
            <a:ext cx="7811208" cy="1688184"/>
          </a:xfrm>
        </p:spPr>
        <p:txBody>
          <a:bodyPr>
            <a:normAutofit lnSpcReduction="10000"/>
          </a:bodyPr>
          <a:lstStyle/>
          <a:p>
            <a:pPr algn="ctr"/>
            <a:r>
              <a:rPr lang="ar-SA" sz="4000" b="1" dirty="0" smtClean="0"/>
              <a:t>أسماء الإشارة</a:t>
            </a:r>
            <a:endParaRPr lang="tr-TR" sz="4400" b="1" dirty="0"/>
          </a:p>
          <a:p>
            <a:pPr algn="ctr">
              <a:lnSpc>
                <a:spcPct val="150000"/>
              </a:lnSpc>
              <a:spcBef>
                <a:spcPts val="1200"/>
              </a:spcBef>
              <a:spcAft>
                <a:spcPts val="1200"/>
              </a:spcAft>
            </a:pPr>
            <a:r>
              <a:rPr lang="tr-TR" sz="3600" b="1" i="1" dirty="0" smtClean="0"/>
              <a:t>İŞ</a:t>
            </a:r>
            <a:r>
              <a:rPr lang="tr-TR" sz="3600" b="1" i="1" cap="small" dirty="0" smtClean="0"/>
              <a:t>A</a:t>
            </a:r>
            <a:r>
              <a:rPr lang="tr-TR" sz="3600" b="1" i="1" dirty="0" smtClean="0"/>
              <a:t>RET </a:t>
            </a:r>
            <a:r>
              <a:rPr lang="tr-TR" sz="3600" b="1" i="1" dirty="0" smtClean="0"/>
              <a:t>İSİMLERİ</a:t>
            </a:r>
            <a:endParaRPr lang="tr-TR" sz="3600" dirty="0" smtClean="0"/>
          </a:p>
          <a:p>
            <a:pPr algn="ctr">
              <a:lnSpc>
                <a:spcPct val="150000"/>
              </a:lnSpc>
              <a:spcBef>
                <a:spcPts val="1200"/>
              </a:spcBef>
              <a:spcAft>
                <a:spcPts val="1200"/>
              </a:spcAft>
            </a:pPr>
            <a:endParaRPr lang="tr-TR" sz="4000" b="1" i="1" dirty="0" smtClean="0"/>
          </a:p>
          <a:p>
            <a:pPr algn="ctr"/>
            <a:endParaRPr lang="tr-TR" sz="4000" dirty="0"/>
          </a:p>
          <a:p>
            <a:endParaRPr lang="tr-TR"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a:xfrm>
            <a:off x="1435608" y="0"/>
            <a:ext cx="7498080" cy="6248400"/>
          </a:xfrm>
        </p:spPr>
        <p:txBody>
          <a:bodyPr>
            <a:normAutofit lnSpcReduction="10000"/>
          </a:bodyPr>
          <a:lstStyle/>
          <a:p>
            <a:pPr algn="r">
              <a:buNone/>
            </a:pPr>
            <a:r>
              <a:rPr lang="ar-SA" dirty="0" smtClean="0"/>
              <a:t>وفي هذه الأَثنَاءِ أَخَذَتْ شَخصِيَّةُ هؤلاءِ العَرَبِ الشِّمَالِيّينَ اللُّغَوِيَّةُ تَنمُو نُمُوّاً سَريعاً، كَما أخَذَ خَطُّهُم هُو الآخَرُ يَنمُو في سُرعَةٍ، عَلى نَحوِ مَا يُصَوِّرُ لَنَا ذَلِكَ نَقشُ زَبَد المؤَرَّخُ بِسنَةِ 512 لِلميلادِ. وزَبَد خَرَبَةٌ بَينَ قَنسَرين ونَهرِ الفُراتِ، ونَقشُها مَكتُوبٌ بِلاثِ لُغَاتٍ: العَرَبيّةِ واليونَانيّةِ والسُّريانِيّةِ، وهو يَتَضَمَّنُ أسمَاءَ أَشخَاصٍ بَنَوْا كَنيسَةً بِمَوضِعِه، وأهَمِّيّتُه تَرجِعُ إلى أنَّ خَصائِصِ الخَطِّ العَرَبِيّ الجَاهِلِيِّ تَتَكَامَلُ فيهِ. ومِن المؤَكَّدِ أَنَّه حَدَثَتْ تَطَوُّراتٌ مُختَلِفَةٌ في الحُقبَةِ الممتَدَّةِ بَينَهُ وبَينَ نَقشِ النَّمارَةِ هَيَّأَت لَه هذه الصِّيغَةَ الخَطِّيَّةَ النِّهائِيَّةَ. وعَلى مِثَالِه نَقشُ حَرَّان اللّجَا المؤَرَّخِ بِسَنَةِ 568 لِلميلادِ، وقَد وُجِدَ عَلى بَابِ مَعبَدٍ بَنَوهُ في الشِّمَالِ الغَربِيِّ لِجَبَلِ الدُّروزِ جَنُوبِيّ دِمَشقَ، وجَميعُ كَلِماتِهِ وعِبارَاتِه عَرَبِيَّةٌ.</a:t>
            </a:r>
            <a:endParaRPr lang="tr-T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algn="r"/>
            <a:r>
              <a:rPr lang="ar-SA" b="1" dirty="0" smtClean="0"/>
              <a:t>ج </a:t>
            </a:r>
            <a:r>
              <a:rPr lang="ar-SA" dirty="0" smtClean="0"/>
              <a:t>–</a:t>
            </a:r>
            <a:r>
              <a:rPr lang="ar-SA" b="1" dirty="0" smtClean="0"/>
              <a:t> الأسئلةُ عن النّصِّ</a:t>
            </a:r>
            <a:r>
              <a:rPr lang="tr-TR" dirty="0" smtClean="0"/>
              <a:t/>
            </a:r>
            <a:br>
              <a:rPr lang="tr-TR" dirty="0" smtClean="0"/>
            </a:br>
            <a:endParaRPr lang="tr-TR" dirty="0"/>
          </a:p>
        </p:txBody>
      </p:sp>
      <p:sp>
        <p:nvSpPr>
          <p:cNvPr id="3" name="2 İçerik Yer Tutucusu"/>
          <p:cNvSpPr>
            <a:spLocks noGrp="1"/>
          </p:cNvSpPr>
          <p:nvPr>
            <p:ph idx="1"/>
          </p:nvPr>
        </p:nvSpPr>
        <p:spPr>
          <a:xfrm>
            <a:off x="1403648" y="1124744"/>
            <a:ext cx="7530040" cy="5123656"/>
          </a:xfrm>
        </p:spPr>
        <p:txBody>
          <a:bodyPr>
            <a:normAutofit fontScale="85000" lnSpcReduction="20000"/>
          </a:bodyPr>
          <a:lstStyle/>
          <a:p>
            <a:pPr algn="r" rtl="1">
              <a:buNone/>
            </a:pPr>
            <a:r>
              <a:rPr lang="ar-SA" dirty="0" smtClean="0"/>
              <a:t>١</a:t>
            </a:r>
            <a:r>
              <a:rPr lang="ar-SA" b="1" dirty="0" smtClean="0"/>
              <a:t> </a:t>
            </a:r>
            <a:r>
              <a:rPr lang="ar-SA" dirty="0" smtClean="0"/>
              <a:t>– مَا هِيَ العَنَاصِرُ اللُّغَوِيّةُ التي حَفِظَتْها اللُّغَةُ العَربِيَّةُ خِلافاً لأخوَاتِها السّامِيّةِ؟</a:t>
            </a:r>
            <a:endParaRPr lang="tr-TR" dirty="0" smtClean="0"/>
          </a:p>
          <a:p>
            <a:pPr algn="r" rtl="1">
              <a:buNone/>
            </a:pPr>
            <a:r>
              <a:rPr lang="ar-SA" dirty="0" smtClean="0"/>
              <a:t>٢</a:t>
            </a:r>
            <a:r>
              <a:rPr lang="ar-SA" b="1" dirty="0" smtClean="0"/>
              <a:t> </a:t>
            </a:r>
            <a:r>
              <a:rPr lang="ar-SA" dirty="0" smtClean="0"/>
              <a:t>– مَتَى وَصَلَت اللُّغَةُ العَربيّةُ الفُصحَى إلى صُورَتِهَا التَّامَّةِ؟</a:t>
            </a:r>
            <a:endParaRPr lang="tr-TR" dirty="0" smtClean="0"/>
          </a:p>
          <a:p>
            <a:pPr algn="r" rtl="1">
              <a:buNone/>
            </a:pPr>
            <a:r>
              <a:rPr lang="ar-SA" dirty="0" smtClean="0"/>
              <a:t>٣ – أَينَ يُمْكِنُ أنْ نَرَى مَراحِلَ تَطَوُّرِ العَرَبيَّةِ ونُمُوِّهَا؟</a:t>
            </a:r>
            <a:endParaRPr lang="tr-TR" dirty="0" smtClean="0"/>
          </a:p>
          <a:p>
            <a:pPr algn="r" rtl="1">
              <a:buNone/>
            </a:pPr>
            <a:r>
              <a:rPr lang="ar-SA" dirty="0" smtClean="0"/>
              <a:t>٤ – لِمَاذا لا نَستَطيعُ أنْ نَعرِفَ بِالضَّبطِ الزَّمَنَ الذي يُعَدُّ بَدْءاً حَقيقِيّاً لِلفُصحَى؟</a:t>
            </a:r>
            <a:endParaRPr lang="tr-TR" dirty="0" smtClean="0"/>
          </a:p>
          <a:p>
            <a:pPr algn="r" rtl="1">
              <a:buNone/>
            </a:pPr>
            <a:r>
              <a:rPr lang="ar-SA" dirty="0" smtClean="0"/>
              <a:t>٥ – هَل يُوجَدُ بَينَ النُّقوشِ التي عَثَرَ عَليهَا عُلَماءُ السَّامِيّاتِ نَصٌّ أَدَبِيٌّ؟</a:t>
            </a:r>
            <a:endParaRPr lang="tr-TR" dirty="0" smtClean="0"/>
          </a:p>
          <a:p>
            <a:pPr algn="r" rtl="1">
              <a:buNone/>
            </a:pPr>
            <a:r>
              <a:rPr lang="ar-SA" dirty="0" smtClean="0"/>
              <a:t>٦ – مَا هُو أقْدَمُ نَقشٍ مَكتوبٍ بِالخَطِّ العَرَبيّ؟</a:t>
            </a:r>
            <a:endParaRPr lang="tr-TR" dirty="0" smtClean="0"/>
          </a:p>
          <a:p>
            <a:pPr algn="r" rtl="1">
              <a:buNone/>
            </a:pPr>
            <a:r>
              <a:rPr lang="ar-SA" dirty="0" smtClean="0"/>
              <a:t>٧ –  لِمَاذا يُعَدُّ خَطُّ نَقْشِ النَّمارَة مُقَدِّمةً لِلخَطِّ العَرَبيّ؟</a:t>
            </a:r>
            <a:endParaRPr lang="tr-TR" dirty="0" smtClean="0"/>
          </a:p>
          <a:p>
            <a:pPr algn="r" rtl="1">
              <a:buNone/>
            </a:pPr>
            <a:r>
              <a:rPr lang="ar-SA" dirty="0" smtClean="0"/>
              <a:t>٨ – بِمَ لُقِّبَ امْرُئُ القَيسِ الشَاعِرُ العَرَبيّ المشْهورُ في نَقشِ النَّمارَة؟</a:t>
            </a:r>
            <a:endParaRPr lang="tr-TR" dirty="0" smtClean="0"/>
          </a:p>
          <a:p>
            <a:pPr algn="r" rtl="1">
              <a:buNone/>
            </a:pPr>
            <a:r>
              <a:rPr lang="ar-SA" dirty="0" smtClean="0"/>
              <a:t>٩ – مُنذُ مَتَى أخَذَ العَرَبُ يُفَكِّرونَ في إنشَاءِ وَحْدَةٍ سِياسِيَّةٍ لَهم؟</a:t>
            </a:r>
            <a:endParaRPr lang="tr-TR" dirty="0" smtClean="0"/>
          </a:p>
          <a:p>
            <a:pPr algn="r" rtl="1">
              <a:buNone/>
            </a:pPr>
            <a:r>
              <a:rPr lang="ar-SA" dirty="0" smtClean="0"/>
              <a:t>١٠ –  مَا هِي اللُّغَاتُ التي ظَهَرَت عَلى نَقشِ زَبَد؟</a:t>
            </a:r>
            <a:endParaRPr lang="tr-TR"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a:buNone/>
            </a:pPr>
            <a:endParaRPr lang="tr-TR" dirty="0" smtClean="0"/>
          </a:p>
          <a:p>
            <a:pPr>
              <a:buNone/>
            </a:pPr>
            <a:endParaRPr lang="tr-TR" dirty="0" smtClean="0"/>
          </a:p>
          <a:p>
            <a:pPr>
              <a:buNone/>
            </a:pPr>
            <a:endParaRPr lang="tr-TR" dirty="0" smtClean="0"/>
          </a:p>
          <a:p>
            <a:pPr algn="ctr" rtl="1">
              <a:buNone/>
            </a:pPr>
            <a:r>
              <a:rPr lang="ar-SA" sz="4000" b="1" dirty="0" smtClean="0"/>
              <a:t>الدرس الثاني</a:t>
            </a:r>
            <a:endParaRPr lang="tr-TR" sz="4000" dirty="0" smtClean="0"/>
          </a:p>
          <a:p>
            <a:pPr algn="ctr">
              <a:buNone/>
            </a:pPr>
            <a:r>
              <a:rPr lang="ar-SA" sz="4000" b="1" dirty="0" smtClean="0"/>
              <a:t>أ </a:t>
            </a:r>
            <a:r>
              <a:rPr lang="ar-SA" sz="4000" dirty="0" smtClean="0"/>
              <a:t>-</a:t>
            </a:r>
            <a:r>
              <a:rPr lang="ar-SA" sz="4000" b="1" dirty="0" smtClean="0"/>
              <a:t> اَلنَّصُّ </a:t>
            </a:r>
            <a:r>
              <a:rPr lang="ar-SA" sz="4000" b="1" dirty="0" smtClean="0"/>
              <a:t>(</a:t>
            </a:r>
            <a:r>
              <a:rPr lang="ar-SA" sz="4000" b="1" dirty="0" smtClean="0"/>
              <a:t>١٨</a:t>
            </a:r>
            <a:r>
              <a:rPr lang="ar-SA" sz="4000" b="1" dirty="0" smtClean="0"/>
              <a:t>) </a:t>
            </a:r>
            <a:endParaRPr lang="tr-TR" sz="4000"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ar-SA" b="1" dirty="0" smtClean="0"/>
              <a:t>اللُّغَةُ العَرَبِيَّةُ واللُّغَاتُ الأُخْرَى</a:t>
            </a:r>
            <a:endParaRPr lang="tr-TR" dirty="0"/>
          </a:p>
        </p:txBody>
      </p:sp>
      <p:sp>
        <p:nvSpPr>
          <p:cNvPr id="3" name="2 İçerik Yer Tutucusu"/>
          <p:cNvSpPr>
            <a:spLocks noGrp="1"/>
          </p:cNvSpPr>
          <p:nvPr>
            <p:ph idx="1"/>
          </p:nvPr>
        </p:nvSpPr>
        <p:spPr/>
        <p:txBody>
          <a:bodyPr>
            <a:normAutofit lnSpcReduction="10000"/>
          </a:bodyPr>
          <a:lstStyle/>
          <a:p>
            <a:pPr marL="0" indent="0" algn="r" rtl="1">
              <a:buNone/>
            </a:pPr>
            <a:r>
              <a:rPr lang="ar-SA" dirty="0" smtClean="0"/>
              <a:t>اِتَّصَلَ العَرَبُ في جَاهِلِيَّتِهِمْ، بِالأُمَمِ المجاوِرَةِ لَهُمْ، كَالفُرْسِ وَالأَحْبَاشِ والرُّومِ والسُّرْيانِ والنَّبَطِ وَغَيْرِهِمْ، وَاحْتَكَّتْ لُغَتُهُمْ العَرَبِيَّةُ بِلُغَاتِ هذِهِ الأُمَمِ جَمِيعًا، وَهذَا أَمْرٌ طَبِيعِيٌّ؛ فَإنَّهُ "مِنَ المتَعَذِّرِ أَنْ تَظَلَّ لُغَةٌ بِمَأْمَنٍ مِن الاِحْتِكَاكِ بِلُغَةٍ أُخْرَى"، كَمَا أنَّ "تَطَوُّرَ اللُّغَةِ المسْتَمِرَّ، في مَعْزِلٍ عَنْ كُلِّ تَأْثيرٍ خَارِجِيٍّ، يُعَدُّ أَمْراً مِثَالِيًّا، لا يَكَادُ يَتَحَقَّقُ في أَيَّةِ لُغَةٍ، بَلْ عَلَى العَكْسِ مِن ذلِكَ، فَإِنَّ الأَثَرَ الذي يَقَعُ عَلىَ لُغَةٍ مَا مِن لُغَاتٍ مُجَاوِرَةٍ لَهَا، كَثيرًا مَا يَلْعَبُ دَوْراً هَامّاً في التَّطَوُّرِ اللُّغَوِيِّ؛ ذلِكَ لِأَنَّ احْتِكَاكَ اللُّغَاتِ ضَرُورَةٌ تَاريخِيَّةٌ، واحْتِكَاكَ اللُّغَاتِ يُؤَدِّي حَتْمًا إلى تَدَاخُلِهَا".</a:t>
            </a:r>
            <a:endParaRPr lang="tr-T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a:xfrm>
            <a:off x="1435608" y="332656"/>
            <a:ext cx="7498080" cy="5915744"/>
          </a:xfrm>
        </p:spPr>
        <p:txBody>
          <a:bodyPr>
            <a:normAutofit fontScale="85000" lnSpcReduction="10000"/>
          </a:bodyPr>
          <a:lstStyle/>
          <a:p>
            <a:pPr algn="r">
              <a:buNone/>
            </a:pPr>
            <a:r>
              <a:rPr lang="ar-SA" dirty="0" smtClean="0"/>
              <a:t>ويَعْنِي هذا اِقْتِراضَ هذه اللُّغَاتِ بَعْضِهَا مِن بَعْضٍ، وتَأْثيرَ إحْداهُمَا في الأُخْرَى. وهذا مَا حَدَثَ لِلُّغَةِ العَرَبِيةِ، مَعَ جَارَاتِها مِن اللُّغَاتِ الأُخْرَى، في ذَلِكَ الوَقْتِ المبَكِّرِ، ولا يَعْنِينا هُنا بِالطَّبْعِ، أنْ نَبْحَثَ أَثَرَ العَربِيَّةِ في هذه اللُّغَاتِ، بِقَدْرِ مَا يَعْنِينا الكَشْفُ عَن أَثَرِ هذه اللُّغَاتِ في </a:t>
            </a:r>
            <a:endParaRPr lang="tr-TR" dirty="0" smtClean="0"/>
          </a:p>
          <a:p>
            <a:pPr algn="r">
              <a:buNone/>
            </a:pPr>
            <a:r>
              <a:rPr lang="ar-SA" dirty="0" smtClean="0"/>
              <a:t>العَرَبِيَّةِ.</a:t>
            </a:r>
          </a:p>
          <a:p>
            <a:pPr algn="r">
              <a:buNone/>
            </a:pPr>
            <a:r>
              <a:rPr lang="ar-SA" dirty="0" smtClean="0"/>
              <a:t>"وأهَمُّ نَاحِيَةٍ يَظْهَرُ فيهَا هذا التَّأْثيرُ، هِيَ النَّاحِيَةُ المتَعَلِّقَةُ بِالمفْرَدَاتِ؛ ففِي هذه النَّاحِيَةِ عَلَى الأَخَصِّ، تَنْشِطُ حَرَكَةُ التَّبَادُلِ بينَ اللُّغَاتِ، ويَكْثُرُ اقْتِبَاسُهَا بَعْضُهَا مِن بَعْضٍ". ويُطْلَقُ عَلَى مِثْلِ هذه الكَلِمَاتِ، التي أَخَذَتْهَا العَرَبِيَّةُ مِن اللُّغَاتِ المجَاوِرَةِ، اِسْمُ: "الكَلِمَاتُ المعَرَّبَةُ"، كَما يُطْلَقُ عَلى عَمَلِيَّةِ الأَخْذِ هذه، اِسْمُ: "التَّعْرِيب". ويَعْنِي هذا أنَّ تِلْكَ الكَلِمَاتِ المستَعَارَةَ في العَرَبِيَّةِ، لَمْ تَبْقَ عَلى حَالِهَا تَمَاماً، كَمَا كَانَتْ في لُغَاتِهَا، وإنَّمَا حَدَثَ فيها أنْ طَوَّعَهَا العَرَبُ لِمَنْهَجِ لُغَتِهِمْ، في أَصْوَاتِهَا وبِنْيَتِهَا ومَا شَاكَلَ ذَلِكَ. وهذا هُو مَعْنَى : "التَعْريب".</a:t>
            </a:r>
            <a:endParaRPr lang="tr-T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85000" lnSpcReduction="10000"/>
          </a:bodyPr>
          <a:lstStyle/>
          <a:p>
            <a:pPr algn="r">
              <a:buNone/>
            </a:pPr>
            <a:r>
              <a:rPr lang="ar-SA" dirty="0" smtClean="0"/>
              <a:t>ولَيْسَ هذا الأَمْرُ بِدْعاً في العَرَبِيَّةِ؛ "إذْ تَخْضَعُ في الغَالِبِ الكَلِمَاتُ المقْتَبَسَةُ، لِلْأَسالِيبِ الصَّوْتِيَّةِ في اللُّغَةِ التي اِقْتَبَسَتْهَا، فيَنَالُهَا كَثيرٌ مِن التَحْرِيفِ في أَصْوَاتِهَا وطَريقَةِ نُطْقِهَا، وتَبْعُدُ في جَميعِ هذه النَّواحِي عَن صُورَتِهَا القَدِيمَةِ</a:t>
            </a:r>
            <a:r>
              <a:rPr lang="ar-SA" dirty="0" smtClean="0"/>
              <a:t>".</a:t>
            </a:r>
          </a:p>
          <a:p>
            <a:pPr algn="r">
              <a:buNone/>
            </a:pPr>
            <a:r>
              <a:rPr lang="ar-SA" dirty="0" smtClean="0"/>
              <a:t>وكَانَ هذا دَأْبَ العَرَبِ في جَاهِلِيَّتِهِمْ، تَجْرِي عَلى ألْسِنَتِهِمْ بَعْضُ الألْفاظِ، التي يَحْتَاجُونَ إليْهَا، مِن لُغاتِ الأُمَمِ المجَاوِرَةِ لَهُمْ، بَعْدَ أنْ يَنْفُخُوا فيها مِن رُوحِهِم العَرَبِيَّةِ، ويَتَلَقَّفَها الشُّعَرَاءُ مِنهُمْ، فَيُدْخِلونَهَا في أَشْعَارِهِمْ وأرْجَازِهِمْ؛ فهذا هُو الأَعْشَى مَيْمونُ بْنُ قَيْسٍ، يُكْثِرُ في شِعْرِهِ ذِكْرَ: اليَرْدَنْج، والدِّيابُوذ، وإِسْتَار، والإسْفِنْط، والبُسْتَان، والبُوصِي، البُرْجَان، والجُلَّسَان، والبَنَفْسَج، والمرْزَجُوش، وغَيْرُ ذَلِكَ. كَما يَشيعُ في شِعْرِ عَدِيِّ بْنِ زَيْدٍ ذِكْرُ: الإبْرِيق، والجُؤْذَر، والخِوَان، والدَّخْدَار، والمرْزُبان، وغَيْرِ ذَلِكَ. </a:t>
            </a:r>
            <a:endParaRPr lang="tr-T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algn="r">
              <a:buNone/>
            </a:pPr>
            <a:r>
              <a:rPr lang="ar-SA" dirty="0" smtClean="0"/>
              <a:t>ولا نُطِيلُ في ذِكْرِ الأَمْثِلَةِ مِن شِعْرِ الشُّعَرَاءِ، في تِلْكَ العُصورِ القَديمَةِ، فإنَّكَ إنْ طالَعْتَ شِعْرَ أَحَدِهِمْ، اِسْتَوْقَفَكَ فيهِ هُنَا وهُنَاكَ، لَفْظَةٌ مِن تِلْكَ الأَلْفَاظِ المعَرَّبَةِ</a:t>
            </a:r>
            <a:r>
              <a:rPr lang="ar-SA" dirty="0" smtClean="0"/>
              <a:t>.</a:t>
            </a:r>
          </a:p>
          <a:p>
            <a:pPr algn="r">
              <a:buNone/>
            </a:pPr>
            <a:r>
              <a:rPr lang="ar-SA" dirty="0" smtClean="0"/>
              <a:t>وقدْ طَالَ الأَمَدُ عَلى كَثيرٍ مِن هذه الأَلْفَاظِ في الجَاهِليَّةِ، وأَلِفَ النَّاسُ اسْتِعْمالَهَا، وصَارَتْ جُزْءاً مِن لُغَتِهِمْ، ورُبَّمَا نَسُوا أَصْلَهَا في كَثيرٍ مِن الأَحْيَانِ، وجَاءَ القُرْآنُ الكَرِيمُ، فَأنْزَلَهُ اللهُ بِهذه اللُّغَةِ العَرَبِيَّةِ، التي أَصْبَحَ بَعْضُ هذا المعَرَّبِ مِن مُقَوِّمَاتِهَا، فَجَاءَ فِيهِ شَىءٌ مِن تِلْكَ الأَلْفَاظِ، التي عَرَّبَهَا القَوْمُ مِن لُغَاتِ الأُمَمِ المجَاوِرَةِ.</a:t>
            </a:r>
            <a:endParaRPr lang="tr-T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a:xfrm>
            <a:off x="1435608" y="476672"/>
            <a:ext cx="7498080" cy="5771728"/>
          </a:xfrm>
        </p:spPr>
        <p:txBody>
          <a:bodyPr>
            <a:normAutofit/>
          </a:bodyPr>
          <a:lstStyle/>
          <a:p>
            <a:pPr algn="r">
              <a:buNone/>
            </a:pPr>
            <a:r>
              <a:rPr lang="ar-SA" dirty="0" smtClean="0"/>
              <a:t>وَكَانَ السَّلَفُ الصَّالِحُ مِن الصَّحَابَةِ والتَّابِعِينَ، يُدْرِكُ ذَلِكَ تَمَاماً؛ فَقَدْ "رُوِيَ عَن ابْنِ عَبَّاسٍ ومُجَاهِدٍ وَعِكْرِمَةَ وَغَيْرِهِمْ، في أَحْرُفٍ كَثيرَةٍ (مِن القُرأنِ) أَنَّهُ مِن غيْرِ لِسانِ العَرَبِ؛ سِجِّيل، والمِشْكَاة، واليَمّ، والطُّور، وأَبَارِيق، وإِسْتَبْرَق، وغَيْرِ ذَلِكَ".</a:t>
            </a:r>
            <a:endParaRPr lang="tr-TR" dirty="0" smtClean="0"/>
          </a:p>
          <a:p>
            <a:pPr algn="r">
              <a:buNone/>
            </a:pPr>
            <a:r>
              <a:rPr lang="ar-SA" dirty="0" smtClean="0"/>
              <a:t>ولَكِنَّ قَوْلَ اللهِ سُبْحَانَهُ وتَعَالَى، في القرآنِ الكَريمِ: "إنَّا جَعَلْنَاهُ قُرْآناً عَرَبِيّاً" وقَوْلَهُ تَعَالَى: "بِلِسانٍ عَرَبِيٍّ مُبين"، جَعَلَ طَائِفَةً مِن مُفَكِّرِي الإسْلامِ، تَذْهَبُ إلى إنْكَارِ وُقُوعِ المعَرَّبِ في كِتَابِ اللهِ؛ فَهذا أبو عُبَيْدَةُ مَعْمَرُ ابنُ المثَنَّى، يَقول: "مَنْ زَعَمَ أنَّ في هذا القُرْآنِ لِسَاناً سِوَى العَرَبِيَّةِ، فَقَدْ أَعْظَمَ عَلَى اللهِ القَوْلَ".</a:t>
            </a:r>
            <a:endParaRPr lang="tr-TR"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algn="r">
              <a:buNone/>
            </a:pPr>
            <a:r>
              <a:rPr lang="ar-SA" dirty="0" smtClean="0"/>
              <a:t>كَمَا يَقولُ أبُو بكْر ابنُ الأنْبَارِي: "وقَالَ بَعْضُ المفَسِّرينَ : صِرْهُنَّ مَعْنَاه : قَطِّعْ أجْنِحَتَهُنَّ، وأَصْلُهُ بِالنَّبَطِيَّةِ : صِرْيَةٌ. ويُحْكَى هذا عَن مُقاتِل ابْنِ سُلَيمَان، فَإنْ كَانَ أُثِرَ هذا عَنْ أَحَدٍ مِن الأَئِمَّةِ، فَإنَّهُ مِمّا اتَّفَقَتْ فِيهِ لُغَةُ العَرَبِ ولُغَةُ النَّبَطِ؛ لِأَنَّ اللهَ عَزَّ وجَلَّ، لا يُخَاطِبُ العَرَبَ بِلُغَةِ العَجَمِ؛ إذْ بَيَّنَ ذَلِكَ في قَولِهِ جَلَّ وَعَلَا: إنّا جَعَلْنَاهُ قُرْآناً عَرَبِيّاً لَعَلَّكُمْ تَعْقِلونَ".</a:t>
            </a:r>
            <a:endParaRPr lang="tr-TR"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algn="r">
              <a:buNone/>
            </a:pPr>
            <a:r>
              <a:rPr lang="ar-SA" dirty="0" smtClean="0"/>
              <a:t>وقَدْ وَازَنَ أبو عُبَيد القَاسِم بْنِ سَلاَّم، بَيْنَ رَأْيِ شَيْخِهِ أبي عُبَيْدَة، ورَأْيِ السَّلَفِ الصّالِحِ، وانْتَهَى إلى القَوْلِ بِعَرَبِيَّةِ هذه الأَلْفَاظِ، بَعْدَ أنْ عَرَّبَتْهَا العَرَبُ، فَقَالَ: "فَهؤُلاءِ أَعْلَمُ بِالتَّأْويلِ مِن أبي عُبَيْدَة، ولَكِنَّهُمْ ذَهَبُوا إلى مَذْهَبٍ، وذَهَبَ هذا إلى غَيْرِهِ. وكِلاهُمَا مُصِيبٌ إنْ شاءَ اللهُ؛ وذَلِكَ أَنَّ هذه الحُرُوفَ، بِغَيْرِ لِسانِ العَرَبِ في الأَصْلِ، فَقَالَ أولَئِكَ عَلى الأَصْلِ، ثُمّ لَفَظَتْ بِهِ العَرَبُ بِأَلْسِنَتِها، فَعَرَّبَتْه فَصار عَرَبِيّاً بِتَعْريبِهَا إيَّاهُ، فَهِيَ عَرَبِيَّةٌ في هذه الحَالِ، أَعْجَمِيَّةُ الأَصْلِ".</a:t>
            </a: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rtl="1">
              <a:buNone/>
            </a:pPr>
            <a:endParaRPr lang="tr-TR" b="1" dirty="0" smtClean="0"/>
          </a:p>
          <a:p>
            <a:pPr rtl="1">
              <a:buNone/>
            </a:pPr>
            <a:endParaRPr lang="tr-TR" b="1" dirty="0" smtClean="0"/>
          </a:p>
          <a:p>
            <a:pPr algn="ctr" rtl="1">
              <a:buNone/>
            </a:pPr>
            <a:r>
              <a:rPr lang="ar-SA" sz="4000" b="1" dirty="0" smtClean="0"/>
              <a:t>الدرس الأول</a:t>
            </a:r>
            <a:endParaRPr lang="tr-TR" sz="4000" dirty="0" smtClean="0"/>
          </a:p>
          <a:p>
            <a:pPr algn="ctr" rtl="1">
              <a:buNone/>
            </a:pPr>
            <a:r>
              <a:rPr lang="ar-SA" sz="4000" b="1" dirty="0" smtClean="0"/>
              <a:t>أ </a:t>
            </a:r>
            <a:r>
              <a:rPr lang="ar-SA" sz="4000" dirty="0" smtClean="0"/>
              <a:t>-</a:t>
            </a:r>
            <a:r>
              <a:rPr lang="ar-SA" sz="4000" b="1" dirty="0" smtClean="0"/>
              <a:t> اَلنَّصُّ </a:t>
            </a:r>
            <a:r>
              <a:rPr lang="ar-SA" sz="4000" b="1" dirty="0" smtClean="0"/>
              <a:t>(</a:t>
            </a:r>
            <a:r>
              <a:rPr lang="ar-SA" sz="4000" b="1" dirty="0" smtClean="0"/>
              <a:t>١٧</a:t>
            </a:r>
            <a:r>
              <a:rPr lang="ar-SA" sz="4000" b="1" dirty="0" smtClean="0"/>
              <a:t>)</a:t>
            </a:r>
            <a:r>
              <a:rPr lang="ar-SA" b="1" dirty="0" smtClean="0"/>
              <a:t>                                                             </a:t>
            </a:r>
            <a:endParaRPr lang="tr-TR" dirty="0" smtClean="0"/>
          </a:p>
          <a:p>
            <a:pPr algn="ctr">
              <a:buNone/>
            </a:pPr>
            <a:endParaRPr lang="tr-TR"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ar-SA" b="1" dirty="0" smtClean="0"/>
              <a:t>ج </a:t>
            </a:r>
            <a:r>
              <a:rPr lang="ar-SA" dirty="0" smtClean="0"/>
              <a:t>–</a:t>
            </a:r>
            <a:r>
              <a:rPr lang="ar-SA" b="1" dirty="0" smtClean="0"/>
              <a:t> الأسئلةُ عن النّصِّ</a:t>
            </a:r>
            <a:endParaRPr lang="tr-TR" dirty="0"/>
          </a:p>
        </p:txBody>
      </p:sp>
      <p:sp>
        <p:nvSpPr>
          <p:cNvPr id="3" name="2 İçerik Yer Tutucusu"/>
          <p:cNvSpPr>
            <a:spLocks noGrp="1"/>
          </p:cNvSpPr>
          <p:nvPr>
            <p:ph idx="1"/>
          </p:nvPr>
        </p:nvSpPr>
        <p:spPr/>
        <p:txBody>
          <a:bodyPr>
            <a:normAutofit fontScale="85000" lnSpcReduction="20000"/>
          </a:bodyPr>
          <a:lstStyle/>
          <a:p>
            <a:pPr algn="r" rtl="1">
              <a:buNone/>
            </a:pPr>
            <a:r>
              <a:rPr lang="ar-SA" dirty="0" smtClean="0"/>
              <a:t>١</a:t>
            </a:r>
            <a:r>
              <a:rPr lang="ar-SA" b="1" dirty="0" smtClean="0"/>
              <a:t> </a:t>
            </a:r>
            <a:r>
              <a:rPr lang="ar-SA" dirty="0" smtClean="0"/>
              <a:t>– مَعَ مَن اِتَّصَلَ العَرَبُ في جَاهِلِيَّتِهِم؟</a:t>
            </a:r>
            <a:endParaRPr lang="tr-TR" dirty="0" smtClean="0"/>
          </a:p>
          <a:p>
            <a:pPr algn="r" rtl="1">
              <a:buNone/>
            </a:pPr>
            <a:r>
              <a:rPr lang="ar-SA" dirty="0" smtClean="0"/>
              <a:t>٢</a:t>
            </a:r>
            <a:r>
              <a:rPr lang="ar-SA" b="1" dirty="0" smtClean="0"/>
              <a:t> </a:t>
            </a:r>
            <a:r>
              <a:rPr lang="ar-SA" dirty="0" smtClean="0"/>
              <a:t>– هَل يُمكِنُ أنْ تَستَمِرَّ اللُّغةُ تَطَوُّرَها في مَعزِلٍ عَن كُلّ تَأثيرٍ خَارِجِيّ؟</a:t>
            </a:r>
            <a:endParaRPr lang="tr-TR" dirty="0" smtClean="0"/>
          </a:p>
          <a:p>
            <a:pPr algn="r" rtl="1">
              <a:buNone/>
            </a:pPr>
            <a:r>
              <a:rPr lang="ar-SA" dirty="0" smtClean="0"/>
              <a:t>٣ – مَاذا يُطلَقُ عَلى الكَلِماتِ التي أخَذَتهَا العَرَبِيَّةُ مِن لُغَاتٍ أُخرَى؟</a:t>
            </a:r>
            <a:endParaRPr lang="tr-TR" dirty="0" smtClean="0"/>
          </a:p>
          <a:p>
            <a:pPr algn="r" rtl="1">
              <a:buNone/>
            </a:pPr>
            <a:r>
              <a:rPr lang="ar-SA" dirty="0" smtClean="0"/>
              <a:t>٤ – هل بَقِيَت الكَلِماتُ المسْتَعَارَةُ في العَرَبِيَّةِ عَلى حَالِهَا تَمَاماً؟</a:t>
            </a:r>
            <a:endParaRPr lang="tr-TR" dirty="0" smtClean="0"/>
          </a:p>
          <a:p>
            <a:pPr algn="r" rtl="1">
              <a:buNone/>
            </a:pPr>
            <a:r>
              <a:rPr lang="ar-SA" dirty="0" smtClean="0"/>
              <a:t>٥ – كَيفَ يَتِمُّ تَعريبُ الكَلماتِ الأعجَمِيَّةِ؟</a:t>
            </a:r>
            <a:endParaRPr lang="tr-TR" dirty="0" smtClean="0"/>
          </a:p>
          <a:p>
            <a:pPr algn="r" rtl="1">
              <a:buNone/>
            </a:pPr>
            <a:r>
              <a:rPr lang="ar-SA" dirty="0" smtClean="0"/>
              <a:t>٦ – هَل تُوجَدُ في القُرآنِ الكَريمِ كَلِماتٌ مُعَرَّبَةٌ؟</a:t>
            </a:r>
            <a:endParaRPr lang="tr-TR" dirty="0" smtClean="0"/>
          </a:p>
          <a:p>
            <a:pPr algn="r" rtl="1">
              <a:buNone/>
            </a:pPr>
            <a:r>
              <a:rPr lang="ar-SA" dirty="0" smtClean="0"/>
              <a:t>٧ – أذكُرْ بَعضَ الكَلِمات المعَرَّبَةِ الموجُودَةِ في القُرآنِ الكَريمِ.</a:t>
            </a:r>
            <a:endParaRPr lang="tr-TR" dirty="0" smtClean="0"/>
          </a:p>
          <a:p>
            <a:pPr algn="r" rtl="1">
              <a:buNone/>
            </a:pPr>
            <a:r>
              <a:rPr lang="ar-SA" dirty="0" smtClean="0"/>
              <a:t>٨ – مَا حُجَّةُ القَائِلينَ بِعَدَمِ وُقوعِ المعَرَّبِ في القُرآنِ الكَريمِ؟</a:t>
            </a:r>
            <a:endParaRPr lang="tr-TR" dirty="0" smtClean="0"/>
          </a:p>
          <a:p>
            <a:pPr algn="r" rtl="1">
              <a:buNone/>
            </a:pPr>
            <a:r>
              <a:rPr lang="ar-SA" dirty="0" smtClean="0"/>
              <a:t>٩ – كَيفَ وَازَنَ أبُو عُبَيد بَينَ الرَّأيَينِ المتَعارِضيَنِ حَولَ المعَرَّبِ في القُرآنِ؟</a:t>
            </a:r>
            <a:endParaRPr lang="tr-TR" dirty="0" smtClean="0"/>
          </a:p>
          <a:p>
            <a:pPr algn="r" rtl="1">
              <a:buNone/>
            </a:pPr>
            <a:r>
              <a:rPr lang="ar-SA" dirty="0" smtClean="0"/>
              <a:t>١٠ – هل يُمكِنُ أنْ يُخَاطَبَ قَومٌ بِغَيرِ لُغَتِهِم؟</a:t>
            </a: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ar-SA" b="1" dirty="0" smtClean="0"/>
              <a:t>نُشُوءُ الفُصْحَى</a:t>
            </a:r>
            <a:endParaRPr lang="tr-TR" dirty="0"/>
          </a:p>
        </p:txBody>
      </p:sp>
      <p:sp>
        <p:nvSpPr>
          <p:cNvPr id="3" name="2 İçerik Yer Tutucusu"/>
          <p:cNvSpPr>
            <a:spLocks noGrp="1"/>
          </p:cNvSpPr>
          <p:nvPr>
            <p:ph idx="1"/>
          </p:nvPr>
        </p:nvSpPr>
        <p:spPr>
          <a:xfrm>
            <a:off x="1435608" y="1447800"/>
            <a:ext cx="7498080" cy="4800600"/>
          </a:xfrm>
        </p:spPr>
        <p:txBody>
          <a:bodyPr>
            <a:normAutofit lnSpcReduction="10000"/>
          </a:bodyPr>
          <a:lstStyle/>
          <a:p>
            <a:pPr algn="r">
              <a:buNone/>
            </a:pPr>
            <a:r>
              <a:rPr lang="ar-SA" dirty="0" smtClean="0"/>
              <a:t>لَيْسَ مِن السَّهْلِ تَحْدِيدُ الزَّمَنِ الذي اتَّخَذَتْ فيهِ لُغَتُنا العَرَبِيَّةُ شَكْلَها النِّهائِيَّ الذي تُصَوِّرُه الفُصْحَى الجَاهِلِيَّةُ، وهُوَ شَكْلٌ كَامِلُ النَّضْجِ سَواءٌ مِن حَيْثُ الإِعْرَابُ والتَّصْريفُ والاِشْتِقاقُ أوْ مِن حَيْثُ التَّنْويعُ الوَاسِعُ في الجُمُوعِ والمصَادِرِ وَحُروفِ العَطْفِ وأَدَواتِ الاِسْتِثْنَاءِ والنَّفْيِ والتَّعْريفِ والتَّنْكِيرِ والاِنْتِهَاءِ بِالممْنُوعِ مِن الصَّرْفِ إلى نِظامٍ تَامٍّ مُنْضَبِطٍ مُضَافًا إلى ذَلِكَ احْتِفَاظُهَا بِحُروفٍ ومَخَارِجَ لَمْ تَحْتَفِظْ بِهَا لُغَةٌ سَامِيَّةٌ احْتِفاظًا كَامِلاً، وَهِيَ الثَّاءُ والخَاءُ والذَّالُ والظَّاءُ وَالضَّادُ والْغَيْنُ.</a:t>
            </a:r>
            <a:endParaRPr lang="tr-TR"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a:xfrm>
            <a:off x="1435608" y="476672"/>
            <a:ext cx="7498080" cy="5771728"/>
          </a:xfrm>
        </p:spPr>
        <p:txBody>
          <a:bodyPr>
            <a:normAutofit/>
          </a:bodyPr>
          <a:lstStyle/>
          <a:p>
            <a:pPr algn="r">
              <a:buNone/>
            </a:pPr>
            <a:r>
              <a:rPr lang="ar-SA" dirty="0" smtClean="0"/>
              <a:t>وَهذهِ الصُّورَةُ التَّامَّةُ لِفُصْحَانَا لَمْ تَصِلْ إلَيْهَا إلاَّ بَعْدَ مَرَاحِلَ طَويلَةٍ مِن النُّمُوِّ والتَّطَوُّرِ، وقَدْ رأَيْنَا نَمَاذِجَ مِنْهَا في نُقُوشٍ كُتِبَتْ بِأَبْجَدِيَّةٍ مُشْتَقَّةٍ مِن أبْجَدِيَّةِ المسْنَدِ الجَنوبِيِّ، وهِيَ نُقوشُ الثَّمودِيينَ واللِّحْيَانِيّينَ والصَّفَوِيّينَ، ونُقوشٌ أُخْرَى كُتِبَتْ بِأَبْجَدِيَّةِ الآرَامِيّينَ، وهِيَ نُقوشُ النَّبَطِيّينَ، غَيْرَ أنَّهَا جَميعاً لا تُصَوِّرُ هَذا التَّكَامُلَ الذي اِنْتَهَتْ إلَيْهِ الفُصْحَى، والذي تُمَثِّلُهُ نُصوصُ العَصْرِ الجَاهِلِيِّ مُنْذُ أَوَاخِرِ القَرْنِ الخَامِسِ المِيلادِيِّ، وَأَوائِلِ السَّادِسِ، فَهَلْ تَمَّ لَهاَ ذَلِكَ التَّشَكُّلُ النِّهَائِيُّ مَعَ ظُهورِ الشِّعْرِ الجَاهِلِيِّ أوْ أنَّ ذَلِكَ تَمَّ في حُقْبٍ أبْعَدَ مِنْهُ؟</a:t>
            </a: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a:xfrm>
            <a:off x="1435608" y="332656"/>
            <a:ext cx="7498080" cy="5915744"/>
          </a:xfrm>
        </p:spPr>
        <p:txBody>
          <a:bodyPr>
            <a:normAutofit fontScale="92500" lnSpcReduction="10000"/>
          </a:bodyPr>
          <a:lstStyle/>
          <a:p>
            <a:pPr algn="r">
              <a:buNone/>
            </a:pPr>
            <a:r>
              <a:rPr lang="ar-SA" dirty="0" smtClean="0"/>
              <a:t>لَيستِ الإِجَابَةُ عَلى هذا السُّؤَالِ سَهْلَةً يَسيرَةً، لِسَبَبٍ بَسيطٍ أوْ طَبيعِيٍّ، وَهُوَ أنَّهُ لَيسَ بَينَ أيْدِينَا نُقوشٌ كَثيرَةٌ، نَسْتَطِيعُ أنْ نَعْرِفَ مِنهَا بِالضَّبْطِ الزَّمَنَ الذي يُعَدُّ بَدْءاً حَقيقِيًّا لِلْفُصْحَى. وَحَقّاً عَثَرَ عُلَمَاءُ السَّامِيَّاتِ كَمَا قَدَّمْنَا في غَيرِ هذا الموْضوعِ عَلى نُقوشٍ تَمْتَدُّ مِن أوَاخِرِ القَرْنِ الثَّالِثِ الميلادِيِّ إلى القَرْنِ السَّادِسِ، غَيرَ أنَّهَا قَليلَةٌ، ثُمَّ هِيَ قَصِيرَةٌ، وَأكْثَرُهَا في أُمورٍ شَخْصِيَّةٍ، وَلَيسَ بَيْنَهَا نَصٌّ أَدَبِيٌّ أوْ نَصٌّ طَويلٌ يُمْكِنُ أنْ نَتَبَيَّنَ في تَضَاعِيفِهِ جُمْلَةَ الخَصائِصِ اللُّغَوِيَّةِ لِتِلْكَ اللُّغَةِ التي كَانَ يَتَحَدَّثُ بِهَا كَتَبَةُ هذا النُّقوشِ، وَجَمِيعُهَا عَلَى لِسَانِ الشَّخْصِ الثّالِثِ الغَائِبِ، وَلَيسَ بَيْنَهَا نَصٌّ عَلَى لِسانِ مُخَاطِبٍ أوْ مُتَكَلِّمٍ، وَهِيَ تَخْلُو خُلُوًّا تَامّاً مِن الشَّكْلِ والحَرَكَاتِ وحُروفِ العِلَّةِ وعَلاَمَاتِ الإعْرَابِ.</a:t>
            </a:r>
            <a:endParaRPr lang="tr-TR" dirty="0" smtClean="0"/>
          </a:p>
          <a:p>
            <a:pPr algn="r">
              <a:buNone/>
            </a:pPr>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a:xfrm>
            <a:off x="1435608" y="764704"/>
            <a:ext cx="7498080" cy="5483696"/>
          </a:xfrm>
        </p:spPr>
        <p:txBody>
          <a:bodyPr>
            <a:normAutofit lnSpcReduction="10000"/>
          </a:bodyPr>
          <a:lstStyle/>
          <a:p>
            <a:pPr algn="r">
              <a:buNone/>
            </a:pPr>
            <a:r>
              <a:rPr lang="ar-SA" dirty="0" smtClean="0"/>
              <a:t>عَلَى أنَّ مَنْ يَرْجِعْ إلى هذهِ النُّقوشِ يَجِدْهَا تَقْتَرِبُ اِقْتِرَابًا شَديدًا مِن فُصْحَانَا، وقَدْ وَقَفْنَا في الفَصْلِ الأَوَّلِ عِنْدَ أَقْدَمِهَا وَهُوَ نَقْشُ النَّمَارَةِ المؤَرَّخُ بِسَنَةِ ثَمَانٍ وَعِشْرِينَ وَثَلاثِمِائَةٍ، وَهُوَ لِامْرُئِ القَيْسِ ثَانِي مُلوكِ الحِيرَةِ، وُضِعَ عَلَى قَبْرِهِ في النَّمَارَةِ شَرْقِيَّ جَبَلِ الدُّروزِ، وَقدْ لاحَظْنَا أنَّ كَاتِبَهُ اسْتَخْدَمَ كَلِمَةَ "بِرْ" الآرَامِيَّةَ بَدَلاً مِن "اِبْن" العَرَبِيَّةِ، غَيرَ أنَّ النُّقوشَ بَعْدَ ذَلِكَ تَامٌّ في عُروبَتِهِ سَوَاءً مِن حَيْثُ الأَسْمَاءُ وَالأَفْعَالُ، أوْ مِن حَيْثُ اسْتِخْدَامُ أَدَاةِ التَّعْريفِ العَرَبِيَّةِ "ال". وَأَيْضاً فَإنَّ خَطَّهُ المكْتُوبَ بِهِ مَعَ اشْتِقَاقِهِ مِن الخَطِّ النَّبَطِيِّ يُعَدُّ مُقَدِّمَةً لِلْخَطِّ العرَبِيِّ. إذْ تُوجَدُ فيه الرَّوابِطُ بينَ الحُروفِ كَمَا تَتَّخِذُ الحُروفُ فيهِ شَكْلاً أَكْثَرَ اسْتِدَارَةً.</a:t>
            </a:r>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algn="r">
              <a:buNone/>
            </a:pPr>
            <a:r>
              <a:rPr lang="ar-SA" dirty="0" smtClean="0"/>
              <a:t>ولَعَلَّنَا لا نَبْعُدُ إذ اتَّخَذْنَا هذا النَّقْشَ بَدْءاً لِتَكَوُّنِ الفُصْحَى، وَقَدْ لُقِّبَ امْرُؤُ القَيْسِ فيه بِلَقَبِ "مَلِكِ العَرَبِ"، وهِيَ أوَّلُ مَرَّةٍ نَعْثُرُ فيهَا عَلَى هذا اللَّقَبِ، وقَدْ يَكُونُ في ذَلِكَ مَا يَدُلُّ دَلالَةً وَاضِحَةً عَلَى أنَّ العَرَبَ أَخَذُوا يُفَكِّرُونَ في إنْشَاءِ وَحْدَةٍ سِيَاسِيَّةٍ لَهُمْ مُنْذُ هذا التَّاريخِ، وكَانُوا قَبْلَهُ لا يُفَكِّرُونَ في هذهِ الوَحْدَةِ ولا في أنْ يَسْتَقِلُّوا بِخَطٍّ خَاصٍ بِهِمْ يُمَيِّزُهُمْ أوْ يُمَيِّزُ كِتَابَتَهُمْ مِن كِتَابَةِ المسْنَدِ الجَنوبِيَّةِ وَكِتَابَةِ الآرَامِيَّةِ الشِّمَالِيينَ.</a:t>
            </a:r>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lnSpcReduction="10000"/>
          </a:bodyPr>
          <a:lstStyle/>
          <a:p>
            <a:pPr algn="r">
              <a:buNone/>
            </a:pPr>
            <a:r>
              <a:rPr lang="ar-SA" dirty="0" smtClean="0"/>
              <a:t>وَمَعْنَى ذَلِكَ أَنَّنَا نَتَّخِذُ مِن هذا النَّقْشِ رَمْزاً لإحْسَاسِهِمْ إحْسَاساً عَميقًا بِوُجُوبِ اتِّحَادِهِمْ إزَاءَ الدُّوَلِ التي كَانَتْ تُنَاهِضُهُمْ في الشِّمَالَيْنِ الغَرْبِيِّ وَالشَّرْقِيِّ، وَنَقْصِدُ دَوْلَتَيْ الرُّومِ والفُرْسِ، فَقَدْ قَضَى الرُّومُ عَلَى دَوْلَةِ أَسْلافِهِمْ مِنَ النَّبَطِ في سَلْع وَتَدْمُرْ وَفَرَضُوا سِيَادَتَهُمْ عَلَى القَبَائِلِ العَرَبِيَّةِ المجاوِرَةِ لَهم، وبِالمِثْلِ فَرَضَ الفُرْسُ سِيَادَتهم عَلَى الحِيرَةِ وقَبَائِلِ العِرَاقِ. وهذا في الشِّمَالِ، أمَّا في الجَنوبِ فَقَدْ هَاجَمَ الجَيْشُ اليَمَنَ واسْتَوْلَوْا عَلَيْهَا في أَواسِطِ القَرْنِ الرَّابعِ لِمُدَّةِ عِشْرينَ عَاماً، وَعَادُوا في سَنَةِ ٥۲٥ فَاسْتَوْلَوْا عَلَيْهَا.</a:t>
            </a:r>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algn="r">
              <a:buNone/>
            </a:pPr>
            <a:r>
              <a:rPr lang="ar-SA" dirty="0" smtClean="0"/>
              <a:t>ولَيسَ هذا كُلُّه مَا نُلاحِظُه، فَنَحنُ نُلاحِظُ أيضاً أنَّ زِمَامَ القَوَافِلِ التِّجَارِيَّةِ يَتَحَوَّلُ إلى مَكَّةَ، فَلَم يَعُدْ بِيَدِ اليَمَنِيِّينَ المهَدَّدينَ بِالأحبَاشِ ولَم يَعُدْ بِيَدِ النَّبَطِ والمهَدَّدينَ بِالرُّومِ، وإنَّمَا أصبَحَ بِيَدِ المكِّيِّينَ البَعيدينَ عَن الدَّولَتَينِ، ورُبَّمَا كَانوا يَرجِعونَ في أصولِهِم إلى النَّبَطِ، وكَأنَّما هَبَطوا إليها بَعيداً عَن الرُّوم وجُيوشِهِم ومَا يَبغُونَ مِن فَرضِ سِيادَتِهِم عَليهِم. والمظنُونُ أنَّ الثَّمودِيّينَ هَبَطوا بِدَورِهِم إلى الطَّائِفِ، أمَّا اللِّحيَانِيّونَ فَسَقَطُوا إلى مَنَازِلِ هُذَيل.</a:t>
            </a:r>
            <a:endParaRPr lang="tr-TR"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Gündönümü">
  <a:themeElements>
    <a:clrScheme name="Gündönümü">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Gündönümü">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Gündönümü">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67</TotalTime>
  <Words>1805</Words>
  <Application>Microsoft Office PowerPoint</Application>
  <PresentationFormat>Ekran Gösterisi (4:3)</PresentationFormat>
  <Paragraphs>57</Paragraphs>
  <Slides>20</Slides>
  <Notes>0</Notes>
  <HiddenSlides>0</HiddenSlides>
  <MMClips>0</MMClips>
  <ScaleCrop>false</ScaleCrop>
  <HeadingPairs>
    <vt:vector size="4" baseType="variant">
      <vt:variant>
        <vt:lpstr>Tema</vt:lpstr>
      </vt:variant>
      <vt:variant>
        <vt:i4>1</vt:i4>
      </vt:variant>
      <vt:variant>
        <vt:lpstr>Slayt Başlıkları</vt:lpstr>
      </vt:variant>
      <vt:variant>
        <vt:i4>20</vt:i4>
      </vt:variant>
    </vt:vector>
  </HeadingPairs>
  <TitlesOfParts>
    <vt:vector size="21" baseType="lpstr">
      <vt:lpstr>Gündönümü</vt:lpstr>
      <vt:lpstr>          الوحدة التاسعة IX. ÜNİTE </vt:lpstr>
      <vt:lpstr>Slayt 2</vt:lpstr>
      <vt:lpstr>نُشُوءُ الفُصْحَى</vt:lpstr>
      <vt:lpstr>Slayt 4</vt:lpstr>
      <vt:lpstr>Slayt 5</vt:lpstr>
      <vt:lpstr>Slayt 6</vt:lpstr>
      <vt:lpstr>Slayt 7</vt:lpstr>
      <vt:lpstr>Slayt 8</vt:lpstr>
      <vt:lpstr>Slayt 9</vt:lpstr>
      <vt:lpstr>Slayt 10</vt:lpstr>
      <vt:lpstr>ج – الأسئلةُ عن النّصِّ </vt:lpstr>
      <vt:lpstr>Slayt 12</vt:lpstr>
      <vt:lpstr>اللُّغَةُ العَرَبِيَّةُ واللُّغَاتُ الأُخْرَى</vt:lpstr>
      <vt:lpstr>Slayt 14</vt:lpstr>
      <vt:lpstr>Slayt 15</vt:lpstr>
      <vt:lpstr>Slayt 16</vt:lpstr>
      <vt:lpstr>Slayt 17</vt:lpstr>
      <vt:lpstr>Slayt 18</vt:lpstr>
      <vt:lpstr>Slayt 19</vt:lpstr>
      <vt:lpstr>ج – الأسئلةُ عن النّصِّ</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الوحدة الأولى I. ÜNİTE</dc:title>
  <dc:creator>ZAFER</dc:creator>
  <cp:lastModifiedBy>ZAFER</cp:lastModifiedBy>
  <cp:revision>13</cp:revision>
  <dcterms:created xsi:type="dcterms:W3CDTF">2011-07-30T10:09:26Z</dcterms:created>
  <dcterms:modified xsi:type="dcterms:W3CDTF">2011-08-05T17:30:42Z</dcterms:modified>
</cp:coreProperties>
</file>