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57" r:id="rId3"/>
    <p:sldId id="258" r:id="rId4"/>
    <p:sldId id="259" r:id="rId5"/>
    <p:sldId id="266" r:id="rId6"/>
    <p:sldId id="260" r:id="rId7"/>
    <p:sldId id="261" r:id="rId8"/>
    <p:sldId id="262" r:id="rId9"/>
    <p:sldId id="267" r:id="rId10"/>
    <p:sldId id="263" r:id="rId11"/>
    <p:sldId id="264" r:id="rId12"/>
    <p:sldId id="265"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430" y="4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tıklayın</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6BAE3B3-C5E1-460E-8EC3-DDB180EF2C11}" type="datetimeFigureOut">
              <a:rPr lang="en-US" smtClean="0"/>
              <a:t>10/29/2018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D181A3F-5716-4429-AE7F-E9641C7C4758}" type="slidenum">
              <a:rPr lang="en-US" smtClean="0"/>
              <a:t>‹#›</a:t>
            </a:fld>
            <a:endParaRPr lang="en-US"/>
          </a:p>
        </p:txBody>
      </p:sp>
    </p:spTree>
    <p:extLst>
      <p:ext uri="{BB962C8B-B14F-4D97-AF65-F5344CB8AC3E}">
        <p14:creationId xmlns:p14="http://schemas.microsoft.com/office/powerpoint/2010/main" val="3566990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6BAE3B3-C5E1-460E-8EC3-DDB180EF2C11}" type="datetimeFigureOut">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489157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6BAE3B3-C5E1-460E-8EC3-DDB180EF2C11}" type="datetimeFigureOut">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1017591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F6BAE3B3-C5E1-460E-8EC3-DDB180EF2C11}" type="datetimeFigureOut">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3058849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a:t>
            </a:r>
          </a:p>
        </p:txBody>
      </p:sp>
      <p:sp>
        <p:nvSpPr>
          <p:cNvPr id="4" name="Date Placeholder 3"/>
          <p:cNvSpPr>
            <a:spLocks noGrp="1"/>
          </p:cNvSpPr>
          <p:nvPr>
            <p:ph type="dt" sz="half" idx="10"/>
          </p:nvPr>
        </p:nvSpPr>
        <p:spPr/>
        <p:txBody>
          <a:bodyPr/>
          <a:lstStyle/>
          <a:p>
            <a:fld id="{F6BAE3B3-C5E1-460E-8EC3-DDB180EF2C11}" type="datetimeFigureOut">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1612545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6BAE3B3-C5E1-460E-8EC3-DDB180EF2C11}" type="datetimeFigureOut">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731065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Date Placeholder 25"/>
          <p:cNvSpPr>
            <a:spLocks noGrp="1"/>
          </p:cNvSpPr>
          <p:nvPr>
            <p:ph type="dt" sz="half" idx="10"/>
          </p:nvPr>
        </p:nvSpPr>
        <p:spPr/>
        <p:txBody>
          <a:bodyPr rtlCol="0"/>
          <a:lstStyle/>
          <a:p>
            <a:fld id="{F6BAE3B3-C5E1-460E-8EC3-DDB180EF2C11}" type="datetimeFigureOut">
              <a:rPr lang="en-US" smtClean="0"/>
              <a:t>10/29/2018</a:t>
            </a:fld>
            <a:endParaRPr lang="en-US"/>
          </a:p>
        </p:txBody>
      </p:sp>
      <p:sp>
        <p:nvSpPr>
          <p:cNvPr id="27" name="Slide Number Placeholder 26"/>
          <p:cNvSpPr>
            <a:spLocks noGrp="1"/>
          </p:cNvSpPr>
          <p:nvPr>
            <p:ph type="sldNum" sz="quarter" idx="11"/>
          </p:nvPr>
        </p:nvSpPr>
        <p:spPr/>
        <p:txBody>
          <a:bodyPr rtlCol="0"/>
          <a:lstStyle/>
          <a:p>
            <a:fld id="{1D181A3F-5716-4429-AE7F-E9641C7C4758}"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extLst>
      <p:ext uri="{BB962C8B-B14F-4D97-AF65-F5344CB8AC3E}">
        <p14:creationId xmlns:p14="http://schemas.microsoft.com/office/powerpoint/2010/main" val="312860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6BAE3B3-C5E1-460E-8EC3-DDB180EF2C11}" type="datetimeFigureOut">
              <a:rPr lang="en-US" smtClean="0"/>
              <a:t>10/29/2018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869531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BAE3B3-C5E1-460E-8EC3-DDB180EF2C11}" type="datetimeFigureOut">
              <a:rPr lang="en-US" smtClean="0"/>
              <a:t>10/29/2018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3344473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F6BAE3B3-C5E1-460E-8EC3-DDB180EF2C11}" type="datetimeFigureOut">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2937901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a:t>
            </a:r>
          </a:p>
        </p:txBody>
      </p:sp>
      <p:sp>
        <p:nvSpPr>
          <p:cNvPr id="5" name="Date Placeholder 4"/>
          <p:cNvSpPr>
            <a:spLocks noGrp="1"/>
          </p:cNvSpPr>
          <p:nvPr>
            <p:ph type="dt" sz="half" idx="10"/>
          </p:nvPr>
        </p:nvSpPr>
        <p:spPr/>
        <p:txBody>
          <a:bodyPr/>
          <a:lstStyle/>
          <a:p>
            <a:fld id="{F6BAE3B3-C5E1-460E-8EC3-DDB180EF2C11}" type="datetimeFigureOut">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181A3F-5716-4429-AE7F-E9641C7C4758}" type="slidenum">
              <a:rPr lang="en-US" smtClean="0"/>
              <a:t>‹#›</a:t>
            </a:fld>
            <a:endParaRPr lang="en-US"/>
          </a:p>
        </p:txBody>
      </p:sp>
    </p:spTree>
    <p:extLst>
      <p:ext uri="{BB962C8B-B14F-4D97-AF65-F5344CB8AC3E}">
        <p14:creationId xmlns:p14="http://schemas.microsoft.com/office/powerpoint/2010/main" val="3754008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6BAE3B3-C5E1-460E-8EC3-DDB180EF2C11}" type="datetimeFigureOut">
              <a:rPr lang="en-US" smtClean="0"/>
              <a:t>10/29/2018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D181A3F-5716-4429-AE7F-E9641C7C4758}" type="slidenum">
              <a:rPr lang="en-US" smtClean="0"/>
              <a:t>‹#›</a:t>
            </a:fld>
            <a:endParaRPr lang="en-US"/>
          </a:p>
        </p:txBody>
      </p:sp>
    </p:spTree>
    <p:extLst>
      <p:ext uri="{BB962C8B-B14F-4D97-AF65-F5344CB8AC3E}">
        <p14:creationId xmlns:p14="http://schemas.microsoft.com/office/powerpoint/2010/main" val="2375075585"/>
      </p:ext>
    </p:extLst>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1"/>
            <a:ext cx="8458200" cy="1523999"/>
          </a:xfrm>
        </p:spPr>
        <p:txBody>
          <a:bodyPr>
            <a:noAutofit/>
          </a:bodyPr>
          <a:lstStyle/>
          <a:p>
            <a:r>
              <a:rPr lang="tr-TR" sz="4800" dirty="0" smtClean="0"/>
              <a:t>Danışanın Sorunlarını Değerlendirme</a:t>
            </a:r>
            <a:endParaRPr lang="en-US" sz="4800" dirty="0"/>
          </a:p>
        </p:txBody>
      </p:sp>
      <p:sp>
        <p:nvSpPr>
          <p:cNvPr id="3" name="Subtitle 2"/>
          <p:cNvSpPr>
            <a:spLocks noGrp="1"/>
          </p:cNvSpPr>
          <p:nvPr>
            <p:ph type="subTitle" idx="1"/>
          </p:nvPr>
        </p:nvSpPr>
        <p:spPr>
          <a:xfrm>
            <a:off x="457200" y="3962400"/>
            <a:ext cx="4953000" cy="1752600"/>
          </a:xfrm>
        </p:spPr>
        <p:txBody>
          <a:bodyPr/>
          <a:lstStyle/>
          <a:p>
            <a:r>
              <a:rPr lang="tr-TR" dirty="0" smtClean="0"/>
              <a:t>Dr. </a:t>
            </a:r>
            <a:r>
              <a:rPr lang="tr-TR" dirty="0" err="1" smtClean="0"/>
              <a:t>Öğr</a:t>
            </a:r>
            <a:r>
              <a:rPr lang="tr-TR" dirty="0" smtClean="0"/>
              <a:t>. Üyesi Gökhan Atik</a:t>
            </a:r>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Çocuklarla Klinik </a:t>
            </a:r>
            <a:r>
              <a:rPr lang="tr-TR" dirty="0" smtClean="0"/>
              <a:t>Değerlendirme - II</a:t>
            </a:r>
            <a:endParaRPr lang="en-US" dirty="0"/>
          </a:p>
        </p:txBody>
      </p:sp>
      <p:sp>
        <p:nvSpPr>
          <p:cNvPr id="3" name="Content Placeholder 2"/>
          <p:cNvSpPr>
            <a:spLocks noGrp="1"/>
          </p:cNvSpPr>
          <p:nvPr>
            <p:ph idx="1"/>
          </p:nvPr>
        </p:nvSpPr>
        <p:spPr/>
        <p:txBody>
          <a:bodyPr>
            <a:normAutofit lnSpcReduction="10000"/>
          </a:bodyPr>
          <a:lstStyle/>
          <a:p>
            <a:r>
              <a:rPr lang="tr-TR" dirty="0" smtClean="0"/>
              <a:t>Çocuklarla yapılan değerlendirmeden dikkat edilmesi gereken konular</a:t>
            </a:r>
            <a:r>
              <a:rPr lang="tr-TR" dirty="0" smtClean="0"/>
              <a:t>:</a:t>
            </a:r>
          </a:p>
          <a:p>
            <a:pPr lvl="1"/>
            <a:r>
              <a:rPr lang="tr-TR" dirty="0" smtClean="0"/>
              <a:t>Öncelikle çocukla yakın ve güvene dayalı bir ilişkinin kurulması</a:t>
            </a:r>
          </a:p>
          <a:p>
            <a:pPr lvl="1"/>
            <a:r>
              <a:rPr lang="tr-TR" dirty="0" smtClean="0"/>
              <a:t>Oturumda </a:t>
            </a:r>
            <a:r>
              <a:rPr lang="tr-TR" dirty="0" smtClean="0"/>
              <a:t>elde etmek istediğiniz bilgi türlerini önceden </a:t>
            </a:r>
            <a:r>
              <a:rPr lang="tr-TR" dirty="0" smtClean="0"/>
              <a:t>bilmek (Anne-baba, öğretmenden vb. bilgi almak)</a:t>
            </a:r>
          </a:p>
          <a:p>
            <a:pPr lvl="1"/>
            <a:r>
              <a:rPr lang="tr-TR" dirty="0" smtClean="0"/>
              <a:t>Çocuğun </a:t>
            </a:r>
            <a:r>
              <a:rPr lang="tr-TR" dirty="0" smtClean="0"/>
              <a:t>sözcük dağarcığı ve kavramsallaştırma düzeyine uygun soru </a:t>
            </a:r>
            <a:r>
              <a:rPr lang="tr-TR" dirty="0" smtClean="0"/>
              <a:t>sormak (5N1K soruları</a:t>
            </a:r>
          </a:p>
          <a:p>
            <a:pPr lvl="1"/>
            <a:r>
              <a:rPr lang="tr-TR" dirty="0" smtClean="0"/>
              <a:t>Elde </a:t>
            </a:r>
            <a:r>
              <a:rPr lang="tr-TR" dirty="0" smtClean="0"/>
              <a:t>edilen bilginin genel değil belirgin nitelikte olmasını sağlamak</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fontScale="90000"/>
          </a:bodyPr>
          <a:lstStyle/>
          <a:p>
            <a:r>
              <a:rPr lang="tr-TR" dirty="0"/>
              <a:t>Çiftler ve Ailelerle </a:t>
            </a:r>
            <a:r>
              <a:rPr lang="tr-TR" dirty="0" smtClean="0"/>
              <a:t>Klinik Değerlendirme</a:t>
            </a:r>
            <a:endParaRPr lang="en-US" dirty="0"/>
          </a:p>
        </p:txBody>
      </p:sp>
      <p:sp>
        <p:nvSpPr>
          <p:cNvPr id="3" name="Content Placeholder 2"/>
          <p:cNvSpPr>
            <a:spLocks noGrp="1"/>
          </p:cNvSpPr>
          <p:nvPr>
            <p:ph idx="1"/>
          </p:nvPr>
        </p:nvSpPr>
        <p:spPr/>
        <p:txBody>
          <a:bodyPr/>
          <a:lstStyle/>
          <a:p>
            <a:r>
              <a:rPr lang="tr-TR" dirty="0" smtClean="0"/>
              <a:t>Görüşme soruları daha çok belirlenen sistemin üyeleri (aile, eş, akran grubu vb.) arasındaki etkileşim örüntülerine yöneliktir.</a:t>
            </a:r>
          </a:p>
          <a:p>
            <a:pPr lvl="1"/>
            <a:r>
              <a:rPr lang="tr-TR" dirty="0" smtClean="0"/>
              <a:t>Örneğin; «Ahmet sana böyle bir şey yaptığında, sen muhtemelen nasıl bir tepki verirdin?» «Ahmet’in tepkisinden sonra senin muhtemelen söyleyeceğin şey ne olurdu?»</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t>Değerlendirme Sürecinde Kullanılabilecek Beceriler</a:t>
            </a:r>
            <a:endParaRPr lang="en-US" sz="3200" dirty="0"/>
          </a:p>
        </p:txBody>
      </p:sp>
      <p:sp>
        <p:nvSpPr>
          <p:cNvPr id="3" name="Content Placeholder 2"/>
          <p:cNvSpPr>
            <a:spLocks noGrp="1"/>
          </p:cNvSpPr>
          <p:nvPr>
            <p:ph idx="1"/>
          </p:nvPr>
        </p:nvSpPr>
        <p:spPr/>
        <p:txBody>
          <a:bodyPr/>
          <a:lstStyle/>
          <a:p>
            <a:pPr lvl="0"/>
            <a:r>
              <a:rPr lang="tr-TR" dirty="0" smtClean="0"/>
              <a:t>Sözel ve sözsüz katılım</a:t>
            </a:r>
            <a:endParaRPr lang="en-US" dirty="0" smtClean="0"/>
          </a:p>
          <a:p>
            <a:pPr lvl="0"/>
            <a:r>
              <a:rPr lang="tr-TR" dirty="0" smtClean="0"/>
              <a:t>Konuşmayı asgari düzeyde teşvik etme</a:t>
            </a:r>
            <a:endParaRPr lang="en-US" dirty="0" smtClean="0"/>
          </a:p>
          <a:p>
            <a:pPr lvl="0"/>
            <a:r>
              <a:rPr lang="tr-TR" dirty="0" smtClean="0"/>
              <a:t>İçerik/duygu yansıtma</a:t>
            </a:r>
            <a:endParaRPr lang="en-US" dirty="0" smtClean="0"/>
          </a:p>
          <a:p>
            <a:r>
              <a:rPr lang="tr-TR" dirty="0" smtClean="0"/>
              <a:t>Soru </a:t>
            </a:r>
            <a:r>
              <a:rPr lang="tr-TR" dirty="0" smtClean="0"/>
              <a:t>sorma</a:t>
            </a:r>
          </a:p>
          <a:p>
            <a:r>
              <a:rPr lang="tr-TR" dirty="0" smtClean="0"/>
              <a:t>Çıkarım yapma</a:t>
            </a:r>
          </a:p>
          <a:p>
            <a:r>
              <a:rPr lang="tr-TR" dirty="0" smtClean="0"/>
              <a:t>Bağlama</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143000"/>
            <a:ext cx="8229600" cy="914400"/>
          </a:xfrm>
        </p:spPr>
        <p:txBody>
          <a:bodyPr>
            <a:normAutofit fontScale="90000"/>
          </a:bodyPr>
          <a:lstStyle/>
          <a:p>
            <a:r>
              <a:rPr lang="tr-TR" dirty="0" smtClean="0"/>
              <a:t>Değerlendirmenin Danışan Üzerindeki Etkileri</a:t>
            </a:r>
            <a:endParaRPr lang="en-US" dirty="0"/>
          </a:p>
        </p:txBody>
      </p:sp>
      <p:sp>
        <p:nvSpPr>
          <p:cNvPr id="3" name="İçerik Yer Tutucusu 2"/>
          <p:cNvSpPr>
            <a:spLocks noGrp="1"/>
          </p:cNvSpPr>
          <p:nvPr>
            <p:ph idx="1"/>
          </p:nvPr>
        </p:nvSpPr>
        <p:spPr>
          <a:xfrm>
            <a:off x="457200" y="2362200"/>
            <a:ext cx="8229600" cy="4212336"/>
          </a:xfrm>
        </p:spPr>
        <p:txBody>
          <a:bodyPr>
            <a:normAutofit fontScale="85000" lnSpcReduction="20000"/>
          </a:bodyPr>
          <a:lstStyle/>
          <a:p>
            <a:r>
              <a:rPr lang="tr-TR" dirty="0" smtClean="0"/>
              <a:t>Olumlu yönde etkiler</a:t>
            </a:r>
          </a:p>
          <a:p>
            <a:pPr lvl="1"/>
            <a:r>
              <a:rPr lang="tr-TR" dirty="0" smtClean="0"/>
              <a:t>Anlaşılma</a:t>
            </a:r>
          </a:p>
          <a:p>
            <a:pPr lvl="1"/>
            <a:r>
              <a:rPr lang="tr-TR" dirty="0" smtClean="0"/>
              <a:t>Rahatlama</a:t>
            </a:r>
          </a:p>
          <a:p>
            <a:pPr lvl="1"/>
            <a:r>
              <a:rPr lang="tr-TR" dirty="0" smtClean="0"/>
              <a:t>Güdülenme</a:t>
            </a:r>
          </a:p>
          <a:p>
            <a:r>
              <a:rPr lang="tr-TR" dirty="0"/>
              <a:t>Olumsuz yönde </a:t>
            </a:r>
            <a:r>
              <a:rPr lang="tr-TR" dirty="0" smtClean="0"/>
              <a:t>etkiler</a:t>
            </a:r>
          </a:p>
          <a:p>
            <a:pPr lvl="1"/>
            <a:r>
              <a:rPr lang="tr-TR" dirty="0" smtClean="0"/>
              <a:t>Kaygılanma</a:t>
            </a:r>
          </a:p>
          <a:p>
            <a:pPr lvl="1"/>
            <a:r>
              <a:rPr lang="tr-TR" dirty="0" smtClean="0"/>
              <a:t>Sorgulanma</a:t>
            </a:r>
          </a:p>
          <a:p>
            <a:pPr lvl="1"/>
            <a:r>
              <a:rPr lang="tr-TR" dirty="0" smtClean="0"/>
              <a:t>Korunmasız </a:t>
            </a:r>
            <a:r>
              <a:rPr lang="tr-TR" dirty="0"/>
              <a:t>hissetme</a:t>
            </a:r>
          </a:p>
          <a:p>
            <a:pPr lvl="1"/>
            <a:r>
              <a:rPr lang="tr-TR" dirty="0"/>
              <a:t>Değerlendirilmiş hissetme</a:t>
            </a:r>
          </a:p>
          <a:p>
            <a:r>
              <a:rPr lang="tr-TR" dirty="0" smtClean="0"/>
              <a:t>Süreçte danışanın endişelerinin dikkatlice ele alınması önemlidir.</a:t>
            </a:r>
          </a:p>
          <a:p>
            <a:r>
              <a:rPr lang="tr-TR" dirty="0" err="1" smtClean="0"/>
              <a:t>Terapötik</a:t>
            </a:r>
            <a:r>
              <a:rPr lang="tr-TR" dirty="0" smtClean="0"/>
              <a:t> beceri ve koşulların yeteri kadar sağlanamaması danışanda olumsuz etkileri artırabilir.</a:t>
            </a:r>
            <a:endParaRPr lang="en-US" dirty="0"/>
          </a:p>
        </p:txBody>
      </p:sp>
    </p:spTree>
    <p:extLst>
      <p:ext uri="{BB962C8B-B14F-4D97-AF65-F5344CB8AC3E}">
        <p14:creationId xmlns:p14="http://schemas.microsoft.com/office/powerpoint/2010/main" val="1558807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err="1"/>
              <a:t>Seligman</a:t>
            </a:r>
            <a:r>
              <a:rPr lang="tr-TR" dirty="0"/>
              <a:t> (1996)</a:t>
            </a:r>
            <a:endParaRPr lang="en-US" dirty="0"/>
          </a:p>
        </p:txBody>
      </p:sp>
      <p:sp>
        <p:nvSpPr>
          <p:cNvPr id="3" name="Content Placeholder 2"/>
          <p:cNvSpPr>
            <a:spLocks noGrp="1"/>
          </p:cNvSpPr>
          <p:nvPr>
            <p:ph idx="1"/>
          </p:nvPr>
        </p:nvSpPr>
        <p:spPr/>
        <p:txBody>
          <a:bodyPr/>
          <a:lstStyle/>
          <a:p>
            <a:pPr marL="109728" indent="0">
              <a:buNone/>
            </a:pPr>
            <a:r>
              <a:rPr lang="tr-TR" dirty="0" smtClean="0"/>
              <a:t>“</a:t>
            </a:r>
            <a:r>
              <a:rPr lang="en-US" dirty="0" smtClean="0"/>
              <a:t>D</a:t>
            </a:r>
            <a:r>
              <a:rPr lang="tr-TR" dirty="0" err="1" smtClean="0"/>
              <a:t>eğerlendirme</a:t>
            </a:r>
            <a:r>
              <a:rPr lang="tr-TR" dirty="0" smtClean="0"/>
              <a:t> sürecinde her kişinin biricikliğini ve önemini kabul etmenin kişiye sen özelsin, seni tanımak ve seni sen yapan özellikleri anlamak istiyorum”</a:t>
            </a:r>
            <a:r>
              <a:rPr lang="en-US" dirty="0" smtClean="0"/>
              <a:t> </a:t>
            </a:r>
            <a:r>
              <a:rPr lang="en-US" dirty="0" err="1" smtClean="0"/>
              <a:t>mesajının</a:t>
            </a:r>
            <a:r>
              <a:rPr lang="en-US" dirty="0" smtClean="0"/>
              <a:t> </a:t>
            </a:r>
            <a:r>
              <a:rPr lang="en-US" dirty="0" err="1" smtClean="0"/>
              <a:t>verilmesi</a:t>
            </a:r>
            <a:r>
              <a:rPr lang="en-US" dirty="0" smtClean="0"/>
              <a:t> </a:t>
            </a:r>
            <a:r>
              <a:rPr lang="en-US" dirty="0" err="1" smtClean="0"/>
              <a:t>önemlidir</a:t>
            </a:r>
            <a:r>
              <a:rPr lang="en-US" dirty="0" smtClean="0"/>
              <a:t>.</a:t>
            </a:r>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Değerlendirmenin Amaçları - I</a:t>
            </a:r>
            <a:endParaRPr lang="en-US" dirty="0"/>
          </a:p>
        </p:txBody>
      </p:sp>
      <p:sp>
        <p:nvSpPr>
          <p:cNvPr id="3" name="Content Placeholder 2"/>
          <p:cNvSpPr>
            <a:spLocks noGrp="1"/>
          </p:cNvSpPr>
          <p:nvPr>
            <p:ph idx="1"/>
          </p:nvPr>
        </p:nvSpPr>
        <p:spPr/>
        <p:txBody>
          <a:bodyPr>
            <a:normAutofit fontScale="92500" lnSpcReduction="10000"/>
          </a:bodyPr>
          <a:lstStyle/>
          <a:p>
            <a:r>
              <a:rPr lang="tr-TR" smtClean="0"/>
              <a:t>Seligman (1996) göre değerlendirme sürecinin amaçları:</a:t>
            </a:r>
            <a:endParaRPr lang="en-US" smtClean="0"/>
          </a:p>
          <a:p>
            <a:pPr lvl="1"/>
            <a:r>
              <a:rPr lang="tr-TR" smtClean="0"/>
              <a:t>Bilgi toplama sürecini kolaylaştırmak</a:t>
            </a:r>
            <a:endParaRPr lang="en-US" smtClean="0"/>
          </a:p>
          <a:p>
            <a:pPr lvl="1"/>
            <a:r>
              <a:rPr lang="tr-TR" smtClean="0"/>
              <a:t>Doğru tanının konulmasını sağlamak</a:t>
            </a:r>
            <a:endParaRPr lang="en-US" smtClean="0"/>
          </a:p>
          <a:p>
            <a:pPr lvl="1"/>
            <a:r>
              <a:rPr lang="tr-TR" smtClean="0"/>
              <a:t>Etkili müdahale planlarının hazırlanmasını kolaylaştırmak</a:t>
            </a:r>
            <a:endParaRPr lang="en-US" smtClean="0"/>
          </a:p>
          <a:p>
            <a:pPr lvl="1"/>
            <a:r>
              <a:rPr lang="tr-TR" smtClean="0"/>
              <a:t>Belirli bir program ya da müdahalenin kişi için uygun olup olmadığını belirlemek</a:t>
            </a:r>
            <a:endParaRPr lang="en-US" smtClean="0"/>
          </a:p>
          <a:p>
            <a:pPr lvl="1"/>
            <a:r>
              <a:rPr lang="tr-TR" smtClean="0"/>
              <a:t>Amaç belirlemeyi ve ulaşılan aşamanın değerlendirilmesini kolaylaştırmak</a:t>
            </a:r>
            <a:endParaRPr lang="en-US" smtClean="0"/>
          </a:p>
          <a:p>
            <a:pPr lvl="1"/>
            <a:r>
              <a:rPr lang="tr-TR" smtClean="0"/>
              <a:t>Danışanın kişiliğine ilişkin iç</a:t>
            </a:r>
            <a:r>
              <a:rPr lang="en-US" smtClean="0"/>
              <a:t> </a:t>
            </a:r>
            <a:r>
              <a:rPr lang="tr-TR" smtClean="0"/>
              <a:t>görü geliştirmek ve benlik kavramını açıklığa kavuşturmak</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Değerlendirmenin Amaçları</a:t>
            </a:r>
            <a:r>
              <a:rPr lang="tr-TR" dirty="0"/>
              <a:t> </a:t>
            </a:r>
            <a:r>
              <a:rPr lang="tr-TR" dirty="0" smtClean="0"/>
              <a:t>- II</a:t>
            </a:r>
            <a:endParaRPr lang="en-US" dirty="0"/>
          </a:p>
        </p:txBody>
      </p:sp>
      <p:sp>
        <p:nvSpPr>
          <p:cNvPr id="3" name="Content Placeholder 2"/>
          <p:cNvSpPr>
            <a:spLocks noGrp="1"/>
          </p:cNvSpPr>
          <p:nvPr>
            <p:ph idx="1"/>
          </p:nvPr>
        </p:nvSpPr>
        <p:spPr/>
        <p:txBody>
          <a:bodyPr>
            <a:normAutofit/>
          </a:bodyPr>
          <a:lstStyle/>
          <a:p>
            <a:pPr lvl="1"/>
            <a:r>
              <a:rPr lang="tr-TR" dirty="0" smtClean="0"/>
              <a:t>Çevre veya ortamı değerlendirmek</a:t>
            </a:r>
            <a:endParaRPr lang="en-US" dirty="0" smtClean="0"/>
          </a:p>
          <a:p>
            <a:pPr lvl="1"/>
            <a:r>
              <a:rPr lang="tr-TR" dirty="0" smtClean="0"/>
              <a:t>Daha ilişkili ve odaklı bir psikolojik danışma ve tartışma süreci sağlamak</a:t>
            </a:r>
            <a:endParaRPr lang="en-US" dirty="0" smtClean="0"/>
          </a:p>
          <a:p>
            <a:pPr lvl="1"/>
            <a:r>
              <a:rPr lang="tr-TR" dirty="0" smtClean="0"/>
              <a:t>Mesleki veya akademik girişimlerde başarılı olmak gibi belirli olayların meydana gelme olasılığının var olduğunu göstermek</a:t>
            </a:r>
            <a:endParaRPr lang="en-US" dirty="0" smtClean="0"/>
          </a:p>
          <a:p>
            <a:pPr lvl="1"/>
            <a:r>
              <a:rPr lang="tr-TR" dirty="0" smtClean="0"/>
              <a:t>İlgiler, yetenekler, ve kişilik özelliklerinin mesleki terimlerle ifade edilmesini kolaylaştırmak</a:t>
            </a:r>
            <a:endParaRPr lang="en-US" dirty="0" smtClean="0"/>
          </a:p>
          <a:p>
            <a:pPr lvl="1"/>
            <a:r>
              <a:rPr lang="tr-TR" dirty="0" smtClean="0"/>
              <a:t>Seçenek üretmek</a:t>
            </a:r>
            <a:endParaRPr lang="en-US" dirty="0" smtClean="0"/>
          </a:p>
          <a:p>
            <a:pPr lvl="1"/>
            <a:r>
              <a:rPr lang="tr-TR" dirty="0" smtClean="0"/>
              <a:t>Planlama ve karar vermeyi kolaylaştırmak</a:t>
            </a:r>
            <a:endParaRPr lang="en-US"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Değerlendirmenin Bileşenleri</a:t>
            </a:r>
            <a:endParaRPr lang="en-US" dirty="0"/>
          </a:p>
        </p:txBody>
      </p:sp>
      <p:sp>
        <p:nvSpPr>
          <p:cNvPr id="3" name="İçerik Yer Tutucusu 2"/>
          <p:cNvSpPr>
            <a:spLocks noGrp="1"/>
          </p:cNvSpPr>
          <p:nvPr>
            <p:ph idx="1"/>
          </p:nvPr>
        </p:nvSpPr>
        <p:spPr/>
        <p:txBody>
          <a:bodyPr>
            <a:normAutofit/>
          </a:bodyPr>
          <a:lstStyle/>
          <a:p>
            <a:r>
              <a:rPr lang="tr-TR" dirty="0" smtClean="0"/>
              <a:t>Değerlendirme psikolojik danışmana olduğu kadar danışana da yarar sağlayan bir süreçtir.</a:t>
            </a:r>
          </a:p>
          <a:p>
            <a:r>
              <a:rPr lang="tr-TR" dirty="0" smtClean="0"/>
              <a:t>Değerlendirme farklı derecelerde de olsa psikolojik danışma süreci boyunca devam eder. Yapbozun eksik parçalarını tamamlama gibi.</a:t>
            </a:r>
          </a:p>
          <a:p>
            <a:r>
              <a:rPr lang="tr-TR" dirty="0" smtClean="0"/>
              <a:t>Değerlendirmenin bileşenleri:</a:t>
            </a:r>
          </a:p>
          <a:p>
            <a:pPr lvl="1"/>
            <a:r>
              <a:rPr lang="tr-TR" dirty="0" smtClean="0"/>
              <a:t>Ön görüşme ve özgeçmiş alma</a:t>
            </a:r>
          </a:p>
          <a:p>
            <a:pPr lvl="1"/>
            <a:r>
              <a:rPr lang="tr-TR" dirty="0" smtClean="0"/>
              <a:t>Sorunun tanımlanması</a:t>
            </a:r>
            <a:endParaRPr lang="en-US" dirty="0"/>
          </a:p>
        </p:txBody>
      </p:sp>
    </p:spTree>
    <p:extLst>
      <p:ext uri="{BB962C8B-B14F-4D97-AF65-F5344CB8AC3E}">
        <p14:creationId xmlns:p14="http://schemas.microsoft.com/office/powerpoint/2010/main" val="2893133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Ön görüşme ve </a:t>
            </a:r>
            <a:r>
              <a:rPr lang="tr-TR" dirty="0" smtClean="0"/>
              <a:t>Özgeçmiş </a:t>
            </a:r>
            <a:r>
              <a:rPr lang="tr-TR" dirty="0" smtClean="0"/>
              <a:t>Alma</a:t>
            </a:r>
            <a:endParaRPr lang="en-US" dirty="0"/>
          </a:p>
        </p:txBody>
      </p:sp>
      <p:sp>
        <p:nvSpPr>
          <p:cNvPr id="3" name="Content Placeholder 2"/>
          <p:cNvSpPr>
            <a:spLocks noGrp="1"/>
          </p:cNvSpPr>
          <p:nvPr>
            <p:ph idx="1"/>
          </p:nvPr>
        </p:nvSpPr>
        <p:spPr/>
        <p:txBody>
          <a:bodyPr>
            <a:normAutofit lnSpcReduction="10000"/>
          </a:bodyPr>
          <a:lstStyle/>
          <a:p>
            <a:r>
              <a:rPr lang="tr-TR" dirty="0" smtClean="0"/>
              <a:t>“Ayşe, psikolojik danışamaya başlamadan önce içinde bulunduğun koşullar hakkında bazı ön bilgileri edinmek isterim. Bu yüzden, bugün seni tanımaya başlamak amacıyla sana okulun, işin, ailenle vb. konularda bazı sorular soracağım. Gelecek hafta seni danışma almaya yönelten konular üzerinde çalışmaya başlayacağız. Bu konuda sormak istediğin bir şey var mı</a:t>
            </a:r>
            <a:r>
              <a:rPr lang="tr-TR" dirty="0" smtClean="0"/>
              <a:t>?”</a:t>
            </a:r>
          </a:p>
          <a:p>
            <a:r>
              <a:rPr lang="tr-TR" dirty="0" smtClean="0"/>
              <a:t>Psikolojik test ve envanterlerin uygulanması ve değerlendirmesi</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Ön görüşmede ele alınabilecek bazı konular</a:t>
            </a:r>
            <a:endParaRPr lang="en-US" dirty="0"/>
          </a:p>
        </p:txBody>
      </p:sp>
      <p:sp>
        <p:nvSpPr>
          <p:cNvPr id="3" name="Content Placeholder 2"/>
          <p:cNvSpPr>
            <a:spLocks noGrp="1"/>
          </p:cNvSpPr>
          <p:nvPr>
            <p:ph idx="1"/>
          </p:nvPr>
        </p:nvSpPr>
        <p:spPr/>
        <p:txBody>
          <a:bodyPr>
            <a:normAutofit fontScale="92500" lnSpcReduction="10000"/>
          </a:bodyPr>
          <a:lstStyle/>
          <a:p>
            <a:pPr lvl="0"/>
            <a:r>
              <a:rPr lang="tr-TR" dirty="0" smtClean="0"/>
              <a:t>Kimlik Bilgileri</a:t>
            </a:r>
            <a:endParaRPr lang="en-US" dirty="0" smtClean="0"/>
          </a:p>
          <a:p>
            <a:pPr lvl="0"/>
            <a:r>
              <a:rPr lang="tr-TR" dirty="0" smtClean="0"/>
              <a:t>Birincil ve İkincil Sorunların Ortaya Konması</a:t>
            </a:r>
            <a:endParaRPr lang="en-US" dirty="0" smtClean="0"/>
          </a:p>
          <a:p>
            <a:pPr lvl="0"/>
            <a:r>
              <a:rPr lang="tr-TR" dirty="0" smtClean="0"/>
              <a:t>Danışanın </a:t>
            </a:r>
            <a:r>
              <a:rPr lang="en-US" dirty="0" smtClean="0"/>
              <a:t>Y</a:t>
            </a:r>
            <a:r>
              <a:rPr lang="tr-TR" dirty="0" err="1" smtClean="0"/>
              <a:t>aşadığı</a:t>
            </a:r>
            <a:r>
              <a:rPr lang="tr-TR" dirty="0" smtClean="0"/>
              <a:t> Çevre</a:t>
            </a:r>
            <a:endParaRPr lang="en-US" dirty="0" smtClean="0"/>
          </a:p>
          <a:p>
            <a:pPr lvl="0"/>
            <a:r>
              <a:rPr lang="tr-TR" dirty="0" smtClean="0"/>
              <a:t>Aile Yapısı ve Geçmişi</a:t>
            </a:r>
            <a:endParaRPr lang="en-US" dirty="0" smtClean="0"/>
          </a:p>
          <a:p>
            <a:pPr lvl="0"/>
            <a:r>
              <a:rPr lang="tr-TR" dirty="0" smtClean="0"/>
              <a:t>Kişisel Geçmiş</a:t>
            </a:r>
            <a:endParaRPr lang="en-US" dirty="0" smtClean="0"/>
          </a:p>
          <a:p>
            <a:pPr lvl="0"/>
            <a:r>
              <a:rPr lang="tr-TR" dirty="0" smtClean="0"/>
              <a:t>Danışanın Görüşme Sırasındaki Halinin Tanımlanması</a:t>
            </a:r>
            <a:endParaRPr lang="en-US" dirty="0" smtClean="0"/>
          </a:p>
          <a:p>
            <a:r>
              <a:rPr lang="tr-TR" dirty="0" smtClean="0"/>
              <a:t>Genel Değerlendirme (Nasıl bir psikolojik danışman uygun olabilir, nerelere </a:t>
            </a:r>
            <a:r>
              <a:rPr lang="tr-TR" dirty="0" err="1" smtClean="0"/>
              <a:t>refere</a:t>
            </a:r>
            <a:r>
              <a:rPr lang="tr-TR" dirty="0" smtClean="0"/>
              <a:t> edilebilir, danışanın süreçten beklentileri ne kadar gerçekçi, danışma ne kadar sürebilir gibi)</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Sorunun Tanımlanması</a:t>
            </a:r>
            <a:endParaRPr lang="en-US" dirty="0"/>
          </a:p>
        </p:txBody>
      </p:sp>
      <p:sp>
        <p:nvSpPr>
          <p:cNvPr id="3" name="Content Placeholder 2"/>
          <p:cNvSpPr>
            <a:spLocks noGrp="1"/>
          </p:cNvSpPr>
          <p:nvPr>
            <p:ph idx="1"/>
          </p:nvPr>
        </p:nvSpPr>
        <p:spPr/>
        <p:txBody>
          <a:bodyPr>
            <a:normAutofit fontScale="92500"/>
          </a:bodyPr>
          <a:lstStyle/>
          <a:p>
            <a:pPr lvl="0"/>
            <a:r>
              <a:rPr lang="tr-TR" b="1" dirty="0" smtClean="0"/>
              <a:t>Sorunun </a:t>
            </a:r>
            <a:r>
              <a:rPr lang="tr-TR" b="1" dirty="0" smtClean="0"/>
              <a:t>Öğeleri</a:t>
            </a:r>
            <a:r>
              <a:rPr lang="tr-TR" dirty="0" smtClean="0"/>
              <a:t> (Duygusal, bilişsel, davranışsal, fiziksel ve bedensel, kişilerarası öğeleri)</a:t>
            </a:r>
            <a:endParaRPr lang="en-US" dirty="0" smtClean="0"/>
          </a:p>
          <a:p>
            <a:pPr lvl="0"/>
            <a:r>
              <a:rPr lang="tr-TR" b="1" dirty="0" smtClean="0"/>
              <a:t>Katkı Sağlayan Olayların </a:t>
            </a:r>
            <a:r>
              <a:rPr lang="tr-TR" b="1" dirty="0" smtClean="0"/>
              <a:t>Örüntüsü</a:t>
            </a:r>
            <a:r>
              <a:rPr lang="tr-TR" dirty="0" smtClean="0"/>
              <a:t> (Ne zaman, neredeyken ve kiminleyke</a:t>
            </a:r>
            <a:r>
              <a:rPr lang="tr-TR" dirty="0" smtClean="0"/>
              <a:t>n sorun ortaya çıkıyor? Sorunun başlangıcında ve sonrasında neler oluyor? Sorunu ortadan kaldıran ve kötüleştiren şeyler neler?</a:t>
            </a:r>
            <a:r>
              <a:rPr lang="tr-TR" dirty="0" smtClean="0"/>
              <a:t>)</a:t>
            </a:r>
            <a:endParaRPr lang="en-US" dirty="0" smtClean="0"/>
          </a:p>
          <a:p>
            <a:pPr lvl="0"/>
            <a:r>
              <a:rPr lang="tr-TR" b="1" dirty="0" smtClean="0"/>
              <a:t>Sorunun Süresi</a:t>
            </a:r>
            <a:endParaRPr lang="en-US" b="1" dirty="0" smtClean="0"/>
          </a:p>
          <a:p>
            <a:pPr lvl="0"/>
            <a:r>
              <a:rPr lang="tr-TR" b="1" dirty="0" smtClean="0"/>
              <a:t>Danışanın Baş Etme Becerileri, Güçlü Yanları, Olanakları</a:t>
            </a:r>
            <a:endParaRPr lang="en-US" b="1" dirty="0" smtClean="0"/>
          </a:p>
          <a:p>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Çocuklarla Klinik </a:t>
            </a:r>
            <a:r>
              <a:rPr lang="tr-TR" dirty="0" smtClean="0"/>
              <a:t>Değerlendirme - I</a:t>
            </a:r>
            <a:endParaRPr lang="en-US" dirty="0"/>
          </a:p>
        </p:txBody>
      </p:sp>
      <p:sp>
        <p:nvSpPr>
          <p:cNvPr id="3" name="Content Placeholder 2"/>
          <p:cNvSpPr>
            <a:spLocks noGrp="1"/>
          </p:cNvSpPr>
          <p:nvPr>
            <p:ph idx="1"/>
          </p:nvPr>
        </p:nvSpPr>
        <p:spPr/>
        <p:txBody>
          <a:bodyPr/>
          <a:lstStyle/>
          <a:p>
            <a:r>
              <a:rPr lang="tr-TR" dirty="0" smtClean="0"/>
              <a:t>Çocuklar sorunlarını açıkça tanımlayabilmeleri için gerekli bilişsel gelişim düzeyinden yoksundurlar.</a:t>
            </a:r>
          </a:p>
          <a:p>
            <a:r>
              <a:rPr lang="tr-TR" dirty="0" smtClean="0"/>
              <a:t>Çocukların problemleri genellikle 3 alanda sınıflanabilir:</a:t>
            </a:r>
          </a:p>
          <a:p>
            <a:pPr lvl="1"/>
            <a:r>
              <a:rPr lang="tr-TR" dirty="0" smtClean="0"/>
              <a:t>Sağlık gelişim ve büyümeyi etkileyen çevresel etmenler</a:t>
            </a:r>
          </a:p>
          <a:p>
            <a:pPr lvl="1"/>
            <a:r>
              <a:rPr lang="tr-TR" dirty="0" smtClean="0"/>
              <a:t>Benlik kavramı ile ilgili konular</a:t>
            </a:r>
          </a:p>
          <a:p>
            <a:pPr lvl="1"/>
            <a:r>
              <a:rPr lang="tr-TR" dirty="0" smtClean="0"/>
              <a:t>İlişkilere yönelik konular</a:t>
            </a:r>
            <a:endParaRPr lang="en-US" dirty="0"/>
          </a:p>
        </p:txBody>
      </p:sp>
    </p:spTree>
    <p:extLst>
      <p:ext uri="{BB962C8B-B14F-4D97-AF65-F5344CB8AC3E}">
        <p14:creationId xmlns:p14="http://schemas.microsoft.com/office/powerpoint/2010/main" val="44408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tf00001171</Template>
  <TotalTime>198</TotalTime>
  <Words>590</Words>
  <Application>Microsoft Office PowerPoint</Application>
  <PresentationFormat>Ekran Gösterisi (4:3)</PresentationFormat>
  <Paragraphs>75</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Georgia</vt:lpstr>
      <vt:lpstr>Trebuchet MS</vt:lpstr>
      <vt:lpstr>Wingdings 2</vt:lpstr>
      <vt:lpstr>Kentsel</vt:lpstr>
      <vt:lpstr>Danışanın Sorunlarını Değerlendirme</vt:lpstr>
      <vt:lpstr>Seligman (1996)</vt:lpstr>
      <vt:lpstr>Değerlendirmenin Amaçları - I</vt:lpstr>
      <vt:lpstr>Değerlendirmenin Amaçları - II</vt:lpstr>
      <vt:lpstr>Değerlendirmenin Bileşenleri</vt:lpstr>
      <vt:lpstr>Ön görüşme ve Özgeçmiş Alma</vt:lpstr>
      <vt:lpstr>Ön görüşmede ele alınabilecek bazı konular</vt:lpstr>
      <vt:lpstr>Sorunun Tanımlanması</vt:lpstr>
      <vt:lpstr>Çocuklarla Klinik Değerlendirme - I</vt:lpstr>
      <vt:lpstr>Çocuklarla Klinik Değerlendirme - II</vt:lpstr>
      <vt:lpstr>Çiftler ve Ailelerle Klinik Değerlendirme</vt:lpstr>
      <vt:lpstr>Değerlendirme Sürecinde Kullanılabilecek Beceriler</vt:lpstr>
      <vt:lpstr>Değerlendirmenin Danışan Üzerindeki Etkileri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dc:title>
  <dc:creator>Referee</dc:creator>
  <cp:lastModifiedBy>Hakem</cp:lastModifiedBy>
  <cp:revision>23</cp:revision>
  <dcterms:created xsi:type="dcterms:W3CDTF">2011-11-02T05:32:30Z</dcterms:created>
  <dcterms:modified xsi:type="dcterms:W3CDTF">2018-10-29T20:42:03Z</dcterms:modified>
</cp:coreProperties>
</file>