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D7D7D2B-0DDE-4095-80B3-856387A7DA1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416369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D7D2B-0DDE-4095-80B3-856387A7DA1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1558620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D7D2B-0DDE-4095-80B3-856387A7DA1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235061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7D7D2B-0DDE-4095-80B3-856387A7DA1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4168673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D7D7D2B-0DDE-4095-80B3-856387A7DA13}"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296206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D7D7D2B-0DDE-4095-80B3-856387A7DA1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276707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D7D7D2B-0DDE-4095-80B3-856387A7DA13}"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2190087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D7D7D2B-0DDE-4095-80B3-856387A7DA13}"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62537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7D7D2B-0DDE-4095-80B3-856387A7DA13}"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217217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D7D7D2B-0DDE-4095-80B3-856387A7DA1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1633701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D7D7D2B-0DDE-4095-80B3-856387A7DA13}"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C2652B-55E6-4894-BC18-19DA3879A900}" type="slidenum">
              <a:rPr lang="tr-TR" smtClean="0"/>
              <a:t>‹#›</a:t>
            </a:fld>
            <a:endParaRPr lang="tr-TR"/>
          </a:p>
        </p:txBody>
      </p:sp>
    </p:spTree>
    <p:extLst>
      <p:ext uri="{BB962C8B-B14F-4D97-AF65-F5344CB8AC3E}">
        <p14:creationId xmlns:p14="http://schemas.microsoft.com/office/powerpoint/2010/main" val="93070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D7D2B-0DDE-4095-80B3-856387A7DA13}"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2652B-55E6-4894-BC18-19DA3879A900}" type="slidenum">
              <a:rPr lang="tr-TR" smtClean="0"/>
              <a:t>‹#›</a:t>
            </a:fld>
            <a:endParaRPr lang="tr-TR"/>
          </a:p>
        </p:txBody>
      </p:sp>
    </p:spTree>
    <p:extLst>
      <p:ext uri="{BB962C8B-B14F-4D97-AF65-F5344CB8AC3E}">
        <p14:creationId xmlns:p14="http://schemas.microsoft.com/office/powerpoint/2010/main" val="1239431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5. Hafta</a:t>
            </a:r>
            <a:endParaRPr lang="tr-TR" dirty="0"/>
          </a:p>
        </p:txBody>
      </p:sp>
      <p:sp>
        <p:nvSpPr>
          <p:cNvPr id="3" name="Alt Başlık 2"/>
          <p:cNvSpPr>
            <a:spLocks noGrp="1"/>
          </p:cNvSpPr>
          <p:nvPr>
            <p:ph type="subTitle" idx="1"/>
          </p:nvPr>
        </p:nvSpPr>
        <p:spPr/>
        <p:txBody>
          <a:bodyPr/>
          <a:lstStyle/>
          <a:p>
            <a:r>
              <a:rPr lang="tr-TR" dirty="0" smtClean="0"/>
              <a:t>Modern Urdu Edebiyatı Dönemi</a:t>
            </a:r>
            <a:endParaRPr lang="tr-TR" dirty="0"/>
          </a:p>
        </p:txBody>
      </p:sp>
    </p:spTree>
    <p:extLst>
      <p:ext uri="{BB962C8B-B14F-4D97-AF65-F5344CB8AC3E}">
        <p14:creationId xmlns:p14="http://schemas.microsoft.com/office/powerpoint/2010/main" val="1246581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Asıl olarak 1875-1947 yılları arasındaki dönem için kullanılan çağdaş-yeni Urdu edebiyatı terimi ilk önce </a:t>
            </a:r>
            <a:r>
              <a:rPr lang="tr-TR" dirty="0" err="1"/>
              <a:t>Sir</a:t>
            </a:r>
            <a:r>
              <a:rPr lang="tr-TR" dirty="0"/>
              <a:t> </a:t>
            </a:r>
            <a:r>
              <a:rPr lang="tr-TR" dirty="0" err="1"/>
              <a:t>Seyyid</a:t>
            </a:r>
            <a:r>
              <a:rPr lang="tr-TR" dirty="0"/>
              <a:t> </a:t>
            </a:r>
            <a:r>
              <a:rPr lang="tr-TR" dirty="0" err="1"/>
              <a:t>Ahmed</a:t>
            </a:r>
            <a:r>
              <a:rPr lang="tr-TR" dirty="0"/>
              <a:t> Han’ın başlattığı ve birçok önemli yazarı bünyesine katmış olan </a:t>
            </a:r>
            <a:r>
              <a:rPr lang="tr-TR" dirty="0" err="1"/>
              <a:t>Aligarh</a:t>
            </a:r>
            <a:r>
              <a:rPr lang="tr-TR" dirty="0"/>
              <a:t> hareketiyle özdeş bir terim olarak kullanılmıştır. </a:t>
            </a:r>
            <a:endParaRPr lang="tr-TR" dirty="0" smtClean="0"/>
          </a:p>
          <a:p>
            <a:r>
              <a:rPr lang="tr-TR" dirty="0" err="1" smtClean="0"/>
              <a:t>Sir</a:t>
            </a:r>
            <a:r>
              <a:rPr lang="tr-TR" dirty="0" smtClean="0"/>
              <a:t> </a:t>
            </a:r>
            <a:r>
              <a:rPr lang="tr-TR" dirty="0" err="1"/>
              <a:t>Seyyid’in</a:t>
            </a:r>
            <a:r>
              <a:rPr lang="tr-TR" dirty="0"/>
              <a:t> başlattığı hareketi edebiyat hareketi olmasının yanı sıra Hint Müslümanları arasında politik, kültürel ve dini bilinci uyandırmayı başarmış bir hareket olarak da görebiliriz. </a:t>
            </a:r>
            <a:endParaRPr lang="tr-TR" dirty="0" smtClean="0"/>
          </a:p>
          <a:p>
            <a:r>
              <a:rPr lang="tr-TR" dirty="0" smtClean="0"/>
              <a:t>XIX</a:t>
            </a:r>
            <a:r>
              <a:rPr lang="tr-TR" dirty="0"/>
              <a:t>. yüzyılın yaklaşık son otuz yıllarında </a:t>
            </a:r>
            <a:r>
              <a:rPr lang="tr-TR" dirty="0" err="1"/>
              <a:t>Sir</a:t>
            </a:r>
            <a:r>
              <a:rPr lang="tr-TR" dirty="0"/>
              <a:t> </a:t>
            </a:r>
            <a:r>
              <a:rPr lang="tr-TR" dirty="0" err="1"/>
              <a:t>Seyyid</a:t>
            </a:r>
            <a:r>
              <a:rPr lang="tr-TR" dirty="0"/>
              <a:t> </a:t>
            </a:r>
            <a:r>
              <a:rPr lang="tr-TR" dirty="0" err="1"/>
              <a:t>Ahmed</a:t>
            </a:r>
            <a:r>
              <a:rPr lang="tr-TR" dirty="0"/>
              <a:t> Han’ın bizzat kendisinin başlattığı hareket çok yönlü bir hareketti. </a:t>
            </a:r>
            <a:endParaRPr lang="tr-TR" dirty="0" smtClean="0"/>
          </a:p>
          <a:p>
            <a:r>
              <a:rPr lang="tr-TR" dirty="0" smtClean="0"/>
              <a:t>Fakat </a:t>
            </a:r>
            <a:r>
              <a:rPr lang="tr-TR" dirty="0"/>
              <a:t>en çok yenilikçi ve yararlılık amacı güden bir anlayışı ön planda tutuyordu. </a:t>
            </a:r>
            <a:endParaRPr lang="tr-TR" dirty="0" smtClean="0"/>
          </a:p>
          <a:p>
            <a:r>
              <a:rPr lang="tr-TR" dirty="0" smtClean="0"/>
              <a:t>Bu </a:t>
            </a:r>
            <a:r>
              <a:rPr lang="tr-TR" dirty="0"/>
              <a:t>harekete tahmin edileceği üzere önderinden dolayı </a:t>
            </a:r>
            <a:r>
              <a:rPr lang="tr-TR" i="1" dirty="0" err="1"/>
              <a:t>Sir</a:t>
            </a:r>
            <a:r>
              <a:rPr lang="tr-TR" i="1" dirty="0"/>
              <a:t> </a:t>
            </a:r>
            <a:r>
              <a:rPr lang="tr-TR" i="1" dirty="0" err="1"/>
              <a:t>Seyyid</a:t>
            </a:r>
            <a:r>
              <a:rPr lang="tr-TR" i="1" dirty="0"/>
              <a:t> Hareketi </a:t>
            </a:r>
            <a:r>
              <a:rPr lang="tr-TR" dirty="0"/>
              <a:t>ya da </a:t>
            </a:r>
            <a:r>
              <a:rPr lang="tr-TR" dirty="0" err="1"/>
              <a:t>Aligarh</a:t>
            </a:r>
            <a:r>
              <a:rPr lang="tr-TR" dirty="0"/>
              <a:t> merkezli bir hareket olduğu için </a:t>
            </a:r>
            <a:r>
              <a:rPr lang="tr-TR" i="1" dirty="0" err="1"/>
              <a:t>Aligarh</a:t>
            </a:r>
            <a:r>
              <a:rPr lang="tr-TR" i="1" dirty="0"/>
              <a:t> Hareketi </a:t>
            </a:r>
            <a:r>
              <a:rPr lang="tr-TR" dirty="0"/>
              <a:t>adı verilir. </a:t>
            </a:r>
            <a:endParaRPr lang="tr-TR" dirty="0" smtClean="0"/>
          </a:p>
          <a:p>
            <a:r>
              <a:rPr lang="tr-TR" dirty="0" smtClean="0"/>
              <a:t>Bu </a:t>
            </a:r>
            <a:r>
              <a:rPr lang="tr-TR" dirty="0"/>
              <a:t>hareketin hem şiir hem nesir türleri üstünde çok etkisi olmuştur. </a:t>
            </a:r>
            <a:endParaRPr lang="tr-TR" dirty="0" smtClean="0"/>
          </a:p>
          <a:p>
            <a:endParaRPr lang="tr-TR" dirty="0"/>
          </a:p>
          <a:p>
            <a:endParaRPr lang="tr-TR" dirty="0" smtClean="0"/>
          </a:p>
        </p:txBody>
      </p:sp>
    </p:spTree>
    <p:extLst>
      <p:ext uri="{BB962C8B-B14F-4D97-AF65-F5344CB8AC3E}">
        <p14:creationId xmlns:p14="http://schemas.microsoft.com/office/powerpoint/2010/main" val="1194138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Aligarh</a:t>
            </a:r>
            <a:r>
              <a:rPr lang="tr-TR" dirty="0" smtClean="0"/>
              <a:t> Koleji’nin kuruluş amaçlarından biri ve en önemlisi İngilizlerle Müslümanlar arasında uzlaşmaya zemin hazırlamak ve bu sayede İngilizlerin Müslümanlar üzerindeki baskısını azaltmaktı. </a:t>
            </a:r>
          </a:p>
          <a:p>
            <a:r>
              <a:rPr lang="tr-TR" dirty="0" smtClean="0"/>
              <a:t>Ancak ne yazık ki Kolejin bu yöndeki hizmetleri gibi edebi hizmetlerinin yanında başarısızlık olarak nitelendirilmiştir.</a:t>
            </a:r>
          </a:p>
          <a:p>
            <a:r>
              <a:rPr lang="tr-TR" dirty="0" smtClean="0"/>
              <a:t>     Bilindiği üzere İngiliz Doğu Hindistan Şirketi </a:t>
            </a:r>
            <a:r>
              <a:rPr lang="tr-TR" dirty="0" err="1" smtClean="0"/>
              <a:t>Altkıta’nın</a:t>
            </a:r>
            <a:r>
              <a:rPr lang="tr-TR" dirty="0" smtClean="0"/>
              <a:t> birçok bölgesini ele geçirmişti.</a:t>
            </a:r>
          </a:p>
          <a:p>
            <a:r>
              <a:rPr lang="tr-TR" dirty="0" smtClean="0"/>
              <a:t> Yaklaşık 1803’te Delhi üzerinde de egemenlik kurmuşlardı. İngilizler ülkede hakimiyeti sağlayınca, politikaları gereği, halk üzerinde yarattığı etkiden dolayı Moğol Padişahına dokunmamışlardı. </a:t>
            </a:r>
          </a:p>
          <a:p>
            <a:r>
              <a:rPr lang="tr-TR" dirty="0" smtClean="0"/>
              <a:t>Ülkeyi şirket yönetiyordu ama Moğol padişahının ismini kullanıyordu. </a:t>
            </a:r>
            <a:endParaRPr lang="tr-TR" dirty="0"/>
          </a:p>
        </p:txBody>
      </p:sp>
    </p:spTree>
    <p:extLst>
      <p:ext uri="{BB962C8B-B14F-4D97-AF65-F5344CB8AC3E}">
        <p14:creationId xmlns:p14="http://schemas.microsoft.com/office/powerpoint/2010/main" val="12975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Zamanla halk, özellikle Müslümanlar, İngilizlerin politikalarından rahatsız olmaya ve bunlara karşı çıkmaya başlamışlardı. Bu durum nüksedene kadar şirket ülkeyi sükunetle yönetmişti. </a:t>
            </a:r>
          </a:p>
          <a:p>
            <a:r>
              <a:rPr lang="tr-TR" dirty="0" smtClean="0"/>
              <a:t>Bu huzursuzluklar sonunda daha önce değindiğimiz gibi 1857 bağımsızlık savaşı şeklinde kendini göstermişti.</a:t>
            </a:r>
          </a:p>
          <a:p>
            <a:r>
              <a:rPr lang="tr-TR" dirty="0" smtClean="0"/>
              <a:t> Daha sonra Müslümanların karşı karşıya geldikleri çok olumsuz ve acı durumlardan nasıl çıkmak gerektiği üzerinde durmayan din çevreleri yaşamlarını, dillerini ve dinlerini değiştirme amacı güttüklerini iddia ettikleri Batılıların diline, eğitimine şiddetle karşı geliyorlardı. </a:t>
            </a:r>
          </a:p>
          <a:p>
            <a:r>
              <a:rPr lang="tr-TR" dirty="0" smtClean="0"/>
              <a:t>Gelenekçilerin bu anlayışları edebiyatta da belirgindi. Güzellik ve aşk gibi hikayeler eskiden beri süregelen konulardı ve bunlar hikayelerde hala kullanılan yegane temalardı. Masal edebiyatında da durum aynıydı.</a:t>
            </a:r>
          </a:p>
          <a:p>
            <a:r>
              <a:rPr lang="tr-TR" dirty="0" smtClean="0"/>
              <a:t> Gerçekler yok sayılarak tamamen hayali bir dünyada dolaşıyordu. Bu edebiyat tarzı yenilik talep eden her şeye zıttı. </a:t>
            </a:r>
          </a:p>
          <a:p>
            <a:r>
              <a:rPr lang="tr-TR" dirty="0" err="1" smtClean="0"/>
              <a:t>Sir</a:t>
            </a:r>
            <a:r>
              <a:rPr lang="tr-TR" dirty="0" smtClean="0"/>
              <a:t> </a:t>
            </a:r>
            <a:r>
              <a:rPr lang="tr-TR" dirty="0" err="1" smtClean="0"/>
              <a:t>Seyyid</a:t>
            </a:r>
            <a:r>
              <a:rPr lang="tr-TR" dirty="0" smtClean="0"/>
              <a:t> </a:t>
            </a:r>
            <a:r>
              <a:rPr lang="tr-TR" dirty="0" err="1" smtClean="0"/>
              <a:t>Ahmed</a:t>
            </a:r>
            <a:r>
              <a:rPr lang="tr-TR" dirty="0" smtClean="0"/>
              <a:t> işte bu sosyal, siyasi ve edebi koşullarda işe girişmişti. Yenilikler göz önüne alınarak Müslümanların ıslahına çalışmak asıl amaç olarak belirmişti. </a:t>
            </a:r>
            <a:endParaRPr lang="tr-TR" dirty="0"/>
          </a:p>
        </p:txBody>
      </p:sp>
    </p:spTree>
    <p:extLst>
      <p:ext uri="{BB962C8B-B14F-4D97-AF65-F5344CB8AC3E}">
        <p14:creationId xmlns:p14="http://schemas.microsoft.com/office/powerpoint/2010/main" val="4147395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Dini çevreler ve </a:t>
            </a:r>
            <a:r>
              <a:rPr lang="tr-TR" i="1" dirty="0" err="1" smtClean="0"/>
              <a:t>Evedhpanç</a:t>
            </a:r>
            <a:r>
              <a:rPr lang="tr-TR" i="1" dirty="0" smtClean="0"/>
              <a:t> </a:t>
            </a:r>
            <a:r>
              <a:rPr lang="tr-TR" dirty="0" smtClean="0"/>
              <a:t>gazetesi bu harekete şiddetle muhalefet etmişlerdi. </a:t>
            </a:r>
          </a:p>
          <a:p>
            <a:r>
              <a:rPr lang="tr-TR" dirty="0" smtClean="0"/>
              <a:t>Bütün bunlara rağmen kısa sürede hareketin etkisi yaşamın farklı alanlarına sirayet edebilme başarısını göstermişti. </a:t>
            </a:r>
          </a:p>
          <a:p>
            <a:r>
              <a:rPr lang="tr-TR" dirty="0" smtClean="0"/>
              <a:t>Hareket diğer alanlarda olduğu gibi siyaset ve eğitim alanlarında da Müslümanların durumlarında iyileşmesi yönünde uğraşlar </a:t>
            </a:r>
            <a:r>
              <a:rPr lang="tr-TR" dirty="0" err="1" smtClean="0"/>
              <a:t>sarfetmiştir</a:t>
            </a:r>
            <a:r>
              <a:rPr lang="tr-TR" dirty="0" smtClean="0"/>
              <a:t>. </a:t>
            </a:r>
          </a:p>
          <a:p>
            <a:r>
              <a:rPr lang="tr-TR" dirty="0" smtClean="0"/>
              <a:t>Birçok alim ve edebiyatçıyı yanına almıştı. Arkadaşlarının yazdığı şeylerden yararlanarak yoluna devam eden </a:t>
            </a:r>
            <a:r>
              <a:rPr lang="tr-TR" dirty="0" err="1" smtClean="0"/>
              <a:t>Sir</a:t>
            </a:r>
            <a:r>
              <a:rPr lang="tr-TR" dirty="0" smtClean="0"/>
              <a:t> </a:t>
            </a:r>
            <a:r>
              <a:rPr lang="tr-TR" dirty="0" err="1" smtClean="0"/>
              <a:t>Seyyid</a:t>
            </a:r>
            <a:r>
              <a:rPr lang="tr-TR" dirty="0" smtClean="0"/>
              <a:t> bütün bunlar sayesinde Urdu nesrinde bazı yeni türlerin gelişmesini sağladı. </a:t>
            </a:r>
          </a:p>
          <a:p>
            <a:r>
              <a:rPr lang="tr-TR" dirty="0" smtClean="0"/>
              <a:t>İçine aldığı edebiyatçıların farklı üslupları </a:t>
            </a:r>
            <a:r>
              <a:rPr lang="tr-TR" dirty="0" err="1" smtClean="0"/>
              <a:t>nesire</a:t>
            </a:r>
            <a:r>
              <a:rPr lang="tr-TR" dirty="0" smtClean="0"/>
              <a:t> akılcılık, gerçekçilik, o günün koşulları içinde az da olsa sadelik kazandırmıştı. Bu hareketin bir özelliği de ‘‘edebiyat yaşam içindir’’ felsefesini edebiyatın temeline oturtmasıdır. </a:t>
            </a:r>
          </a:p>
          <a:p>
            <a:r>
              <a:rPr lang="tr-TR" dirty="0" smtClean="0"/>
              <a:t>Bu farklı tarzlara sahip önemli şahsiyetler olmaksızın hareketin başarılı olması kuşkusuz mümkün olamazdı.</a:t>
            </a:r>
          </a:p>
        </p:txBody>
      </p:sp>
    </p:spTree>
    <p:extLst>
      <p:ext uri="{BB962C8B-B14F-4D97-AF65-F5344CB8AC3E}">
        <p14:creationId xmlns:p14="http://schemas.microsoft.com/office/powerpoint/2010/main" val="3813824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 </a:t>
            </a:r>
            <a:r>
              <a:rPr lang="tr-TR" dirty="0" err="1" smtClean="0"/>
              <a:t>Sir</a:t>
            </a:r>
            <a:r>
              <a:rPr lang="tr-TR" dirty="0" smtClean="0"/>
              <a:t> </a:t>
            </a:r>
            <a:r>
              <a:rPr lang="tr-TR" dirty="0" err="1" smtClean="0"/>
              <a:t>Seyyid</a:t>
            </a:r>
            <a:r>
              <a:rPr lang="tr-TR" dirty="0" smtClean="0"/>
              <a:t> Hareketi’nin ileri gelenleri olarak da adlandırabileceğimiz bu kişiler; Mevlana Hali, </a:t>
            </a:r>
            <a:r>
              <a:rPr lang="tr-TR" dirty="0" err="1" smtClean="0"/>
              <a:t>Şibli</a:t>
            </a:r>
            <a:r>
              <a:rPr lang="tr-TR" dirty="0" smtClean="0"/>
              <a:t> </a:t>
            </a:r>
            <a:r>
              <a:rPr lang="tr-TR" dirty="0" err="1" smtClean="0"/>
              <a:t>Numani</a:t>
            </a:r>
            <a:r>
              <a:rPr lang="tr-TR" dirty="0" smtClean="0"/>
              <a:t>, Dipti Nezir </a:t>
            </a:r>
            <a:r>
              <a:rPr lang="tr-TR" dirty="0" err="1" smtClean="0"/>
              <a:t>Ahmed</a:t>
            </a:r>
            <a:r>
              <a:rPr lang="tr-TR" dirty="0" smtClean="0"/>
              <a:t>, Muhsin-</a:t>
            </a:r>
            <a:r>
              <a:rPr lang="tr-TR" dirty="0" err="1" smtClean="0"/>
              <a:t>ul</a:t>
            </a:r>
            <a:r>
              <a:rPr lang="tr-TR" dirty="0" smtClean="0"/>
              <a:t> Melik, Mevlevi </a:t>
            </a:r>
            <a:r>
              <a:rPr lang="tr-TR" dirty="0" err="1" smtClean="0"/>
              <a:t>Çirağ</a:t>
            </a:r>
            <a:r>
              <a:rPr lang="tr-TR" dirty="0" smtClean="0"/>
              <a:t> Ali ve </a:t>
            </a:r>
            <a:r>
              <a:rPr lang="tr-TR" dirty="0" err="1" smtClean="0"/>
              <a:t>Zekaullah</a:t>
            </a:r>
            <a:r>
              <a:rPr lang="tr-TR" dirty="0" smtClean="0"/>
              <a:t> gibi isimlerdir. </a:t>
            </a:r>
          </a:p>
          <a:p>
            <a:r>
              <a:rPr lang="tr-TR" dirty="0" err="1" smtClean="0"/>
              <a:t>Sir</a:t>
            </a:r>
            <a:r>
              <a:rPr lang="tr-TR" dirty="0" smtClean="0"/>
              <a:t>  </a:t>
            </a:r>
            <a:r>
              <a:rPr lang="tr-TR" dirty="0" err="1" smtClean="0"/>
              <a:t>Seyyid</a:t>
            </a:r>
            <a:r>
              <a:rPr lang="tr-TR" dirty="0" smtClean="0"/>
              <a:t> </a:t>
            </a:r>
            <a:r>
              <a:rPr lang="tr-TR" dirty="0" err="1" smtClean="0"/>
              <a:t>Ahmed</a:t>
            </a:r>
            <a:r>
              <a:rPr lang="tr-TR" dirty="0" smtClean="0"/>
              <a:t> Han’ın edebiyat alanında yapmış olduğu katkılar </a:t>
            </a:r>
            <a:r>
              <a:rPr lang="tr-TR" dirty="0" err="1" smtClean="0"/>
              <a:t>Aligarh</a:t>
            </a:r>
            <a:r>
              <a:rPr lang="tr-TR" dirty="0" smtClean="0"/>
              <a:t> Koleji’nin kurulmasıyla gündeme gelse de nesirle olan ilgisi çok daha eskilere, Kolej’in kurulmasından yaklaşık yirmi beş yıl öncesine dek uzanmaktadır. </a:t>
            </a:r>
          </a:p>
          <a:p>
            <a:r>
              <a:rPr lang="tr-TR" dirty="0" smtClean="0"/>
              <a:t>İlk yazısı </a:t>
            </a:r>
            <a:r>
              <a:rPr lang="tr-TR" dirty="0" err="1" smtClean="0"/>
              <a:t>ağabeyisinin</a:t>
            </a:r>
            <a:r>
              <a:rPr lang="tr-TR" dirty="0" smtClean="0"/>
              <a:t> çıkarmış olduğu </a:t>
            </a:r>
            <a:r>
              <a:rPr lang="tr-TR" i="1" dirty="0" err="1" smtClean="0"/>
              <a:t>Seyyid-ul</a:t>
            </a:r>
            <a:r>
              <a:rPr lang="tr-TR" i="1" dirty="0" smtClean="0"/>
              <a:t> </a:t>
            </a:r>
            <a:r>
              <a:rPr lang="tr-TR" i="1" dirty="0" err="1" smtClean="0"/>
              <a:t>Ahbar</a:t>
            </a:r>
            <a:r>
              <a:rPr lang="tr-TR" i="1" dirty="0" smtClean="0"/>
              <a:t> </a:t>
            </a:r>
            <a:r>
              <a:rPr lang="tr-TR" dirty="0" smtClean="0"/>
              <a:t>adlı dergide 1837 yılında yayımlanmıştır. </a:t>
            </a:r>
          </a:p>
          <a:p>
            <a:r>
              <a:rPr lang="tr-TR" dirty="0" smtClean="0"/>
              <a:t>Böylelikle nesir yazarlığı 1857 tarihine kadar gider; daha sonra göreceğimiz üzere araştırmalar yapmak için İngiltere’ye gidişine kadarki dönemde ortaya koyduğu eserler ve ölümüne kadar geçen  sürede yazdıkları edebiyat </a:t>
            </a:r>
            <a:r>
              <a:rPr lang="tr-TR" dirty="0" err="1" smtClean="0"/>
              <a:t>yaşamındakifarklı</a:t>
            </a:r>
            <a:r>
              <a:rPr lang="tr-TR" dirty="0" smtClean="0"/>
              <a:t> dönemleri belirlemektedir.</a:t>
            </a:r>
            <a:endParaRPr lang="tr-TR" dirty="0"/>
          </a:p>
        </p:txBody>
      </p:sp>
    </p:spTree>
    <p:extLst>
      <p:ext uri="{BB962C8B-B14F-4D97-AF65-F5344CB8AC3E}">
        <p14:creationId xmlns:p14="http://schemas.microsoft.com/office/powerpoint/2010/main" val="787080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Yeni/çağdaş Urdu edebiyatı bu hareketle başlamış olmaktadır. </a:t>
            </a:r>
            <a:r>
              <a:rPr lang="tr-TR" dirty="0" err="1"/>
              <a:t>Ahmed</a:t>
            </a:r>
            <a:r>
              <a:rPr lang="tr-TR" dirty="0"/>
              <a:t> Han’ın </a:t>
            </a:r>
            <a:r>
              <a:rPr lang="tr-TR" i="1" dirty="0"/>
              <a:t>Asar-us </a:t>
            </a:r>
            <a:r>
              <a:rPr lang="tr-TR" i="1" dirty="0" err="1"/>
              <a:t>Sanadid</a:t>
            </a:r>
            <a:r>
              <a:rPr lang="tr-TR" i="1" dirty="0"/>
              <a:t> </a:t>
            </a:r>
            <a:r>
              <a:rPr lang="tr-TR" dirty="0"/>
              <a:t>adlı tarihi eseri ve </a:t>
            </a:r>
            <a:r>
              <a:rPr lang="tr-TR" dirty="0" err="1"/>
              <a:t>Galib’in</a:t>
            </a:r>
            <a:r>
              <a:rPr lang="tr-TR" dirty="0"/>
              <a:t> mektupları bu dönemin Urdu edebiyatına damgasını vurmuş ürünlerdi. </a:t>
            </a:r>
          </a:p>
        </p:txBody>
      </p:sp>
    </p:spTree>
    <p:extLst>
      <p:ext uri="{BB962C8B-B14F-4D97-AF65-F5344CB8AC3E}">
        <p14:creationId xmlns:p14="http://schemas.microsoft.com/office/powerpoint/2010/main" val="35022761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632</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5.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USER</dc:creator>
  <cp:lastModifiedBy>USER</cp:lastModifiedBy>
  <cp:revision>1</cp:revision>
  <dcterms:created xsi:type="dcterms:W3CDTF">2020-04-06T16:56:32Z</dcterms:created>
  <dcterms:modified xsi:type="dcterms:W3CDTF">2020-04-06T16:57:04Z</dcterms:modified>
</cp:coreProperties>
</file>