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5" r:id="rId2"/>
    <p:sldId id="270" r:id="rId3"/>
    <p:sldId id="300" r:id="rId4"/>
    <p:sldId id="312" r:id="rId5"/>
    <p:sldId id="299" r:id="rId6"/>
    <p:sldId id="302" r:id="rId7"/>
    <p:sldId id="303" r:id="rId8"/>
    <p:sldId id="297" r:id="rId9"/>
    <p:sldId id="298" r:id="rId10"/>
    <p:sldId id="304" r:id="rId11"/>
    <p:sldId id="269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DF81"/>
    <a:srgbClr val="23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EB15B-6D81-438D-BDDC-F0E173E3560C}" type="datetimeFigureOut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867FE-BD4B-4FBA-8867-3D510754C42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827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en-GB" b="1" dirty="0" smtClean="0"/>
              <a:t>Woodpecker hammers</a:t>
            </a:r>
            <a:endParaRPr lang="en-GB" dirty="0" smtClean="0"/>
          </a:p>
          <a:p>
            <a:r>
              <a:rPr lang="en-GB" dirty="0" smtClean="0"/>
              <a:t>A woodpecker hammers out 25 pecks per second, hitting a tree trunk with an impact that would rip out the brains of other birds. But this master </a:t>
            </a:r>
            <a:r>
              <a:rPr lang="en-GB" dirty="0" err="1" smtClean="0"/>
              <a:t>chiseler</a:t>
            </a:r>
            <a:r>
              <a:rPr lang="en-GB" dirty="0" smtClean="0"/>
              <a:t>, which typically weighs a pound, uses its entire body for each blow: The tail acts as a brace and spring, and the configuration of spine and skull helps distribute the impact.</a:t>
            </a:r>
          </a:p>
          <a:p>
            <a:r>
              <a:rPr lang="en-GB" dirty="0" smtClean="0"/>
              <a:t>For more than 100 years, Italian sporting firm CAMP made ice axes with straight shafts. "When CAMP came to me, the first thing I did was ask, 'What is the best example of a hammer in nature?’” says designer Franco </a:t>
            </a:r>
            <a:r>
              <a:rPr lang="en-GB" dirty="0" err="1" smtClean="0"/>
              <a:t>Lodato</a:t>
            </a:r>
            <a:r>
              <a:rPr lang="en-GB" dirty="0" smtClean="0"/>
              <a:t>. Channelling the woodpecker, </a:t>
            </a:r>
            <a:r>
              <a:rPr lang="en-GB" dirty="0" err="1" smtClean="0"/>
              <a:t>Lodato</a:t>
            </a:r>
            <a:r>
              <a:rPr lang="en-GB" dirty="0" smtClean="0"/>
              <a:t> centred the shaft under the axe head and added a slight curve to the spine. Rather than setting the new pick at a near right angle to the shaft, it was pitched downward, like the bird's beak. The result was a more balanced swing, a more efficient blow, and a best seller for CAMP.</a:t>
            </a:r>
          </a:p>
          <a:p>
            <a:r>
              <a:rPr lang="en-GB" dirty="0" smtClean="0"/>
              <a:t>For further information, visit: http://www.fastcompany.com/magazine/129/truly-intelligent-design.html</a:t>
            </a:r>
          </a:p>
          <a:p>
            <a:r>
              <a:rPr lang="en-GB" dirty="0" smtClean="0"/>
              <a:t>Image from </a:t>
            </a:r>
            <a:r>
              <a:rPr lang="en-GB" dirty="0" err="1" smtClean="0"/>
              <a:t>google</a:t>
            </a:r>
            <a:r>
              <a:rPr lang="en-GB" dirty="0" smtClean="0"/>
              <a:t> images</a:t>
            </a:r>
          </a:p>
          <a:p>
            <a:endParaRPr lang="en-GB" dirty="0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0AC061E-0082-4D11-B0AB-C4C4EDA57DAD}" type="slidenum">
              <a:rPr lang="en-GB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243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EF2D60-510F-4F50-AB57-92F3023812F0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1B9B-8081-40D7-9465-9803BF3CEC09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D4894-B0CD-4385-9AB1-DEC98ADB2C17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F39E7-8EA0-4239-BC39-66B0FFD4351C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1F1A4-92DC-4F6E-AA4B-1D5FBBF20745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B677C-167C-4F0D-920D-B2AD421FAFB8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57D6A-8920-4209-9280-9442C0BEEF6A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77CA1-CCA2-4325-A501-2F50766A9DED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AC6A0-860B-4343-82B3-977366001DD1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A22C-D107-4911-AA77-F20F4478753B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E0079-C41E-40AA-B1CB-38083D6894A2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63621-2F68-46D9-8B4F-B793D340FF0F}" type="datetime1">
              <a:rPr lang="tr-TR" smtClean="0"/>
              <a:pPr/>
              <a:t>11.10.2021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069976" y="2878373"/>
            <a:ext cx="5148064" cy="1080120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>Kuşlardan İlham Alan Tasarımlar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502024" y="4221317"/>
            <a:ext cx="4283968" cy="936104"/>
          </a:xfrm>
        </p:spPr>
        <p:txBody>
          <a:bodyPr>
            <a:normAutofit fontScale="92500" lnSpcReduction="10000"/>
          </a:bodyPr>
          <a:lstStyle/>
          <a:p>
            <a:r>
              <a:rPr lang="tr-TR" sz="2800" b="1" dirty="0" smtClean="0">
                <a:solidFill>
                  <a:srgbClr val="C00000"/>
                </a:solidFill>
              </a:rPr>
              <a:t>Dr. Arzu GÜRSOY ERGEN</a:t>
            </a:r>
          </a:p>
          <a:p>
            <a:r>
              <a:rPr lang="tr-TR" sz="2800" b="1" dirty="0" smtClean="0">
                <a:solidFill>
                  <a:srgbClr val="C00000"/>
                </a:solidFill>
              </a:rPr>
              <a:t>6</a:t>
            </a:r>
            <a:endParaRPr lang="tr-TR" sz="2800" b="1" dirty="0">
              <a:solidFill>
                <a:srgbClr val="C0000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rgbClr val="C00000"/>
                </a:solidFill>
              </a:rPr>
              <a:t>Ağaçkakan türleri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 dirty="0"/>
          </a:p>
        </p:txBody>
      </p:sp>
      <p:pic>
        <p:nvPicPr>
          <p:cNvPr id="2050" name="Picture 2" descr="C:\Users\ARZU\Desktop\Adsız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2877236" cy="2160000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0" y="3140968"/>
            <a:ext cx="3004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Küçük ağaçkakan@</a:t>
            </a:r>
            <a:r>
              <a:rPr lang="tr-TR" dirty="0" err="1" smtClean="0"/>
              <a:t>Ulusoy</a:t>
            </a:r>
            <a:r>
              <a:rPr lang="tr-TR" dirty="0" smtClean="0"/>
              <a:t> </a:t>
            </a:r>
            <a:r>
              <a:rPr lang="tr-TR" dirty="0" err="1" smtClean="0"/>
              <a:t>Bali</a:t>
            </a:r>
            <a:endParaRPr lang="tr-TR" dirty="0"/>
          </a:p>
        </p:txBody>
      </p:sp>
      <p:pic>
        <p:nvPicPr>
          <p:cNvPr id="2051" name="Picture 3" descr="C:\Users\ARZU\Desktop\Adsız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501008"/>
            <a:ext cx="2679344" cy="2880000"/>
          </a:xfrm>
          <a:prstGeom prst="rect">
            <a:avLst/>
          </a:prstGeom>
          <a:noFill/>
        </p:spPr>
      </p:pic>
      <p:sp>
        <p:nvSpPr>
          <p:cNvPr id="8" name="7 Metin kutusu"/>
          <p:cNvSpPr txBox="1"/>
          <p:nvPr/>
        </p:nvSpPr>
        <p:spPr>
          <a:xfrm>
            <a:off x="3131840" y="6309320"/>
            <a:ext cx="24901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Kara ağaçkakan@Hüseyin Meşe</a:t>
            </a:r>
            <a:endParaRPr lang="tr-TR" sz="1400" dirty="0"/>
          </a:p>
        </p:txBody>
      </p:sp>
      <p:pic>
        <p:nvPicPr>
          <p:cNvPr id="2052" name="Picture 4" descr="C:\Users\ARZU\Desktop\Adsız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501008"/>
            <a:ext cx="3233781" cy="2160000"/>
          </a:xfrm>
          <a:prstGeom prst="rect">
            <a:avLst/>
          </a:prstGeom>
          <a:noFill/>
        </p:spPr>
      </p:pic>
      <p:sp>
        <p:nvSpPr>
          <p:cNvPr id="10" name="9 Metin kutusu"/>
          <p:cNvSpPr txBox="1"/>
          <p:nvPr/>
        </p:nvSpPr>
        <p:spPr>
          <a:xfrm>
            <a:off x="179512" y="5661248"/>
            <a:ext cx="31815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Yeşil ağaçkakan@Levent </a:t>
            </a:r>
            <a:r>
              <a:rPr lang="tr-TR" dirty="0" err="1" smtClean="0"/>
              <a:t>Göksoy</a:t>
            </a:r>
            <a:endParaRPr lang="tr-TR" dirty="0"/>
          </a:p>
        </p:txBody>
      </p:sp>
      <p:pic>
        <p:nvPicPr>
          <p:cNvPr id="2053" name="Picture 5" descr="C:\Users\ARZU\Desktop\Adsız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980728"/>
            <a:ext cx="2558873" cy="2160000"/>
          </a:xfrm>
          <a:prstGeom prst="rect">
            <a:avLst/>
          </a:prstGeom>
          <a:noFill/>
        </p:spPr>
      </p:pic>
      <p:sp>
        <p:nvSpPr>
          <p:cNvPr id="12" name="11 Dikdörtgen"/>
          <p:cNvSpPr/>
          <p:nvPr/>
        </p:nvSpPr>
        <p:spPr>
          <a:xfrm>
            <a:off x="3059832" y="3140968"/>
            <a:ext cx="28730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 err="1" smtClean="0"/>
              <a:t>Alacaağaçkakan</a:t>
            </a:r>
            <a:r>
              <a:rPr lang="tr-TR" sz="1400" dirty="0" smtClean="0"/>
              <a:t>@Fikret </a:t>
            </a:r>
            <a:r>
              <a:rPr lang="tr-TR" sz="1400" dirty="0" err="1" smtClean="0"/>
              <a:t>Yorgancıoğlu</a:t>
            </a:r>
            <a:endParaRPr lang="tr-TR" sz="1400" dirty="0"/>
          </a:p>
        </p:txBody>
      </p:sp>
      <p:pic>
        <p:nvPicPr>
          <p:cNvPr id="2054" name="Picture 6" descr="C:\Users\ARZU\Desktop\Adsız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052736"/>
            <a:ext cx="2749091" cy="4320000"/>
          </a:xfrm>
          <a:prstGeom prst="rect">
            <a:avLst/>
          </a:prstGeom>
          <a:noFill/>
        </p:spPr>
      </p:pic>
      <p:sp>
        <p:nvSpPr>
          <p:cNvPr id="14" name="13 Metin kutusu"/>
          <p:cNvSpPr txBox="1"/>
          <p:nvPr/>
        </p:nvSpPr>
        <p:spPr>
          <a:xfrm>
            <a:off x="6000062" y="5373216"/>
            <a:ext cx="28714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Ak sırtlı ağaçkakan@Ömer </a:t>
            </a:r>
            <a:r>
              <a:rPr lang="tr-TR" sz="1400" dirty="0" err="1" smtClean="0"/>
              <a:t>Necipoğlu</a:t>
            </a:r>
            <a:endParaRPr lang="tr-TR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8172450" y="1052513"/>
            <a:ext cx="1223963" cy="2520950"/>
          </a:xfrm>
          <a:prstGeom prst="roundRect">
            <a:avLst>
              <a:gd name="adj" fmla="val 1265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1" name="Rounded Rectangle 30"/>
          <p:cNvSpPr/>
          <p:nvPr/>
        </p:nvSpPr>
        <p:spPr>
          <a:xfrm>
            <a:off x="2771775" y="6308725"/>
            <a:ext cx="6516688" cy="360363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0" name="Rounded Rectangle 29"/>
          <p:cNvSpPr/>
          <p:nvPr/>
        </p:nvSpPr>
        <p:spPr>
          <a:xfrm>
            <a:off x="-180975" y="4437063"/>
            <a:ext cx="4537075" cy="647700"/>
          </a:xfrm>
          <a:prstGeom prst="roundRect">
            <a:avLst>
              <a:gd name="adj" fmla="val 30321"/>
            </a:avLst>
          </a:prstGeom>
          <a:solidFill>
            <a:srgbClr val="0B5E8B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0424" cy="6178698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vert270"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Bi</a:t>
            </a:r>
            <a:r>
              <a:rPr lang="tr-TR" dirty="0" smtClean="0"/>
              <a:t>y</a:t>
            </a:r>
            <a:r>
              <a:rPr lang="en-GB" dirty="0" err="1" smtClean="0"/>
              <a:t>omimi</a:t>
            </a:r>
            <a:r>
              <a:rPr lang="tr-TR" dirty="0" err="1" smtClean="0"/>
              <a:t>kri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76375" y="260350"/>
            <a:ext cx="7199313" cy="647700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2400" dirty="0" smtClean="0"/>
              <a:t>Tasarımcı</a:t>
            </a:r>
            <a:r>
              <a:rPr lang="en-GB" sz="2400" dirty="0" smtClean="0"/>
              <a:t>:</a:t>
            </a:r>
            <a:endParaRPr lang="en-GB" sz="24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476375" y="1196975"/>
            <a:ext cx="3816350" cy="3384550"/>
          </a:xfrm>
          <a:prstGeom prst="roundRect">
            <a:avLst>
              <a:gd name="adj" fmla="val 10979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sz="2400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5580063" y="1196975"/>
            <a:ext cx="3095625" cy="1439863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800" dirty="0" smtClean="0"/>
              <a:t>“Ürün” neyden yapıldı</a:t>
            </a:r>
            <a:r>
              <a:rPr lang="en-GB" sz="2800" dirty="0" smtClean="0"/>
              <a:t>?</a:t>
            </a:r>
            <a:r>
              <a:rPr lang="tr-TR" sz="2800" dirty="0" smtClean="0"/>
              <a:t> Hammaddesi</a:t>
            </a:r>
            <a:endParaRPr lang="en-GB" sz="2800" dirty="0"/>
          </a:p>
        </p:txBody>
      </p:sp>
      <p:sp>
        <p:nvSpPr>
          <p:cNvPr id="8" name="Content Placeholder 5"/>
          <p:cNvSpPr txBox="1">
            <a:spLocks/>
          </p:cNvSpPr>
          <p:nvPr/>
        </p:nvSpPr>
        <p:spPr>
          <a:xfrm>
            <a:off x="5580063" y="2997200"/>
            <a:ext cx="3095625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400" dirty="0" smtClean="0">
                <a:solidFill>
                  <a:srgbClr val="000000"/>
                </a:solidFill>
                <a:ea typeface="ＭＳ Ｐゴシック" pitchFamily="34" charset="-128"/>
              </a:rPr>
              <a:t>“Ürün” doğadan nasıl ilham aldı</a:t>
            </a:r>
            <a:r>
              <a:rPr lang="en-GB" sz="2400" dirty="0" smtClean="0">
                <a:solidFill>
                  <a:srgbClr val="000000"/>
                </a:solidFill>
                <a:ea typeface="ＭＳ Ｐゴシック" pitchFamily="34" charset="-128"/>
              </a:rPr>
              <a:t>?</a:t>
            </a:r>
            <a:endParaRPr lang="en-GB" sz="2400" dirty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9" name="Content Placeholder 5"/>
          <p:cNvSpPr txBox="1">
            <a:spLocks/>
          </p:cNvSpPr>
          <p:nvPr/>
        </p:nvSpPr>
        <p:spPr>
          <a:xfrm>
            <a:off x="7019925" y="4868863"/>
            <a:ext cx="16557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tr-TR" sz="2000" dirty="0" smtClean="0"/>
              <a:t>Fotoğraf</a:t>
            </a:r>
            <a:r>
              <a:rPr lang="en-GB" sz="2000" dirty="0" smtClean="0"/>
              <a:t>/</a:t>
            </a:r>
            <a:r>
              <a:rPr lang="tr-TR" sz="2000" dirty="0" err="1" smtClean="0"/>
              <a:t>lar</a:t>
            </a:r>
            <a:endParaRPr lang="en-GB" sz="2000" dirty="0"/>
          </a:p>
        </p:txBody>
      </p:sp>
      <p:sp>
        <p:nvSpPr>
          <p:cNvPr id="10" name="Content Placeholder 5"/>
          <p:cNvSpPr txBox="1">
            <a:spLocks/>
          </p:cNvSpPr>
          <p:nvPr/>
        </p:nvSpPr>
        <p:spPr>
          <a:xfrm>
            <a:off x="3492500" y="4868863"/>
            <a:ext cx="3167063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sz="2400" dirty="0" smtClean="0"/>
              <a:t>Bir sistemdeki ürünün döngüsel tasarımı nasıldır?</a:t>
            </a:r>
            <a:endParaRPr lang="en-GB" sz="2400" dirty="0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476375" y="4868863"/>
            <a:ext cx="1727200" cy="1584325"/>
          </a:xfrm>
          <a:prstGeom prst="roundRect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 1</a:t>
            </a:r>
            <a:endParaRPr lang="en-GB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 </a:t>
            </a:r>
            <a:r>
              <a:rPr lang="en-GB" sz="2400" dirty="0" smtClean="0">
                <a:solidFill>
                  <a:schemeClr val="accent3">
                    <a:lumMod val="75000"/>
                  </a:schemeClr>
                </a:solidFill>
              </a:rPr>
              <a:t>2</a:t>
            </a:r>
            <a:endParaRPr lang="en-GB" sz="2400" dirty="0">
              <a:solidFill>
                <a:schemeClr val="accent3">
                  <a:lumMod val="75000"/>
                </a:schemeClr>
              </a:solidFill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tr-TR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Seviye</a:t>
            </a:r>
            <a:r>
              <a:rPr lang="en-GB" sz="2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accent3">
                    <a:lumMod val="50000"/>
                  </a:schemeClr>
                </a:solidFill>
              </a:rPr>
              <a:t>3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2051050" y="908050"/>
            <a:ext cx="0" cy="288925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7" idx="1"/>
          </p:cNvCxnSpPr>
          <p:nvPr/>
        </p:nvCxnSpPr>
        <p:spPr>
          <a:xfrm>
            <a:off x="5292725" y="1916113"/>
            <a:ext cx="287338" cy="0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8243888" y="2636838"/>
            <a:ext cx="0" cy="360362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43888" y="4581525"/>
            <a:ext cx="0" cy="287338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1" idx="3"/>
            <a:endCxn id="10" idx="1"/>
          </p:cNvCxnSpPr>
          <p:nvPr/>
        </p:nvCxnSpPr>
        <p:spPr>
          <a:xfrm>
            <a:off x="3203575" y="5661025"/>
            <a:ext cx="288925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0" idx="3"/>
            <a:endCxn id="9" idx="1"/>
          </p:cNvCxnSpPr>
          <p:nvPr/>
        </p:nvCxnSpPr>
        <p:spPr>
          <a:xfrm>
            <a:off x="6659563" y="5661025"/>
            <a:ext cx="360362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0" name="1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</a:rPr>
              <a:t>Kuşlardan İlham Alan Tasarımlar</a:t>
            </a:r>
            <a:endParaRPr lang="en-US" sz="3200" b="1" dirty="0">
              <a:solidFill>
                <a:srgbClr val="C00000"/>
              </a:solidFill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dirty="0" smtClean="0"/>
              <a:t>Gök doğandan - Jet Motoru</a:t>
            </a:r>
          </a:p>
          <a:p>
            <a:pPr lvl="0">
              <a:lnSpc>
                <a:spcPct val="90000"/>
              </a:lnSpc>
            </a:pPr>
            <a:r>
              <a:rPr lang="tr-TR" sz="2800" dirty="0" smtClean="0"/>
              <a:t>Kuşlar - Uçak kara kutuları</a:t>
            </a:r>
          </a:p>
          <a:p>
            <a:pPr lvl="0">
              <a:lnSpc>
                <a:spcPct val="90000"/>
              </a:lnSpc>
            </a:pPr>
            <a:r>
              <a:rPr lang="tr-TR" sz="2800" dirty="0" smtClean="0"/>
              <a:t>Ağaçkakan - Dağcılar için buz kırıcılar</a:t>
            </a:r>
          </a:p>
          <a:p>
            <a:pPr lvl="0">
              <a:lnSpc>
                <a:spcPct val="90000"/>
              </a:lnSpc>
            </a:pPr>
            <a:r>
              <a:rPr lang="tr-TR" sz="2800" dirty="0" smtClean="0"/>
              <a:t>Ağaçkakan - Elektrikli çekiçler</a:t>
            </a:r>
          </a:p>
          <a:p>
            <a:pPr lvl="0">
              <a:lnSpc>
                <a:spcPct val="90000"/>
              </a:lnSpc>
            </a:pPr>
            <a:r>
              <a:rPr lang="tr-TR" sz="2800" dirty="0" smtClean="0"/>
              <a:t>Ağaçkakan - Amerikan futbolu kasklar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Yalıçapkını - </a:t>
            </a:r>
            <a:r>
              <a:rPr lang="tr-TR" sz="2800" dirty="0" err="1" smtClean="0"/>
              <a:t>Shinkansen</a:t>
            </a:r>
            <a:r>
              <a:rPr lang="tr-TR" sz="2800" dirty="0" smtClean="0"/>
              <a:t> hız trenleri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Baykuşlar - </a:t>
            </a:r>
            <a:r>
              <a:rPr lang="tr-TR" sz="2800" dirty="0" err="1" smtClean="0"/>
              <a:t>Shinkansen</a:t>
            </a:r>
            <a:r>
              <a:rPr lang="tr-TR" sz="2800" dirty="0" smtClean="0"/>
              <a:t> hız trenleri</a:t>
            </a:r>
          </a:p>
          <a:p>
            <a:pPr>
              <a:lnSpc>
                <a:spcPct val="90000"/>
              </a:lnSpc>
            </a:pPr>
            <a:r>
              <a:rPr lang="tr-TR" sz="2800" dirty="0" smtClean="0"/>
              <a:t>Ördekler - Palet</a:t>
            </a:r>
          </a:p>
          <a:p>
            <a:pPr>
              <a:lnSpc>
                <a:spcPct val="90000"/>
              </a:lnSpc>
              <a:buNone/>
            </a:pPr>
            <a:endParaRPr lang="en-US" dirty="0">
              <a:ea typeface="ＭＳ Ｐゴシック" pitchFamily="-105" charset="-128"/>
              <a:cs typeface="ＭＳ Ｐゴシック" pitchFamily="-105" charset="-128"/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AĞAÇKAKAN</a:t>
            </a:r>
            <a:r>
              <a:rPr lang="tr-TR" sz="3200" b="1" dirty="0" smtClean="0">
                <a:solidFill>
                  <a:srgbClr val="C00000"/>
                </a:solidFill>
              </a:rPr>
              <a:t>LAR</a:t>
            </a:r>
            <a:r>
              <a:rPr lang="en-US" sz="3200" b="1" dirty="0" smtClean="0">
                <a:solidFill>
                  <a:srgbClr val="C00000"/>
                </a:solidFill>
              </a:rPr>
              <a:t> VE AMORTİSÖRLER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79512" y="1484784"/>
            <a:ext cx="4038600" cy="4525963"/>
          </a:xfrm>
        </p:spPr>
        <p:txBody>
          <a:bodyPr>
            <a:normAutofit/>
          </a:bodyPr>
          <a:lstStyle/>
          <a:p>
            <a:r>
              <a:rPr lang="tr-TR" sz="2000" dirty="0" smtClean="0"/>
              <a:t>Ağaçkakanlar saniyede 18-22 defa gagalayabilir</a:t>
            </a:r>
          </a:p>
          <a:p>
            <a:r>
              <a:rPr lang="tr-TR" sz="2000" dirty="0" smtClean="0"/>
              <a:t>Gagalama sırasında 1200 g</a:t>
            </a:r>
          </a:p>
          <a:p>
            <a:r>
              <a:rPr lang="tr-TR" sz="2000" dirty="0" smtClean="0"/>
              <a:t>Astronotlar 3 g</a:t>
            </a:r>
          </a:p>
          <a:p>
            <a:r>
              <a:rPr lang="tr-TR" sz="2000" dirty="0" smtClean="0"/>
              <a:t>Hafif bir dönüşte jet pilotları 12 g hissedebilir</a:t>
            </a:r>
          </a:p>
          <a:p>
            <a:r>
              <a:rPr lang="tr-TR" sz="2000" dirty="0" smtClean="0"/>
              <a:t>50 g kuvvet kan damarları ve beyin hasar görür, ölüme yol açar</a:t>
            </a:r>
            <a:endParaRPr lang="tr-TR" sz="2000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pic>
        <p:nvPicPr>
          <p:cNvPr id="6" name="Picture 2" descr="C:\Users\ARZU\Desktop\Adsız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l="517" r="517"/>
          <a:stretch>
            <a:fillRect/>
          </a:stretch>
        </p:blipFill>
        <p:spPr bwMode="auto">
          <a:xfrm>
            <a:off x="4283968" y="1772816"/>
            <a:ext cx="4536504" cy="3402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</a:rPr>
              <a:t>Ağaçkakan kafatasının anatomisi</a:t>
            </a:r>
            <a:endParaRPr lang="tr-TR" sz="3200" dirty="0">
              <a:solidFill>
                <a:srgbClr val="C0000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5122" name="Picture 2" descr="C:\Users\ARZU\Desktop\anatomy of skull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556792"/>
            <a:ext cx="5076825" cy="4095750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251520" y="1916832"/>
            <a:ext cx="1872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Kafatası ve beyin 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arasında küçük bir odacıktaki beyin sıvısı=Titreşimin etkisini azaltır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7092280" y="1412776"/>
            <a:ext cx="18722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Süngerimsi kemik: Düşük frekanslı titreşimlerin beyne ulaşmasını engeller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7164288" y="3573016"/>
            <a:ext cx="15841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Gaga: İki katmandan oluşur: dıştaki sert ve içteki esnek katman 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179512" y="3717032"/>
            <a:ext cx="1691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Sert kafatası,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Nal şeklinde (</a:t>
            </a:r>
            <a:r>
              <a:rPr lang="tr-TR" dirty="0" err="1" smtClean="0">
                <a:solidFill>
                  <a:srgbClr val="002060"/>
                </a:solidFill>
              </a:rPr>
              <a:t>Hyoid</a:t>
            </a:r>
            <a:r>
              <a:rPr lang="tr-TR" dirty="0" smtClean="0">
                <a:solidFill>
                  <a:srgbClr val="002060"/>
                </a:solidFill>
              </a:rPr>
              <a:t>) kemik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</a:rPr>
              <a:t>Ağaçkakanlar</a:t>
            </a:r>
            <a:r>
              <a:rPr lang="tr-TR" sz="3200" b="1" dirty="0" smtClean="0">
                <a:solidFill>
                  <a:srgbClr val="C00000"/>
                </a:solidFill>
              </a:rPr>
              <a:t>= Amortisör=</a:t>
            </a:r>
            <a:r>
              <a:rPr lang="tr-TR" sz="3200" b="1" dirty="0" err="1" smtClean="0">
                <a:solidFill>
                  <a:srgbClr val="C00000"/>
                </a:solidFill>
              </a:rPr>
              <a:t>Karakutu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pic>
        <p:nvPicPr>
          <p:cNvPr id="4099" name="Picture 3" descr="C:\Users\ARZU\Desktop\Adsız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132856"/>
            <a:ext cx="5210175" cy="3867150"/>
          </a:xfrm>
          <a:prstGeom prst="rect">
            <a:avLst/>
          </a:prstGeom>
          <a:noFill/>
        </p:spPr>
      </p:pic>
      <p:sp>
        <p:nvSpPr>
          <p:cNvPr id="6" name="5 Dikdörtgen"/>
          <p:cNvSpPr/>
          <p:nvPr/>
        </p:nvSpPr>
        <p:spPr>
          <a:xfrm>
            <a:off x="0" y="2420888"/>
            <a:ext cx="2051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Gaga= Çelik muhafaza (İ</a:t>
            </a:r>
            <a:r>
              <a:rPr lang="en-US" dirty="0" err="1" smtClean="0"/>
              <a:t>lk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hattı</a:t>
            </a:r>
            <a:r>
              <a:rPr lang="tr-TR" dirty="0" smtClean="0"/>
              <a:t>) </a:t>
            </a:r>
            <a:endParaRPr lang="tr-TR" dirty="0"/>
          </a:p>
        </p:txBody>
      </p:sp>
      <p:sp>
        <p:nvSpPr>
          <p:cNvPr id="7" name="6 Dikdörtgen"/>
          <p:cNvSpPr/>
          <p:nvPr/>
        </p:nvSpPr>
        <p:spPr>
          <a:xfrm>
            <a:off x="0" y="3789040"/>
            <a:ext cx="19797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Süngerimsi kemik=</a:t>
            </a:r>
            <a:r>
              <a:rPr lang="en-US" dirty="0" smtClean="0"/>
              <a:t> </a:t>
            </a:r>
            <a:r>
              <a:rPr lang="en-US" dirty="0" err="1" smtClean="0"/>
              <a:t>sıkıca</a:t>
            </a:r>
            <a:r>
              <a:rPr lang="en-US" dirty="0" smtClean="0"/>
              <a:t> </a:t>
            </a:r>
            <a:r>
              <a:rPr lang="en-US" dirty="0" err="1" smtClean="0"/>
              <a:t>paketlenmiş</a:t>
            </a:r>
            <a:r>
              <a:rPr lang="en-US" dirty="0" smtClean="0"/>
              <a:t> cam </a:t>
            </a:r>
            <a:r>
              <a:rPr lang="en-US" dirty="0" err="1" smtClean="0"/>
              <a:t>boncuklardan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tabaka</a:t>
            </a:r>
            <a:r>
              <a:rPr lang="en-US" dirty="0" smtClean="0"/>
              <a:t>, </a:t>
            </a:r>
            <a:r>
              <a:rPr lang="en-US" dirty="0" err="1" smtClean="0"/>
              <a:t>şoku</a:t>
            </a:r>
            <a:r>
              <a:rPr lang="en-US" dirty="0" smtClean="0"/>
              <a:t> </a:t>
            </a:r>
            <a:r>
              <a:rPr lang="en-US" dirty="0" err="1" smtClean="0"/>
              <a:t>emmeye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mikroelektroniği</a:t>
            </a:r>
            <a:r>
              <a:rPr lang="en-US" dirty="0" smtClean="0"/>
              <a:t> </a:t>
            </a:r>
            <a:r>
              <a:rPr lang="en-US" dirty="0" err="1" smtClean="0"/>
              <a:t>korumaya</a:t>
            </a:r>
            <a:r>
              <a:rPr lang="en-US" dirty="0" smtClean="0"/>
              <a:t>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6948264" y="2060848"/>
            <a:ext cx="2051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/>
              <a:t>Kafatası</a:t>
            </a:r>
            <a:r>
              <a:rPr lang="en-US" sz="1600" dirty="0" smtClean="0"/>
              <a:t>: </a:t>
            </a:r>
            <a:r>
              <a:rPr lang="en-US" sz="1600" dirty="0" err="1" smtClean="0"/>
              <a:t>ikinci</a:t>
            </a:r>
            <a:r>
              <a:rPr lang="en-US" sz="1600" dirty="0" smtClean="0"/>
              <a:t> </a:t>
            </a:r>
            <a:r>
              <a:rPr lang="tr-TR" sz="1600" dirty="0" smtClean="0"/>
              <a:t>çelik</a:t>
            </a:r>
            <a:r>
              <a:rPr lang="en-US" sz="1600" dirty="0" smtClean="0"/>
              <a:t> </a:t>
            </a:r>
            <a:r>
              <a:rPr lang="tr-TR" sz="1600" dirty="0" smtClean="0"/>
              <a:t>muhafaza</a:t>
            </a:r>
            <a:r>
              <a:rPr lang="en-US" sz="1600" dirty="0" smtClean="0"/>
              <a:t> </a:t>
            </a:r>
            <a:r>
              <a:rPr lang="tr-TR" sz="1600" dirty="0" smtClean="0"/>
              <a:t>(</a:t>
            </a:r>
            <a:r>
              <a:rPr lang="en-US" sz="1600" dirty="0" err="1" smtClean="0"/>
              <a:t>mikroelektronik</a:t>
            </a:r>
            <a:r>
              <a:rPr lang="en-US" sz="1600" dirty="0" smtClean="0"/>
              <a:t> </a:t>
            </a:r>
            <a:r>
              <a:rPr lang="en-US" sz="1600" dirty="0" err="1" smtClean="0"/>
              <a:t>için</a:t>
            </a:r>
            <a:r>
              <a:rPr lang="en-US" sz="1600" dirty="0" smtClean="0"/>
              <a:t> </a:t>
            </a:r>
            <a:r>
              <a:rPr lang="en-US" sz="1600" dirty="0" err="1" smtClean="0"/>
              <a:t>ekstra</a:t>
            </a:r>
            <a:r>
              <a:rPr lang="en-US" sz="1600" dirty="0" smtClean="0"/>
              <a:t> </a:t>
            </a:r>
            <a:r>
              <a:rPr lang="en-US" sz="1600" dirty="0" err="1" smtClean="0"/>
              <a:t>koruma</a:t>
            </a:r>
            <a:r>
              <a:rPr lang="en-US" sz="1600" dirty="0" smtClean="0"/>
              <a:t> </a:t>
            </a:r>
            <a:r>
              <a:rPr lang="en-US" sz="1600" dirty="0" err="1" smtClean="0"/>
              <a:t>sağlar</a:t>
            </a:r>
            <a:r>
              <a:rPr lang="tr-TR" sz="1600" dirty="0" smtClean="0">
                <a:solidFill>
                  <a:srgbClr val="002060"/>
                </a:solidFill>
              </a:rPr>
              <a:t>)</a:t>
            </a:r>
            <a:endParaRPr lang="tr-TR" sz="1600" dirty="0">
              <a:solidFill>
                <a:srgbClr val="002060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7092280" y="3645024"/>
            <a:ext cx="1800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Hyo</a:t>
            </a:r>
            <a:r>
              <a:rPr lang="tr-TR" dirty="0" smtClean="0"/>
              <a:t>i</a:t>
            </a:r>
            <a:r>
              <a:rPr lang="en-US" dirty="0" smtClean="0"/>
              <a:t>d: </a:t>
            </a:r>
            <a:r>
              <a:rPr lang="tr-TR" dirty="0" err="1" smtClean="0"/>
              <a:t>E</a:t>
            </a:r>
            <a:r>
              <a:rPr lang="en-US" dirty="0" err="1" smtClean="0"/>
              <a:t>lastik</a:t>
            </a:r>
            <a:r>
              <a:rPr lang="en-US" dirty="0" smtClean="0"/>
              <a:t> </a:t>
            </a:r>
            <a:r>
              <a:rPr lang="en-US" dirty="0" err="1" smtClean="0"/>
              <a:t>tabaka</a:t>
            </a:r>
            <a:r>
              <a:rPr lang="en-US" dirty="0" smtClean="0"/>
              <a:t>, </a:t>
            </a:r>
            <a:r>
              <a:rPr lang="en-US" dirty="0" err="1" smtClean="0"/>
              <a:t>yük</a:t>
            </a:r>
            <a:r>
              <a:rPr lang="en-US" dirty="0" smtClean="0"/>
              <a:t> </a:t>
            </a:r>
            <a:r>
              <a:rPr lang="en-US" dirty="0" err="1" smtClean="0"/>
              <a:t>yayıcı</a:t>
            </a:r>
            <a:r>
              <a:rPr lang="en-US" dirty="0" smtClean="0"/>
              <a:t> </a:t>
            </a:r>
            <a:r>
              <a:rPr lang="en-US" dirty="0" err="1" smtClean="0"/>
              <a:t>kauçuk</a:t>
            </a:r>
            <a:r>
              <a:rPr lang="tr-TR" dirty="0" smtClean="0"/>
              <a:t> bir</a:t>
            </a:r>
            <a:r>
              <a:rPr lang="en-US" dirty="0" smtClean="0"/>
              <a:t> </a:t>
            </a:r>
            <a:r>
              <a:rPr lang="en-US" dirty="0" err="1" smtClean="0"/>
              <a:t>tabakası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taklit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115616" y="980728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 smtClean="0">
                <a:solidFill>
                  <a:srgbClr val="002060"/>
                </a:solidFill>
              </a:rPr>
              <a:t>M</a:t>
            </a:r>
            <a:r>
              <a:rPr lang="en-US" dirty="0" err="1" smtClean="0">
                <a:solidFill>
                  <a:srgbClr val="002060"/>
                </a:solidFill>
              </a:rPr>
              <a:t>ikroelektroniği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korumak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için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mekanik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şok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emici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sistem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endParaRPr lang="tr-TR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5 Dikdörtgen"/>
          <p:cNvSpPr/>
          <p:nvPr/>
        </p:nvSpPr>
        <p:spPr>
          <a:xfrm>
            <a:off x="539552" y="5517232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r-TR" sz="2400" dirty="0" smtClean="0"/>
              <a:t>Günümüz kara kutuları </a:t>
            </a:r>
            <a:r>
              <a:rPr lang="en-US" sz="2400" dirty="0" smtClean="0"/>
              <a:t>1000</a:t>
            </a:r>
            <a:r>
              <a:rPr lang="tr-TR" sz="2400" dirty="0" smtClean="0"/>
              <a:t> </a:t>
            </a:r>
            <a:r>
              <a:rPr lang="en-US" sz="2400" dirty="0" smtClean="0"/>
              <a:t>g.</a:t>
            </a:r>
            <a:r>
              <a:rPr lang="tr-TR" sz="2400" dirty="0" smtClean="0"/>
              <a:t> kuvvete</a:t>
            </a:r>
            <a:r>
              <a:rPr lang="en-US" sz="2400" dirty="0" smtClean="0"/>
              <a:t> </a:t>
            </a:r>
            <a:r>
              <a:rPr lang="tr-TR" sz="2400" dirty="0" smtClean="0"/>
              <a:t>dayanabilir</a:t>
            </a:r>
          </a:p>
          <a:p>
            <a:pPr>
              <a:buFont typeface="Wingdings" pitchFamily="2" charset="2"/>
              <a:buChar char="Ø"/>
            </a:pPr>
            <a:r>
              <a:rPr lang="tr-TR" sz="2400" dirty="0" smtClean="0"/>
              <a:t>Yeni teknoloji ile </a:t>
            </a:r>
            <a:r>
              <a:rPr lang="en-US" sz="2400" dirty="0" smtClean="0"/>
              <a:t>60,000g</a:t>
            </a:r>
            <a:endParaRPr lang="tr-TR" sz="2400" dirty="0"/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Bu </a:t>
            </a:r>
            <a:r>
              <a:rPr lang="en-US" sz="3200" b="1" dirty="0" err="1" smtClean="0">
                <a:solidFill>
                  <a:srgbClr val="C00000"/>
                </a:solidFill>
              </a:rPr>
              <a:t>teknoloji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nasıl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uygulanabilir</a:t>
            </a:r>
            <a:r>
              <a:rPr lang="en-US" sz="3200" b="1" dirty="0" smtClean="0">
                <a:solidFill>
                  <a:srgbClr val="C00000"/>
                </a:solidFill>
              </a:rPr>
              <a:t>?</a:t>
            </a:r>
            <a:endParaRPr lang="tr-TR" sz="32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ARZU\Desktop\Adsız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24744"/>
            <a:ext cx="7324725" cy="4086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195736" y="5098752"/>
            <a:ext cx="4038600" cy="144016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Sürücüler ve Amerikan futbolcuları  için çarpışma sırasında koruyucu kasklar.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8194" name="Picture 2" descr="C:\Users\ARZU\Desktop\helme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556792"/>
            <a:ext cx="5544616" cy="3304280"/>
          </a:xfrm>
          <a:prstGeom prst="rect">
            <a:avLst/>
          </a:prstGeom>
          <a:noFill/>
        </p:spPr>
      </p:pic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</a:rPr>
              <a:t>Bu </a:t>
            </a:r>
            <a:r>
              <a:rPr lang="en-US" sz="3200" b="1" dirty="0" err="1" smtClean="0">
                <a:solidFill>
                  <a:srgbClr val="C00000"/>
                </a:solidFill>
              </a:rPr>
              <a:t>teknoloji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nasıl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uygulanabilir</a:t>
            </a:r>
            <a:r>
              <a:rPr lang="en-US" sz="3200" b="1" dirty="0" smtClean="0">
                <a:solidFill>
                  <a:srgbClr val="C00000"/>
                </a:solidFill>
              </a:rPr>
              <a:t>?</a:t>
            </a:r>
            <a:endParaRPr lang="tr-TR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Text Box 5"/>
          <p:cNvSpPr txBox="1">
            <a:spLocks noChangeArrowheads="1"/>
          </p:cNvSpPr>
          <p:nvPr/>
        </p:nvSpPr>
        <p:spPr bwMode="auto">
          <a:xfrm>
            <a:off x="5148263" y="5157788"/>
            <a:ext cx="3527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</p:txBody>
      </p:sp>
      <p:pic>
        <p:nvPicPr>
          <p:cNvPr id="25606" name="Picture 9" descr="CAMP Wood-pecker A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0728"/>
            <a:ext cx="3072297" cy="4607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1 Başlık"/>
          <p:cNvSpPr txBox="1">
            <a:spLocks/>
          </p:cNvSpPr>
          <p:nvPr/>
        </p:nvSpPr>
        <p:spPr>
          <a:xfrm>
            <a:off x="457200" y="274638"/>
            <a:ext cx="8229600" cy="63408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</a:rPr>
              <a:t>Dağcılar için buz kırıcı çekiçler</a:t>
            </a:r>
            <a:endParaRPr lang="tr-TR" sz="3200" b="1" dirty="0">
              <a:solidFill>
                <a:srgbClr val="C00000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4139184" y="1777484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tr-TR" sz="2000" dirty="0" smtClean="0"/>
              <a:t>400 gr ağırlığında</a:t>
            </a:r>
          </a:p>
          <a:p>
            <a:pPr marL="342900" indent="-342900">
              <a:buAutoNum type="arabicParenR"/>
            </a:pPr>
            <a:r>
              <a:rPr lang="tr-TR" sz="2000" dirty="0" smtClean="0"/>
              <a:t>Her vuruş için tüm vücudunu kullanır</a:t>
            </a:r>
          </a:p>
          <a:p>
            <a:pPr marL="342900" indent="-342900">
              <a:buAutoNum type="arabicParenR"/>
            </a:pPr>
            <a:r>
              <a:rPr lang="tr-TR" sz="2000" dirty="0" smtClean="0"/>
              <a:t>Kuyruk destek ve yay görevi görür</a:t>
            </a:r>
          </a:p>
          <a:p>
            <a:pPr marL="342900" indent="-342900">
              <a:buAutoNum type="arabicParenR"/>
            </a:pPr>
            <a:r>
              <a:rPr lang="tr-TR" sz="2000" dirty="0" smtClean="0"/>
              <a:t>Omurga ile kafatasının konfigürasyonu darbeyi dağıtmaya yardımcı olur</a:t>
            </a:r>
          </a:p>
          <a:p>
            <a:pPr marL="342900" indent="-342900">
              <a:buAutoNum type="arabicParenR"/>
            </a:pPr>
            <a:r>
              <a:rPr lang="tr-TR" sz="2000" dirty="0" smtClean="0"/>
              <a:t>Kazmanın başı dik açı yerine, kuş gagası gibi aşağı doğru eğimli</a:t>
            </a:r>
          </a:p>
          <a:p>
            <a:pPr marL="342900" indent="-342900">
              <a:buAutoNum type="arabicParenR"/>
            </a:pPr>
            <a:r>
              <a:rPr lang="tr-TR" sz="2000" dirty="0" smtClean="0"/>
              <a:t>Daha dengeli salınım, daha verimli darbe .</a:t>
            </a:r>
          </a:p>
          <a:p>
            <a:pPr marL="342900" indent="-342900">
              <a:buAutoNum type="arabicParenR"/>
            </a:pPr>
            <a:endParaRPr lang="tr-TR" dirty="0" smtClean="0"/>
          </a:p>
          <a:p>
            <a:pPr marL="342900" indent="-342900">
              <a:buAutoNum type="arabicParenR"/>
            </a:pPr>
            <a:endParaRPr lang="tr-TR" dirty="0"/>
          </a:p>
        </p:txBody>
      </p:sp>
      <p:pic>
        <p:nvPicPr>
          <p:cNvPr id="7170" name="Picture 2" descr="C:\Users\ARZU\Desktop\Resim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5301208"/>
            <a:ext cx="4194075" cy="155679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>Ağaçkakan Elektrikli Çekici</a:t>
            </a:r>
            <a:endParaRPr lang="tr-TR" sz="3600" b="1" dirty="0">
              <a:solidFill>
                <a:srgbClr val="C00000"/>
              </a:solidFill>
            </a:endParaRP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179512" y="1268760"/>
            <a:ext cx="4038600" cy="4525963"/>
          </a:xfrm>
        </p:spPr>
        <p:txBody>
          <a:bodyPr>
            <a:normAutofit/>
          </a:bodyPr>
          <a:lstStyle/>
          <a:p>
            <a:r>
              <a:rPr lang="tr-TR" sz="2000" dirty="0" smtClean="0"/>
              <a:t>Sanatsal çalışmalarda mermer, taş ve odun oymak için tasarlanmıştır</a:t>
            </a:r>
          </a:p>
          <a:p>
            <a:r>
              <a:rPr lang="tr-TR" sz="2000" dirty="0" smtClean="0"/>
              <a:t>Mekanik çekiçlerin ana özellikleri, çekiç üzerinde uygulanan basınca göre otomatik olarak tetiklenen kontrol edilebilir perküsyon kuvvetidir.</a:t>
            </a:r>
          </a:p>
          <a:p>
            <a:r>
              <a:rPr lang="tr-TR" sz="2000" dirty="0" smtClean="0"/>
              <a:t>Bu, çekiçlerin hassas çalışma ve orta sertlikte oyma işlemlerinde kullanılmasına izin verir.</a:t>
            </a:r>
            <a:endParaRPr lang="tr-TR" sz="2200" dirty="0" smtClean="0"/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1026" name="Picture 2" descr="C:\Users\ARZU\Desktop\woodpecker-electrical-hammer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3356992"/>
            <a:ext cx="3318520" cy="3318520"/>
          </a:xfrm>
          <a:prstGeom prst="rect">
            <a:avLst/>
          </a:prstGeom>
          <a:noFill/>
        </p:spPr>
      </p:pic>
      <p:pic>
        <p:nvPicPr>
          <p:cNvPr id="1027" name="Picture 3" descr="C:\Users\ARZU\Desktop\Adsız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196752"/>
            <a:ext cx="3312368" cy="2576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</TotalTime>
  <Words>587</Words>
  <Application>Microsoft Office PowerPoint</Application>
  <PresentationFormat>Ekran Gösterisi (4:3)</PresentationFormat>
  <Paragraphs>79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ＭＳ Ｐゴシック</vt:lpstr>
      <vt:lpstr>Arial</vt:lpstr>
      <vt:lpstr>Calibri</vt:lpstr>
      <vt:lpstr>Wingdings</vt:lpstr>
      <vt:lpstr>Ofis Teması</vt:lpstr>
      <vt:lpstr>Kuşlardan İlham Alan Tasarımlar</vt:lpstr>
      <vt:lpstr>Kuşlardan İlham Alan Tasarımlar</vt:lpstr>
      <vt:lpstr>AĞAÇKAKANLAR VE AMORTİSÖRLER</vt:lpstr>
      <vt:lpstr>Ağaçkakan kafatasının anatomisi</vt:lpstr>
      <vt:lpstr>Ağaçkakanlar= Amortisör=Karakutu</vt:lpstr>
      <vt:lpstr>Bu teknoloji nasıl uygulanabilir?</vt:lpstr>
      <vt:lpstr>Bu teknoloji nasıl uygulanabilir?</vt:lpstr>
      <vt:lpstr>PowerPoint Sunusu</vt:lpstr>
      <vt:lpstr>Ağaçkakan Elektrikli Çekici</vt:lpstr>
      <vt:lpstr>Ağaçkakan türleri</vt:lpstr>
      <vt:lpstr>Biyomimikri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ARZU</dc:creator>
  <cp:lastModifiedBy>ARZU</cp:lastModifiedBy>
  <cp:revision>132</cp:revision>
  <dcterms:created xsi:type="dcterms:W3CDTF">2020-11-12T18:27:57Z</dcterms:created>
  <dcterms:modified xsi:type="dcterms:W3CDTF">2021-10-11T13:24:47Z</dcterms:modified>
</cp:coreProperties>
</file>