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sldIdLst>
    <p:sldId id="256" r:id="rId2"/>
    <p:sldId id="269" r:id="rId3"/>
    <p:sldId id="270" r:id="rId4"/>
    <p:sldId id="271" r:id="rId5"/>
    <p:sldId id="272" r:id="rId6"/>
    <p:sldId id="284" r:id="rId7"/>
    <p:sldId id="273" r:id="rId8"/>
    <p:sldId id="274" r:id="rId9"/>
    <p:sldId id="275" r:id="rId10"/>
    <p:sldId id="276" r:id="rId11"/>
    <p:sldId id="277" r:id="rId12"/>
    <p:sldId id="278" r:id="rId13"/>
    <p:sldId id="279" r:id="rId14"/>
    <p:sldId id="280" r:id="rId15"/>
    <p:sldId id="281" r:id="rId16"/>
    <p:sldId id="282" r:id="rId17"/>
    <p:sldId id="283" r:id="rId18"/>
    <p:sldId id="285"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1D359F14-38CB-4CA9-8108-1241CA9695D4}" type="datetimeFigureOut">
              <a:rPr lang="tr-TR" smtClean="0"/>
              <a:t>8.02.2017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861A792-67D4-4718-84EB-1EF1BFCFD1B9}"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1D359F14-38CB-4CA9-8108-1241CA9695D4}" type="datetimeFigureOut">
              <a:rPr lang="tr-TR" smtClean="0"/>
              <a:t>8.02.2017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861A792-67D4-4718-84EB-1EF1BFCFD1B9}"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359F14-38CB-4CA9-8108-1241CA9695D4}" type="datetimeFigureOut">
              <a:rPr lang="tr-TR" smtClean="0"/>
              <a:t>8.02.2017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861A792-67D4-4718-84EB-1EF1BFCFD1B9}" type="slidenum">
              <a:rPr lang="tr-TR" smtClean="0"/>
              <a:t>‹#›</a:t>
            </a:fld>
            <a:endParaRPr lang="tr-T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1D359F14-38CB-4CA9-8108-1241CA9695D4}" type="datetimeFigureOut">
              <a:rPr lang="tr-TR" smtClean="0"/>
              <a:t>8.02.2017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861A792-67D4-4718-84EB-1EF1BFCFD1B9}" type="slidenum">
              <a:rPr lang="tr-TR" smtClean="0"/>
              <a:t>‹#›</a:t>
            </a:fld>
            <a:endParaRPr lang="tr-TR"/>
          </a:p>
        </p:txBody>
      </p:sp>
      <p:sp>
        <p:nvSpPr>
          <p:cNvPr id="7" name="Title 6"/>
          <p:cNvSpPr>
            <a:spLocks noGrp="1"/>
          </p:cNvSpPr>
          <p:nvPr>
            <p:ph type="title"/>
          </p:nvPr>
        </p:nvSpPr>
        <p:spPr/>
        <p:txBody>
          <a:bodyPr/>
          <a:lstStyle/>
          <a:p>
            <a:r>
              <a:rPr lang="tr-TR" smtClean="0"/>
              <a:t>Asıl başlık stili için tıklatın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D359F14-38CB-4CA9-8108-1241CA9695D4}" type="datetimeFigureOut">
              <a:rPr lang="tr-TR" smtClean="0"/>
              <a:t>8.02.2017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861A792-67D4-4718-84EB-1EF1BFCFD1B9}"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1D359F14-38CB-4CA9-8108-1241CA9695D4}" type="datetimeFigureOut">
              <a:rPr lang="tr-TR" smtClean="0"/>
              <a:t>8.02.2017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861A792-67D4-4718-84EB-1EF1BFCFD1B9}" type="slidenum">
              <a:rPr lang="tr-TR" smtClean="0"/>
              <a:t>‹#›</a:t>
            </a:fld>
            <a:endParaRPr lang="tr-TR"/>
          </a:p>
        </p:txBody>
      </p:sp>
      <p:sp>
        <p:nvSpPr>
          <p:cNvPr id="9" name="Content Placeholder 8"/>
          <p:cNvSpPr>
            <a:spLocks noGrp="1"/>
          </p:cNvSpPr>
          <p:nvPr>
            <p:ph sz="quarter" idx="13"/>
          </p:nvPr>
        </p:nvSpPr>
        <p:spPr>
          <a:xfrm>
            <a:off x="676655"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1D359F14-38CB-4CA9-8108-1241CA9695D4}" type="datetimeFigureOut">
              <a:rPr lang="tr-TR" smtClean="0"/>
              <a:t>8.02.2017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861A792-67D4-4718-84EB-1EF1BFCFD1B9}"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1D359F14-38CB-4CA9-8108-1241CA9695D4}" type="datetimeFigureOut">
              <a:rPr lang="tr-TR" smtClean="0"/>
              <a:t>8.02.2017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861A792-67D4-4718-84EB-1EF1BFCFD1B9}"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359F14-38CB-4CA9-8108-1241CA9695D4}" type="datetimeFigureOut">
              <a:rPr lang="tr-TR" smtClean="0"/>
              <a:t>8.02.2017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D861A792-67D4-4718-84EB-1EF1BFCFD1B9}"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359F14-38CB-4CA9-8108-1241CA9695D4}" type="datetimeFigureOut">
              <a:rPr lang="tr-TR" smtClean="0"/>
              <a:t>8.02.2017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861A792-67D4-4718-84EB-1EF1BFCFD1B9}" type="slidenum">
              <a:rPr lang="tr-TR" smtClean="0"/>
              <a:t>‹#›</a:t>
            </a:fld>
            <a:endParaRPr lang="tr-T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D359F14-38CB-4CA9-8108-1241CA9695D4}" type="datetimeFigureOut">
              <a:rPr lang="tr-TR" smtClean="0"/>
              <a:t>8.02.2017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861A792-67D4-4718-84EB-1EF1BFCFD1B9}" type="slidenum">
              <a:rPr lang="tr-TR" smtClean="0"/>
              <a:t>‹#›</a:t>
            </a:fld>
            <a:endParaRPr lang="tr-T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1D359F14-38CB-4CA9-8108-1241CA9695D4}" type="datetimeFigureOut">
              <a:rPr lang="tr-TR" smtClean="0"/>
              <a:t>8.02.2017</a:t>
            </a:fld>
            <a:endParaRPr lang="tr-T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tr-T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D861A792-67D4-4718-84EB-1EF1BFCFD1B9}" type="slidenum">
              <a:rPr lang="tr-TR" smtClean="0"/>
              <a:t>‹#›</a:t>
            </a:fld>
            <a:endParaRPr lang="tr-T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Engelli çocuğun kardeşlerinin tepkileri</a:t>
            </a:r>
            <a:endParaRPr lang="tr-TR" dirty="0"/>
          </a:p>
        </p:txBody>
      </p:sp>
      <p:sp>
        <p:nvSpPr>
          <p:cNvPr id="3" name="Alt Başlık 2"/>
          <p:cNvSpPr>
            <a:spLocks noGrp="1"/>
          </p:cNvSpPr>
          <p:nvPr>
            <p:ph type="subTitle" idx="1"/>
          </p:nvPr>
        </p:nvSpPr>
        <p:spPr>
          <a:xfrm>
            <a:off x="1475656" y="4221088"/>
            <a:ext cx="6400800" cy="1368152"/>
          </a:xfrm>
        </p:spPr>
        <p:txBody>
          <a:bodyPr>
            <a:normAutofit fontScale="92500" lnSpcReduction="10000"/>
          </a:bodyPr>
          <a:lstStyle/>
          <a:p>
            <a:r>
              <a:rPr lang="tr-TR" b="1" dirty="0" smtClean="0"/>
              <a:t>Doç. Dr. Ender Durualp</a:t>
            </a:r>
          </a:p>
          <a:p>
            <a:r>
              <a:rPr lang="tr-TR" b="1" dirty="0" smtClean="0"/>
              <a:t>Ankara Üniversitesi</a:t>
            </a:r>
          </a:p>
          <a:p>
            <a:r>
              <a:rPr lang="tr-TR" b="1" dirty="0" smtClean="0"/>
              <a:t>Sağlık Bilimleri Fakültesi</a:t>
            </a:r>
          </a:p>
          <a:p>
            <a:r>
              <a:rPr lang="tr-TR" b="1" dirty="0" smtClean="0"/>
              <a:t>Çocuk </a:t>
            </a:r>
            <a:r>
              <a:rPr lang="tr-TR" b="1" dirty="0"/>
              <a:t>G</a:t>
            </a:r>
            <a:r>
              <a:rPr lang="tr-TR" b="1" dirty="0" smtClean="0"/>
              <a:t>elişimi Bölümü</a:t>
            </a:r>
            <a:endParaRPr lang="tr-TR" b="1" dirty="0"/>
          </a:p>
        </p:txBody>
      </p:sp>
    </p:spTree>
    <p:extLst>
      <p:ext uri="{BB962C8B-B14F-4D97-AF65-F5344CB8AC3E}">
        <p14:creationId xmlns:p14="http://schemas.microsoft.com/office/powerpoint/2010/main" val="17865023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772816"/>
            <a:ext cx="8229600" cy="4608512"/>
          </a:xfrm>
        </p:spPr>
        <p:txBody>
          <a:bodyPr>
            <a:normAutofit/>
          </a:bodyPr>
          <a:lstStyle/>
          <a:p>
            <a:r>
              <a:rPr lang="tr-TR" b="1" dirty="0" smtClean="0">
                <a:solidFill>
                  <a:srgbClr val="FF0000"/>
                </a:solidFill>
              </a:rPr>
              <a:t>Keder: </a:t>
            </a:r>
            <a:r>
              <a:rPr lang="tr-TR" dirty="0" smtClean="0"/>
              <a:t>Çocuklar engelli </a:t>
            </a:r>
            <a:r>
              <a:rPr lang="tr-TR" dirty="0"/>
              <a:t>kardeşleri için keder duyarlar. Onların bu duyguları çoğu kez anne babalarının üzüntüsünü yansıtmaktadır. </a:t>
            </a:r>
            <a:endParaRPr lang="tr-TR" dirty="0" smtClean="0"/>
          </a:p>
          <a:p>
            <a:endParaRPr lang="tr-TR" dirty="0"/>
          </a:p>
          <a:p>
            <a:r>
              <a:rPr lang="tr-TR" b="1" dirty="0" smtClean="0">
                <a:solidFill>
                  <a:srgbClr val="FF0000"/>
                </a:solidFill>
              </a:rPr>
              <a:t>Korku: </a:t>
            </a:r>
            <a:r>
              <a:rPr lang="tr-TR" dirty="0" smtClean="0"/>
              <a:t>Engelli </a:t>
            </a:r>
            <a:r>
              <a:rPr lang="tr-TR" dirty="0"/>
              <a:t>kardeşi olan çocuklar sıklıkla geleceğe ilişkin endişe ve korku duyarlar. Bunların başında ileride kendilerinin ya da çocuklarının zihinsel engelli olabileceği korkusu gelmektedir. Bunun yanı sıra günün birinde engelli kardeşlerinin tüm sorumluluğunu üstlenmek zorunda kalabilecekleri endişesini duyarlar</a:t>
            </a:r>
            <a:r>
              <a:rPr lang="tr-TR" dirty="0" smtClean="0"/>
              <a:t>.</a:t>
            </a:r>
            <a:endParaRPr lang="tr-TR" dirty="0"/>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17497734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5" y="2204864"/>
            <a:ext cx="7812856" cy="3921299"/>
          </a:xfrm>
        </p:spPr>
        <p:txBody>
          <a:bodyPr>
            <a:normAutofit/>
          </a:bodyPr>
          <a:lstStyle/>
          <a:p>
            <a:r>
              <a:rPr lang="tr-TR" b="1" dirty="0">
                <a:solidFill>
                  <a:srgbClr val="FF0000"/>
                </a:solidFill>
              </a:rPr>
              <a:t>Utanma ve Sıkıntı </a:t>
            </a:r>
            <a:r>
              <a:rPr lang="tr-TR" b="1" dirty="0" smtClean="0">
                <a:solidFill>
                  <a:srgbClr val="FF0000"/>
                </a:solidFill>
              </a:rPr>
              <a:t>Duyma: </a:t>
            </a:r>
            <a:r>
              <a:rPr lang="tr-TR" dirty="0" smtClean="0"/>
              <a:t>Kardeşleri engelli </a:t>
            </a:r>
            <a:r>
              <a:rPr lang="tr-TR" dirty="0"/>
              <a:t>olan çocukların sıklıkla yaşadıkları duygulardır. Çocuk kardeşinin durumundan dolayı </a:t>
            </a:r>
            <a:r>
              <a:rPr lang="tr-TR" dirty="0" smtClean="0"/>
              <a:t>utanabilir.</a:t>
            </a:r>
          </a:p>
          <a:p>
            <a:pPr marL="0" indent="0">
              <a:buNone/>
            </a:pPr>
            <a:endParaRPr lang="tr-TR" dirty="0" smtClean="0"/>
          </a:p>
          <a:p>
            <a:r>
              <a:rPr lang="tr-TR" b="1" dirty="0" smtClean="0">
                <a:solidFill>
                  <a:srgbClr val="FF0000"/>
                </a:solidFill>
              </a:rPr>
              <a:t>Reddetme:</a:t>
            </a:r>
            <a:r>
              <a:rPr lang="tr-TR" dirty="0" smtClean="0"/>
              <a:t> Bazı </a:t>
            </a:r>
            <a:r>
              <a:rPr lang="tr-TR" dirty="0"/>
              <a:t>durumlarda çocuklar </a:t>
            </a:r>
            <a:r>
              <a:rPr lang="tr-TR" dirty="0" smtClean="0"/>
              <a:t>engelli </a:t>
            </a:r>
            <a:r>
              <a:rPr lang="tr-TR" dirty="0"/>
              <a:t>kardeşlerini </a:t>
            </a:r>
            <a:r>
              <a:rPr lang="tr-TR" dirty="0" smtClean="0"/>
              <a:t>reddedebilir. </a:t>
            </a:r>
            <a:r>
              <a:rPr lang="tr-TR" dirty="0"/>
              <a:t>Reddetme çeşitli şekillerde olabilir. En sık </a:t>
            </a:r>
            <a:r>
              <a:rPr lang="tr-TR" dirty="0" smtClean="0"/>
              <a:t>rastlanılan </a:t>
            </a:r>
            <a:r>
              <a:rPr lang="tr-TR" dirty="0"/>
              <a:t>reddetme biçimi ilgi ve sevgi göstermeme şeklinde olmaktadır. Bazen de zihinsel engellilik durumu reddedilmektedir. </a:t>
            </a:r>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21119947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5" y="2348880"/>
            <a:ext cx="7812856" cy="3777283"/>
          </a:xfrm>
        </p:spPr>
        <p:txBody>
          <a:bodyPr/>
          <a:lstStyle/>
          <a:p>
            <a:r>
              <a:rPr lang="tr-TR" dirty="0"/>
              <a:t>Ailenin büyüklüğü </a:t>
            </a:r>
            <a:r>
              <a:rPr lang="tr-TR" dirty="0" smtClean="0"/>
              <a:t>sosyo-ekonomik </a:t>
            </a:r>
            <a:r>
              <a:rPr lang="tr-TR" dirty="0"/>
              <a:t>düzeyi, </a:t>
            </a:r>
            <a:r>
              <a:rPr lang="tr-TR" dirty="0" smtClean="0"/>
              <a:t>anne-babaların </a:t>
            </a:r>
            <a:r>
              <a:rPr lang="tr-TR" dirty="0"/>
              <a:t>tutum ve beklentileri, normal kardeşin cinsiyeti, yaşı, doğum sırası, kardeşin </a:t>
            </a:r>
            <a:r>
              <a:rPr lang="tr-TR" dirty="0" smtClean="0"/>
              <a:t>engelinin </a:t>
            </a:r>
            <a:r>
              <a:rPr lang="tr-TR" dirty="0"/>
              <a:t>türü ve derecesi gibi etmenlerin çoğu zaman birbiriyle etkileşim içerisinde kardeşlerin uyumunu etkileyebildiği belirtilmektedir. </a:t>
            </a:r>
          </a:p>
        </p:txBody>
      </p:sp>
      <p:sp>
        <p:nvSpPr>
          <p:cNvPr id="2" name="Başlık 1"/>
          <p:cNvSpPr>
            <a:spLocks noGrp="1"/>
          </p:cNvSpPr>
          <p:nvPr>
            <p:ph type="title"/>
          </p:nvPr>
        </p:nvSpPr>
        <p:spPr/>
        <p:txBody>
          <a:bodyPr>
            <a:normAutofit fontScale="90000"/>
          </a:bodyPr>
          <a:lstStyle/>
          <a:p>
            <a:r>
              <a:rPr lang="tr-TR" dirty="0" smtClean="0"/>
              <a:t>Kardeş tepkilerini etkileyen faktörler</a:t>
            </a:r>
            <a:endParaRPr lang="tr-TR" dirty="0"/>
          </a:p>
        </p:txBody>
      </p:sp>
    </p:spTree>
    <p:extLst>
      <p:ext uri="{BB962C8B-B14F-4D97-AF65-F5344CB8AC3E}">
        <p14:creationId xmlns:p14="http://schemas.microsoft.com/office/powerpoint/2010/main" val="22440770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72067" y="2348880"/>
            <a:ext cx="7408333" cy="3777283"/>
          </a:xfrm>
        </p:spPr>
        <p:txBody>
          <a:bodyPr>
            <a:normAutofit/>
          </a:bodyPr>
          <a:lstStyle/>
          <a:p>
            <a:r>
              <a:rPr lang="tr-TR" dirty="0"/>
              <a:t>A</a:t>
            </a:r>
            <a:r>
              <a:rPr lang="tr-TR" dirty="0" smtClean="0"/>
              <a:t>lt </a:t>
            </a:r>
            <a:r>
              <a:rPr lang="tr-TR" dirty="0"/>
              <a:t>düzeydeki ailelere göre orta ve üst sosyo- ekonomik düzeyden ailelerde kardeşlerin uyumunun daha iyi olduğu belirtilmektedir. </a:t>
            </a:r>
            <a:endParaRPr lang="tr-TR" dirty="0" smtClean="0"/>
          </a:p>
          <a:p>
            <a:r>
              <a:rPr lang="tr-TR" dirty="0"/>
              <a:t>G</a:t>
            </a:r>
            <a:r>
              <a:rPr lang="tr-TR" dirty="0" smtClean="0"/>
              <a:t>eniş </a:t>
            </a:r>
            <a:r>
              <a:rPr lang="tr-TR" dirty="0"/>
              <a:t>ailelerdeki kardeşlerin genel olarak uyumlarının daha iyi </a:t>
            </a:r>
            <a:r>
              <a:rPr lang="tr-TR" dirty="0" smtClean="0"/>
              <a:t>olduğu söylenebilir.</a:t>
            </a:r>
          </a:p>
          <a:p>
            <a:r>
              <a:rPr lang="tr-TR" dirty="0"/>
              <a:t>Engelli ve normal kardeşler arası yaş farkının az olması durumunda, doğum sırası önemli olmaksızın, kardeş ilişkilerinin daha çatışmalı olabildiği belirtilmektedir.</a:t>
            </a:r>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42065644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2348880"/>
            <a:ext cx="8229600" cy="3777283"/>
          </a:xfrm>
        </p:spPr>
        <p:txBody>
          <a:bodyPr>
            <a:normAutofit/>
          </a:bodyPr>
          <a:lstStyle/>
          <a:p>
            <a:r>
              <a:rPr lang="tr-TR" dirty="0"/>
              <a:t>Özellikle alt </a:t>
            </a:r>
            <a:r>
              <a:rPr lang="tr-TR" dirty="0" smtClean="0"/>
              <a:t>sosyo-ekonomik </a:t>
            </a:r>
            <a:r>
              <a:rPr lang="tr-TR" dirty="0"/>
              <a:t>düzeyden ailelerde büyük kız kardeşlerin, </a:t>
            </a:r>
            <a:r>
              <a:rPr lang="tr-TR" dirty="0" smtClean="0"/>
              <a:t>engelli </a:t>
            </a:r>
            <a:r>
              <a:rPr lang="tr-TR" dirty="0"/>
              <a:t>çocukla ve ev işleriyle ilgili sorumlulukları daha fazla üstlendikleri bu durum da onlar için psikolojik problemler açısından erkek kardeşlere göre daha fazla risk oluşturduğu ileri sürülmektedir. </a:t>
            </a:r>
            <a:endParaRPr lang="tr-TR" dirty="0" smtClean="0"/>
          </a:p>
          <a:p>
            <a:r>
              <a:rPr lang="tr-TR" dirty="0"/>
              <a:t> </a:t>
            </a:r>
            <a:r>
              <a:rPr lang="tr-TR" dirty="0" smtClean="0"/>
              <a:t>Kardeşin engel </a:t>
            </a:r>
            <a:r>
              <a:rPr lang="tr-TR" dirty="0"/>
              <a:t>türü ve derecesi açısından bakıldığında ise genelde farklı </a:t>
            </a:r>
            <a:r>
              <a:rPr lang="tr-TR" dirty="0" smtClean="0"/>
              <a:t>engel </a:t>
            </a:r>
            <a:r>
              <a:rPr lang="tr-TR" dirty="0"/>
              <a:t>ya da hastalık grubundan çocukların kardeşlerinin uyumlarının benzer olduğu yönünde bulgulara rastlanmaktadır. </a:t>
            </a:r>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18231042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39553" y="2492896"/>
            <a:ext cx="7740848" cy="3633267"/>
          </a:xfrm>
        </p:spPr>
        <p:txBody>
          <a:bodyPr/>
          <a:lstStyle/>
          <a:p>
            <a:r>
              <a:rPr lang="tr-TR" dirty="0"/>
              <a:t>A</a:t>
            </a:r>
            <a:r>
              <a:rPr lang="tr-TR" dirty="0" smtClean="0"/>
              <a:t>nne-babaların engelli </a:t>
            </a:r>
            <a:r>
              <a:rPr lang="tr-TR" dirty="0"/>
              <a:t>çocuğa yönelik tutum ve davranışları ile normal çocuklarına ilişkin beklentilerinin </a:t>
            </a:r>
            <a:r>
              <a:rPr lang="tr-TR" dirty="0" smtClean="0"/>
              <a:t>geldiği </a:t>
            </a:r>
            <a:r>
              <a:rPr lang="tr-TR" dirty="0"/>
              <a:t>ileri </a:t>
            </a:r>
            <a:r>
              <a:rPr lang="tr-TR" dirty="0" smtClean="0"/>
              <a:t>sürülmektedir.</a:t>
            </a:r>
          </a:p>
          <a:p>
            <a:r>
              <a:rPr lang="tr-TR" dirty="0" smtClean="0"/>
              <a:t>Diğer çocukların anne-babaların </a:t>
            </a:r>
            <a:r>
              <a:rPr lang="tr-TR" dirty="0"/>
              <a:t>gösterdikleri duygusal ve davranışsal tepkileri benimseme eğiliminde olduklarının görüldüğü belirtilmektedir.</a:t>
            </a:r>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29831924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28800"/>
            <a:ext cx="8229600" cy="5112568"/>
          </a:xfrm>
        </p:spPr>
        <p:txBody>
          <a:bodyPr>
            <a:normAutofit/>
          </a:bodyPr>
          <a:lstStyle/>
          <a:p>
            <a:r>
              <a:rPr lang="tr-TR" dirty="0"/>
              <a:t>Anne-babalar </a:t>
            </a:r>
            <a:r>
              <a:rPr lang="tr-TR" dirty="0" smtClean="0"/>
              <a:t>engelli </a:t>
            </a:r>
            <a:r>
              <a:rPr lang="tr-TR" dirty="0"/>
              <a:t>çocuğun davranışlarına daha fazla hoşgörü göstermelerinin yanı sıra çoğu zaman normal çocuktan da </a:t>
            </a:r>
            <a:r>
              <a:rPr lang="tr-TR" dirty="0" smtClean="0"/>
              <a:t>engelli </a:t>
            </a:r>
            <a:r>
              <a:rPr lang="tr-TR" dirty="0"/>
              <a:t>kardeşiyle aralarında çıkan çatışmalarda, göz yuman ve alttan alan bir şekilde davranmasını beklemekte; yaşça normal çocuktan büyük olsa da özürlü çocuğa, çoğu zaman ailenin "en küçük" çocuğu rolü </a:t>
            </a:r>
            <a:r>
              <a:rPr lang="tr-TR" dirty="0" smtClean="0"/>
              <a:t>verilmektedir.</a:t>
            </a:r>
          </a:p>
          <a:p>
            <a:r>
              <a:rPr lang="tr-TR" dirty="0"/>
              <a:t>A</a:t>
            </a:r>
            <a:r>
              <a:rPr lang="tr-TR" dirty="0" smtClean="0"/>
              <a:t>ile içinde </a:t>
            </a:r>
            <a:r>
              <a:rPr lang="tr-TR" dirty="0"/>
              <a:t>özellikle de kardeşin </a:t>
            </a:r>
            <a:r>
              <a:rPr lang="tr-TR" dirty="0" smtClean="0"/>
              <a:t>engeli </a:t>
            </a:r>
            <a:r>
              <a:rPr lang="tr-TR" dirty="0"/>
              <a:t>konusunda açık ve dürüst bir iletişimin olmamasıdır</a:t>
            </a:r>
            <a:r>
              <a:rPr lang="tr-TR" dirty="0" smtClean="0"/>
              <a:t>.</a:t>
            </a:r>
            <a:r>
              <a:rPr lang="tr-TR" dirty="0"/>
              <a:t> Bu durum onların yalnızlık hissetmelerine, </a:t>
            </a:r>
            <a:r>
              <a:rPr lang="tr-TR" dirty="0" smtClean="0"/>
              <a:t>engelli kardeşle </a:t>
            </a:r>
            <a:r>
              <a:rPr lang="tr-TR" dirty="0"/>
              <a:t>ilgili yanlış düşünce ve inançlar geliştirmelerine, kendilerinin de </a:t>
            </a:r>
            <a:r>
              <a:rPr lang="tr-TR" dirty="0" smtClean="0"/>
              <a:t>engelli olabileceği </a:t>
            </a:r>
            <a:r>
              <a:rPr lang="tr-TR" dirty="0"/>
              <a:t>endişesi duymalarına neden olabilmektedir. </a:t>
            </a:r>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5287661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2348880"/>
            <a:ext cx="8229600" cy="3777283"/>
          </a:xfrm>
        </p:spPr>
        <p:txBody>
          <a:bodyPr>
            <a:normAutofit/>
          </a:bodyPr>
          <a:lstStyle/>
          <a:p>
            <a:r>
              <a:rPr lang="tr-TR" dirty="0"/>
              <a:t>Bu alanda çalışan </a:t>
            </a:r>
            <a:r>
              <a:rPr lang="tr-TR" dirty="0" smtClean="0"/>
              <a:t>uzmanların bir </a:t>
            </a:r>
            <a:r>
              <a:rPr lang="tr-TR" dirty="0"/>
              <a:t>yandan anne-babaya normal çocuğuyla ilgili gereksinim duyduğu konularda yardımda bulunmaları, diğer taraftan da kardeşlerin bilgilenmelerine, yaşadıkları güçlükleri anlamalarına, paylaşmalarına, bunlarla etkili başa çıkma yollarını öğrenmelerine ve </a:t>
            </a:r>
            <a:r>
              <a:rPr lang="tr-TR" dirty="0" smtClean="0"/>
              <a:t>engelli </a:t>
            </a:r>
            <a:r>
              <a:rPr lang="tr-TR" dirty="0"/>
              <a:t>kardeşin eğitimine yardımcı olabilme becerilerini kazanmalarına yönelik eğitimsel ve </a:t>
            </a:r>
            <a:r>
              <a:rPr lang="tr-TR" dirty="0" err="1"/>
              <a:t>terapötik</a:t>
            </a:r>
            <a:r>
              <a:rPr lang="tr-TR" dirty="0"/>
              <a:t> amaçlı hizmetleri sunmaları gerekli görülmektedir.</a:t>
            </a:r>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22290887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lnSpcReduction="10000"/>
          </a:bodyPr>
          <a:lstStyle/>
          <a:p>
            <a:r>
              <a:rPr lang="tr-TR" dirty="0"/>
              <a:t>Yararlanılacak kaynaklar:</a:t>
            </a:r>
          </a:p>
          <a:p>
            <a:r>
              <a:rPr lang="tr-TR" dirty="0"/>
              <a:t>Aral, N. ve Gürsoy, F. (2007). Özel Eğitim. İstanbul: </a:t>
            </a:r>
            <a:r>
              <a:rPr lang="tr-TR" dirty="0" err="1"/>
              <a:t>Morpa</a:t>
            </a:r>
            <a:r>
              <a:rPr lang="tr-TR" dirty="0"/>
              <a:t> Yayınları. </a:t>
            </a:r>
          </a:p>
          <a:p>
            <a:r>
              <a:rPr lang="tr-TR" b="1" i="1" dirty="0"/>
              <a:t>Öğretmenlik Alan Bilgisi/Okul Öncesi Öğretmenliği.(</a:t>
            </a:r>
            <a:r>
              <a:rPr lang="tr-TR" dirty="0"/>
              <a:t>2016).</a:t>
            </a:r>
            <a:r>
              <a:rPr lang="tr-TR" b="1" dirty="0"/>
              <a:t> </a:t>
            </a:r>
            <a:r>
              <a:rPr lang="tr-TR" dirty="0"/>
              <a:t>(</a:t>
            </a:r>
            <a:r>
              <a:rPr lang="tr-TR" dirty="0" err="1"/>
              <a:t>Ed</a:t>
            </a:r>
            <a:r>
              <a:rPr lang="tr-TR" dirty="0"/>
              <a:t>: Neriman Aral, Ümit Deniz ve Adnan Kan). Ankara: Nobel Akademik Yayıncılık, Alan Bilgisi Yayınları.</a:t>
            </a:r>
          </a:p>
          <a:p>
            <a:r>
              <a:rPr lang="tr-TR" dirty="0" err="1"/>
              <a:t>Kaytez</a:t>
            </a:r>
            <a:r>
              <a:rPr lang="tr-TR" dirty="0"/>
              <a:t>, N., </a:t>
            </a:r>
            <a:r>
              <a:rPr lang="tr-TR" b="1" dirty="0"/>
              <a:t>Durualp, E. </a:t>
            </a:r>
            <a:r>
              <a:rPr lang="tr-TR" dirty="0"/>
              <a:t>ve </a:t>
            </a:r>
            <a:r>
              <a:rPr lang="tr-TR" dirty="0" err="1"/>
              <a:t>Kadan</a:t>
            </a:r>
            <a:r>
              <a:rPr lang="tr-TR" dirty="0"/>
              <a:t>, G. (2015). Engelli Çocuğa Sahip Olan Ailelerin Gereksinimlerinin ve Stres Düzeylerinin İncelenmesi. </a:t>
            </a:r>
            <a:r>
              <a:rPr lang="tr-TR" i="1"/>
              <a:t>Eğitim ve Öğretim Araştırmaları Dergisi, </a:t>
            </a:r>
            <a:r>
              <a:rPr lang="tr-TR"/>
              <a:t>4 (1): 197-214.</a:t>
            </a:r>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14675513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endParaRPr lang="tr-TR" dirty="0" smtClean="0"/>
          </a:p>
          <a:p>
            <a:endParaRPr lang="tr-TR" dirty="0"/>
          </a:p>
          <a:p>
            <a:r>
              <a:rPr lang="tr-TR" dirty="0" smtClean="0"/>
              <a:t>Aile </a:t>
            </a:r>
            <a:r>
              <a:rPr lang="tr-TR" dirty="0"/>
              <a:t>bütünlüğü içerisinde </a:t>
            </a:r>
            <a:r>
              <a:rPr lang="tr-TR" dirty="0" smtClean="0"/>
              <a:t>engelli </a:t>
            </a:r>
            <a:r>
              <a:rPr lang="tr-TR" dirty="0"/>
              <a:t>çocuklar </a:t>
            </a:r>
            <a:r>
              <a:rPr lang="tr-TR" dirty="0" smtClean="0"/>
              <a:t>anne-babanın yanında ailenin </a:t>
            </a:r>
            <a:r>
              <a:rPr lang="tr-TR" dirty="0"/>
              <a:t>diğer üyelerini de etkilemektedir. </a:t>
            </a:r>
          </a:p>
        </p:txBody>
      </p:sp>
      <p:sp>
        <p:nvSpPr>
          <p:cNvPr id="2" name="Başlık 1"/>
          <p:cNvSpPr>
            <a:spLocks noGrp="1"/>
          </p:cNvSpPr>
          <p:nvPr>
            <p:ph type="title"/>
          </p:nvPr>
        </p:nvSpPr>
        <p:spPr/>
        <p:txBody>
          <a:bodyPr>
            <a:normAutofit fontScale="90000"/>
          </a:bodyPr>
          <a:lstStyle/>
          <a:p>
            <a:r>
              <a:rPr lang="tr-TR" dirty="0" smtClean="0"/>
              <a:t>Engelli çocukların kardeşlerinin tepkisi</a:t>
            </a:r>
            <a:endParaRPr lang="tr-TR" dirty="0"/>
          </a:p>
        </p:txBody>
      </p:sp>
    </p:spTree>
    <p:extLst>
      <p:ext uri="{BB962C8B-B14F-4D97-AF65-F5344CB8AC3E}">
        <p14:creationId xmlns:p14="http://schemas.microsoft.com/office/powerpoint/2010/main" val="11338900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2132856"/>
            <a:ext cx="8229600" cy="3993307"/>
          </a:xfrm>
        </p:spPr>
        <p:txBody>
          <a:bodyPr>
            <a:normAutofit/>
          </a:bodyPr>
          <a:lstStyle/>
          <a:p>
            <a:r>
              <a:rPr lang="tr-TR" dirty="0"/>
              <a:t>Ailenin yaşamı çoğu zaman </a:t>
            </a:r>
            <a:r>
              <a:rPr lang="tr-TR" dirty="0" smtClean="0"/>
              <a:t>engelli </a:t>
            </a:r>
            <a:r>
              <a:rPr lang="tr-TR" dirty="0"/>
              <a:t>çocuğun gereksinimleri etrafında döner. Bu gereksinimleri karşılamada babaya göre annenin daha fazla sorumluluk yüklenmesi, </a:t>
            </a:r>
            <a:r>
              <a:rPr lang="tr-TR" dirty="0" smtClean="0"/>
              <a:t>ilginin, </a:t>
            </a:r>
            <a:r>
              <a:rPr lang="tr-TR" dirty="0"/>
              <a:t>zamanın ve </a:t>
            </a:r>
            <a:r>
              <a:rPr lang="tr-TR" dirty="0" smtClean="0"/>
              <a:t>enerjinin </a:t>
            </a:r>
            <a:r>
              <a:rPr lang="tr-TR" dirty="0"/>
              <a:t>çoğunu </a:t>
            </a:r>
            <a:r>
              <a:rPr lang="tr-TR" dirty="0" smtClean="0"/>
              <a:t>engelli </a:t>
            </a:r>
            <a:r>
              <a:rPr lang="tr-TR" dirty="0"/>
              <a:t>çocuğa vermek zorunda kalması, anneyi giderek eşinden ve diğer çocuklardan da uzaklaştırır. Bu nedenle zaman zaman </a:t>
            </a:r>
            <a:r>
              <a:rPr lang="tr-TR" dirty="0" smtClean="0"/>
              <a:t>engelli </a:t>
            </a:r>
            <a:r>
              <a:rPr lang="tr-TR" dirty="0"/>
              <a:t>olmayan diğer kardeşlerde uyum ve davranış problemleri ortaya çıkabilmektedir. </a:t>
            </a:r>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42542682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a:t>Yetersizliğe sahip kardeşi olanlar ise bir yandan kardeşlerinin farklılığını anlamaya çalışırken, diğer yandan da normal kardeşi olan yaşıtlarına oranla daha fazla sorumluluk </a:t>
            </a:r>
            <a:r>
              <a:rPr lang="tr-TR" dirty="0" smtClean="0"/>
              <a:t>almak zorunda kalabilirler.</a:t>
            </a:r>
          </a:p>
          <a:p>
            <a:r>
              <a:rPr lang="tr-TR" dirty="0"/>
              <a:t>Bu kardeşler yetersizliği olan kardeşe karşı; </a:t>
            </a:r>
            <a:r>
              <a:rPr lang="tr-TR" dirty="0" smtClean="0"/>
              <a:t>gücenme, </a:t>
            </a:r>
            <a:r>
              <a:rPr lang="tr-TR" dirty="0"/>
              <a:t>kıskançlık, düşmanlık, suçluluk, derin üzüntü, korku, utanç ve </a:t>
            </a:r>
            <a:r>
              <a:rPr lang="tr-TR" dirty="0" err="1"/>
              <a:t>red</a:t>
            </a:r>
            <a:r>
              <a:rPr lang="tr-TR" dirty="0"/>
              <a:t> gibi duygular hissedilebilir. </a:t>
            </a:r>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39917321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512" y="2060848"/>
            <a:ext cx="8784976" cy="4608512"/>
          </a:xfrm>
        </p:spPr>
        <p:txBody>
          <a:bodyPr>
            <a:normAutofit/>
          </a:bodyPr>
          <a:lstStyle/>
          <a:p>
            <a:r>
              <a:rPr lang="tr-TR" b="1" dirty="0" smtClean="0">
                <a:solidFill>
                  <a:srgbClr val="FF0000"/>
                </a:solidFill>
              </a:rPr>
              <a:t>Kızgınlık:</a:t>
            </a:r>
            <a:r>
              <a:rPr lang="tr-TR" dirty="0" smtClean="0"/>
              <a:t> Kardeşlerin </a:t>
            </a:r>
            <a:r>
              <a:rPr lang="tr-TR" dirty="0"/>
              <a:t>gösterdiği en yaygın duygusal tepkidir. Hiçbir çocuk kardeşinin </a:t>
            </a:r>
            <a:r>
              <a:rPr lang="tr-TR" dirty="0" smtClean="0"/>
              <a:t>engelli </a:t>
            </a:r>
            <a:r>
              <a:rPr lang="tr-TR" dirty="0"/>
              <a:t>olmasını arzu etmez. Dolayısıyla kızgınlık duyguları çoğu kez böylesi bir gerçeğe karşı gösterilen doğal bir tepki olarak ortaya çıkmaktadır. Diğer yandan anne babanın zihinsel engelli çocukla daha fazla ilgilenmeleri, engelli çocuk nedeniyle ailenin tatile çıkma, çeşitli etkinliklere katılma gibi yaşantılarının sınırlandırılması, engelli çocuğun gereksinim duyduğu hizmetlerin aileye getirdiği maddi yük, doğrudan ya da dolaylı olarak kardeşlerde kızgınlık duygularına neden olabilmektedir. </a:t>
            </a:r>
            <a:br>
              <a:rPr lang="tr-TR" dirty="0"/>
            </a:br>
            <a:endParaRPr lang="tr-TR" dirty="0"/>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6413002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a:t>Bunun yanında çocukların ileri yaşlarda zihinsel engelli kardeşlerinin bakımlarından sorumlu olmaları, toplum içerisinde ve yaşıtları arasında engelli bir kardeşe sahip olmanın getirebileceği bazı sosyal zorunluluklar kızgınlık duygularına neden olabilmektedir. </a:t>
            </a:r>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19121704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844824"/>
            <a:ext cx="8229600" cy="4281339"/>
          </a:xfrm>
        </p:spPr>
        <p:txBody>
          <a:bodyPr>
            <a:normAutofit/>
          </a:bodyPr>
          <a:lstStyle/>
          <a:p>
            <a:r>
              <a:rPr lang="tr-TR" b="1" dirty="0" smtClean="0">
                <a:solidFill>
                  <a:srgbClr val="FF0000"/>
                </a:solidFill>
              </a:rPr>
              <a:t>Kıskançlık: </a:t>
            </a:r>
            <a:r>
              <a:rPr lang="tr-TR" dirty="0" smtClean="0"/>
              <a:t>Engelli </a:t>
            </a:r>
            <a:r>
              <a:rPr lang="tr-TR" dirty="0"/>
              <a:t>olmayan çocukların, </a:t>
            </a:r>
            <a:r>
              <a:rPr lang="tr-TR" dirty="0" smtClean="0"/>
              <a:t>engelli </a:t>
            </a:r>
            <a:r>
              <a:rPr lang="tr-TR" dirty="0"/>
              <a:t>kardeşleri nedeniyle anne babalarının gözünde önemlerini yitirdikleri kaygısına kapılmaları durumunda, kızgınlık duyguları beraberinde kıskançlık duygularını getirebilmektedir. Bu duygular içerisinde anne ve babaların ilgi ve dikkatini çekmek isteyen çocuklar, evde ve okulda çeşitli problem davranışlarda bulunabilirler. Bu yolla anne babaların ilgi ve dikkatini çekmede başarılı olurlarsa davranışlarını giderek arttırırlar. </a:t>
            </a:r>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40891812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5" y="2204864"/>
            <a:ext cx="7812856" cy="3921299"/>
          </a:xfrm>
        </p:spPr>
        <p:txBody>
          <a:bodyPr>
            <a:normAutofit/>
          </a:bodyPr>
          <a:lstStyle/>
          <a:p>
            <a:r>
              <a:rPr lang="tr-TR" b="1" dirty="0" smtClean="0">
                <a:solidFill>
                  <a:srgbClr val="FF0000"/>
                </a:solidFill>
              </a:rPr>
              <a:t>Düşmanlık: </a:t>
            </a:r>
            <a:r>
              <a:rPr lang="tr-TR" dirty="0" smtClean="0"/>
              <a:t>Çoğu </a:t>
            </a:r>
            <a:r>
              <a:rPr lang="tr-TR" dirty="0"/>
              <a:t>kez kıskançlık duyguları düşmanlık duygularına yol açmaktadır. Çocuklar yetişkinlere göre olaylara daha kişisel bir açıdan bakarlar. </a:t>
            </a:r>
            <a:r>
              <a:rPr lang="tr-TR" dirty="0" smtClean="0"/>
              <a:t>Engelli </a:t>
            </a:r>
            <a:r>
              <a:rPr lang="tr-TR" dirty="0"/>
              <a:t>kardeşlerini tüm problemlerin kaynağı olarak görebilirler. Bunun sonucu olarak engelli kardeşlerine düşmanca duygular besleyebilirler. Bu duygular kendini genellikle bedensel saldırganlık ya da sözel taciz ve alay etme şeklinde gösterir</a:t>
            </a:r>
            <a:r>
              <a:rPr lang="tr-TR" dirty="0" smtClean="0"/>
              <a:t>. Bazen kardeşe ve anne-babaya yönelebilir. </a:t>
            </a:r>
            <a:endParaRPr lang="tr-TR" dirty="0"/>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42022812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39553" y="2348880"/>
            <a:ext cx="7740848" cy="3777283"/>
          </a:xfrm>
        </p:spPr>
        <p:txBody>
          <a:bodyPr>
            <a:normAutofit/>
          </a:bodyPr>
          <a:lstStyle/>
          <a:p>
            <a:r>
              <a:rPr lang="tr-TR" b="1" dirty="0" smtClean="0">
                <a:solidFill>
                  <a:srgbClr val="FF0000"/>
                </a:solidFill>
              </a:rPr>
              <a:t>Suçluluk: </a:t>
            </a:r>
            <a:r>
              <a:rPr lang="tr-TR" dirty="0" smtClean="0"/>
              <a:t>Engelli </a:t>
            </a:r>
            <a:r>
              <a:rPr lang="tr-TR" dirty="0"/>
              <a:t>kardeşi olan çocuklar sıklıkla suçluluk duyguları gösterirler. Ancak bu tepkilerin niteliği anne babalarının gösterdikleri tepkilerden farklıdır. Çocuklarda suçluluk duyguları, </a:t>
            </a:r>
            <a:r>
              <a:rPr lang="tr-TR" dirty="0" smtClean="0"/>
              <a:t>engelli </a:t>
            </a:r>
            <a:r>
              <a:rPr lang="tr-TR" dirty="0"/>
              <a:t>kardeşlerine ilişkin olan olumsuz duygularından kaynaklanabilir ya da </a:t>
            </a:r>
            <a:r>
              <a:rPr lang="tr-TR" dirty="0" smtClean="0"/>
              <a:t>engelli </a:t>
            </a:r>
            <a:r>
              <a:rPr lang="tr-TR" dirty="0"/>
              <a:t>kardeşlerine kötü muamelede bulunmanın bir sonucu olarak ortaya çıkabilir. Her iki durumda da çocuk yaptığının yanlış olduğunun farkındadır. </a:t>
            </a:r>
            <a:br>
              <a:rPr lang="tr-TR" dirty="0"/>
            </a:br>
            <a:endParaRPr lang="tr-TR" dirty="0"/>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42743488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lga Biçimi">
  <a:themeElements>
    <a:clrScheme name="Dalga Biçimi">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alga Biçimi">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alga Biçimi">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150</TotalTime>
  <Words>895</Words>
  <Application>Microsoft Office PowerPoint</Application>
  <PresentationFormat>Ekran Gösterisi (4:3)</PresentationFormat>
  <Paragraphs>39</Paragraphs>
  <Slides>18</Slides>
  <Notes>0</Notes>
  <HiddenSlides>0</HiddenSlides>
  <MMClips>0</MMClips>
  <ScaleCrop>false</ScaleCrop>
  <HeadingPairs>
    <vt:vector size="4" baseType="variant">
      <vt:variant>
        <vt:lpstr>Tema</vt:lpstr>
      </vt:variant>
      <vt:variant>
        <vt:i4>1</vt:i4>
      </vt:variant>
      <vt:variant>
        <vt:lpstr>Slayt Başlıkları</vt:lpstr>
      </vt:variant>
      <vt:variant>
        <vt:i4>18</vt:i4>
      </vt:variant>
    </vt:vector>
  </HeadingPairs>
  <TitlesOfParts>
    <vt:vector size="19" baseType="lpstr">
      <vt:lpstr>Dalga Biçimi</vt:lpstr>
      <vt:lpstr>Engelli çocuğun kardeşlerinin tepkileri</vt:lpstr>
      <vt:lpstr>Engelli çocukların kardeşlerinin tepkisi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Kardeş tepkilerini etkileyen faktörler</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ENGELLİ ÇOCUĞA SAHİP AİLELERİN TUTUMLARI</dc:title>
  <dc:creator>sony</dc:creator>
  <cp:lastModifiedBy>EDurualp</cp:lastModifiedBy>
  <cp:revision>20</cp:revision>
  <dcterms:created xsi:type="dcterms:W3CDTF">2014-04-05T16:20:42Z</dcterms:created>
  <dcterms:modified xsi:type="dcterms:W3CDTF">2017-02-08T20:15:13Z</dcterms:modified>
</cp:coreProperties>
</file>