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197" r:id="rId5"/>
    <p:sldId id="1235" r:id="rId6"/>
    <p:sldId id="1239" r:id="rId7"/>
    <p:sldId id="1240" r:id="rId8"/>
    <p:sldId id="1241" r:id="rId9"/>
    <p:sldId id="1236" r:id="rId10"/>
    <p:sldId id="1237" r:id="rId11"/>
    <p:sldId id="1238"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340400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10.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III. SEBEPSİZ ZENGİNLEŞMEDEN DOĞAN BORÇ İLİŞKİLERİ</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5803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00986"/>
          </a:xfrm>
          <a:prstGeom prst="rect">
            <a:avLst/>
          </a:prstGeom>
        </p:spPr>
        <p:txBody>
          <a:bodyPr wrap="square">
            <a:spAutoFit/>
          </a:bodyPr>
          <a:lstStyle/>
          <a:p>
            <a:r>
              <a:rPr lang="tr-TR" sz="2400" b="1" dirty="0">
                <a:solidFill>
                  <a:srgbClr val="0070C0"/>
                </a:solidFill>
              </a:rPr>
              <a:t>A. SEBEPSİZ ZENGİNLEŞME</a:t>
            </a:r>
          </a:p>
          <a:p>
            <a:pPr marL="457200" indent="-457200">
              <a:buAutoNum type="arabicPeriod"/>
            </a:pPr>
            <a:r>
              <a:rPr lang="tr-TR" sz="2400" b="1" dirty="0">
                <a:solidFill>
                  <a:schemeClr val="accent5"/>
                </a:solidFill>
              </a:rPr>
              <a:t>Genel olarak</a:t>
            </a:r>
          </a:p>
          <a:p>
            <a:pPr marL="342900" indent="-342900">
              <a:buFont typeface="Arial" panose="020B0604020202020204" pitchFamily="34" charset="0"/>
              <a:buChar char="•"/>
            </a:pPr>
            <a:r>
              <a:rPr lang="tr-TR" sz="2000" dirty="0"/>
              <a:t>Haklı bir sebep olmaksızın, bir başkasının malvarlığından veya emeğinden zenginleşen, bu zenginleşmeyi geri vermekle yükümlüdür. Bu yükümlülük, özellikle zenginleşmenin geçerli olmayan veya gerçekleşmemiş ya da sona ermiş bir sebebe dayanması durumunda doğmuş olur. </a:t>
            </a:r>
          </a:p>
          <a:p>
            <a:pPr marL="342900" indent="-342900">
              <a:buFont typeface="Arial" panose="020B0604020202020204" pitchFamily="34" charset="0"/>
              <a:buChar char="•"/>
            </a:pPr>
            <a:r>
              <a:rPr lang="tr-TR" sz="2000" dirty="0"/>
              <a:t>Borçlanmadığı edimi kendi isteğiyle yerine getiren kimse, bunu ancak, kendisini borçlu sanarak yerine getirdiğini ispat ederse geri isteyebilir. Zamanaşımına uğramış bir borcun ifasından veya ahlaki bir ödevin yerine getirilmiş olmasından kaynaklanan zenginleşmeler geri istenemez. Borç olmadığı hâlde ödenmiş olan edimin geri istenmesine ilişkin diğer kanun hükümleri saklıdır</a:t>
            </a:r>
            <a:endParaRPr lang="tr-TR" sz="2000" b="1" dirty="0"/>
          </a:p>
        </p:txBody>
      </p:sp>
    </p:spTree>
    <p:extLst>
      <p:ext uri="{BB962C8B-B14F-4D97-AF65-F5344CB8AC3E}">
        <p14:creationId xmlns:p14="http://schemas.microsoft.com/office/powerpoint/2010/main" val="990458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278094"/>
          </a:xfrm>
          <a:prstGeom prst="rect">
            <a:avLst/>
          </a:prstGeom>
        </p:spPr>
        <p:txBody>
          <a:bodyPr wrap="square">
            <a:spAutoFit/>
          </a:bodyPr>
          <a:lstStyle/>
          <a:p>
            <a:r>
              <a:rPr lang="tr-TR" sz="2400" b="1" dirty="0">
                <a:solidFill>
                  <a:srgbClr val="0070C0"/>
                </a:solidFill>
              </a:rPr>
              <a:t>A. SEBEPSİZ ZENGİNLEŞME</a:t>
            </a:r>
          </a:p>
          <a:p>
            <a:pPr marL="457200" indent="-457200">
              <a:buAutoNum type="arabicPeriod" startAt="2"/>
            </a:pPr>
            <a:r>
              <a:rPr lang="tr-TR" sz="2400" b="1" dirty="0">
                <a:solidFill>
                  <a:schemeClr val="accent5"/>
                </a:solidFill>
              </a:rPr>
              <a:t>Şartları</a:t>
            </a:r>
          </a:p>
          <a:p>
            <a:r>
              <a:rPr lang="tr-TR" sz="2400" b="1" dirty="0">
                <a:solidFill>
                  <a:schemeClr val="accent5"/>
                </a:solidFill>
              </a:rPr>
              <a:t>a. Zenginleşme</a:t>
            </a:r>
          </a:p>
          <a:p>
            <a:pPr marL="342900" indent="-342900">
              <a:buFont typeface="Arial" panose="020B0604020202020204" pitchFamily="34" charset="0"/>
              <a:buChar char="•"/>
            </a:pPr>
            <a:r>
              <a:rPr lang="tr-TR" sz="2000" dirty="0"/>
              <a:t>Sebepsiz zenginleşmeye dayalı olarak bir iade borcunun doğabilmesi bir kimsenin malvarlığında bir zenginleşmenin meydana gelmesi şartına bağlıdır. Zenginleşme malvarlığındaki mevcut durum ile zenginleşme olmasaydı malvarlığının arz edeceği durum arasındaki farktan ibarettir. Malvarlığındaki zenginleşme iki farklı şekilde söz konusu olur: </a:t>
            </a:r>
          </a:p>
          <a:p>
            <a:pPr marL="342900" indent="-342900">
              <a:buFont typeface="Arial" panose="020B0604020202020204" pitchFamily="34" charset="0"/>
              <a:buChar char="•"/>
            </a:pPr>
            <a:endParaRPr lang="tr-TR" sz="2000" dirty="0"/>
          </a:p>
          <a:p>
            <a:pPr marL="342900" indent="-342900">
              <a:buFont typeface="Arial" panose="020B0604020202020204" pitchFamily="34" charset="0"/>
              <a:buChar char="•"/>
            </a:pPr>
            <a:r>
              <a:rPr lang="tr-TR" sz="2000" b="1" dirty="0"/>
              <a:t>Malvarlığında bir artış meydana gelmesi şeklinde olabilir. Malvarlığının artması aktiflerin artması ya da pasiflerin azalması şeklinde olur.</a:t>
            </a:r>
          </a:p>
          <a:p>
            <a:endParaRPr lang="tr-TR" sz="2000" dirty="0"/>
          </a:p>
          <a:p>
            <a:pPr marL="342900" indent="-342900">
              <a:buFont typeface="Arial" panose="020B0604020202020204" pitchFamily="34" charset="0"/>
              <a:buChar char="•"/>
            </a:pPr>
            <a:r>
              <a:rPr lang="tr-TR" sz="2000" b="1" dirty="0"/>
              <a:t>Malvarlığındaki bir azalmanın engellenmesi şeklinde olabilir. </a:t>
            </a:r>
          </a:p>
        </p:txBody>
      </p:sp>
    </p:spTree>
    <p:extLst>
      <p:ext uri="{BB962C8B-B14F-4D97-AF65-F5344CB8AC3E}">
        <p14:creationId xmlns:p14="http://schemas.microsoft.com/office/powerpoint/2010/main" val="326399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385542"/>
          </a:xfrm>
          <a:prstGeom prst="rect">
            <a:avLst/>
          </a:prstGeom>
        </p:spPr>
        <p:txBody>
          <a:bodyPr wrap="square">
            <a:spAutoFit/>
          </a:bodyPr>
          <a:lstStyle/>
          <a:p>
            <a:r>
              <a:rPr lang="tr-TR" sz="2400" b="1" dirty="0">
                <a:solidFill>
                  <a:srgbClr val="0070C0"/>
                </a:solidFill>
              </a:rPr>
              <a:t>A. SEBEPSİZ ZENGİNLEŞME</a:t>
            </a:r>
          </a:p>
          <a:p>
            <a:pPr marL="457200" indent="-457200">
              <a:buAutoNum type="arabicPeriod" startAt="2"/>
            </a:pPr>
            <a:r>
              <a:rPr lang="tr-TR" sz="2400" b="1" dirty="0">
                <a:solidFill>
                  <a:schemeClr val="accent5"/>
                </a:solidFill>
              </a:rPr>
              <a:t>Şartları</a:t>
            </a:r>
          </a:p>
          <a:p>
            <a:r>
              <a:rPr lang="tr-TR" sz="2400" b="1" dirty="0">
                <a:solidFill>
                  <a:schemeClr val="accent5"/>
                </a:solidFill>
              </a:rPr>
              <a:t>b. Bir Başkasının Malvarlığından veya Emeğinden Zenginleşme</a:t>
            </a:r>
          </a:p>
          <a:p>
            <a:pPr marL="342900" indent="-342900">
              <a:buFont typeface="Arial" panose="020B0604020202020204" pitchFamily="34" charset="0"/>
              <a:buChar char="•"/>
            </a:pPr>
            <a:r>
              <a:rPr lang="tr-TR" sz="2400" b="1" dirty="0">
                <a:solidFill>
                  <a:schemeClr val="accent5"/>
                </a:solidFill>
              </a:rPr>
              <a:t> </a:t>
            </a:r>
            <a:r>
              <a:rPr lang="tr-TR" sz="2000" dirty="0"/>
              <a:t>Eski </a:t>
            </a:r>
            <a:r>
              <a:rPr lang="tr-TR" sz="2000" dirty="0" err="1"/>
              <a:t>BK’nın</a:t>
            </a:r>
            <a:r>
              <a:rPr lang="tr-TR" sz="2000" dirty="0"/>
              <a:t> 61. maddesi uyarınca sebepsiz zenginleşmeye dayanan bir iade borcunun doğabilmesi için,  bu zenginleşme (çoğalma) “başkasının zararına” meydana gelmiş olmalıydı. Başka bir deyişle bir kimsenin malvarlığı zenginleşirken, diğer tarafın fakirleşmesi şartı aranmaktaydı. Ancak TBK md.77 hükmü ile başkasının malvarlığından veya emeğinden zenginleşmenin yanında karşı tarafın fakirleşmesi şartı aranmamaktadır.  </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597475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2708434"/>
          </a:xfrm>
          <a:prstGeom prst="rect">
            <a:avLst/>
          </a:prstGeom>
        </p:spPr>
        <p:txBody>
          <a:bodyPr wrap="square">
            <a:spAutoFit/>
          </a:bodyPr>
          <a:lstStyle/>
          <a:p>
            <a:r>
              <a:rPr lang="tr-TR" sz="2400" b="1" dirty="0">
                <a:solidFill>
                  <a:srgbClr val="0070C0"/>
                </a:solidFill>
              </a:rPr>
              <a:t>A. SEBEPSİZ ZENGİNLEŞME</a:t>
            </a:r>
          </a:p>
          <a:p>
            <a:pPr marL="457200" indent="-457200">
              <a:buAutoNum type="arabicPeriod" startAt="2"/>
            </a:pPr>
            <a:r>
              <a:rPr lang="tr-TR" sz="2400" b="1" dirty="0">
                <a:solidFill>
                  <a:schemeClr val="accent5"/>
                </a:solidFill>
              </a:rPr>
              <a:t>Şartları</a:t>
            </a:r>
          </a:p>
          <a:p>
            <a:r>
              <a:rPr lang="tr-TR" sz="2400" b="1" dirty="0">
                <a:solidFill>
                  <a:schemeClr val="accent5"/>
                </a:solidFill>
              </a:rPr>
              <a:t>c. Zenginleşmenin Haklı Bir Sebebe Dayanmaması </a:t>
            </a:r>
          </a:p>
          <a:p>
            <a:pPr marL="342900" indent="-342900">
              <a:buFont typeface="Arial" panose="020B0604020202020204" pitchFamily="34" charset="0"/>
              <a:buChar char="•"/>
            </a:pPr>
            <a:r>
              <a:rPr lang="tr-TR" sz="2000" dirty="0"/>
              <a:t>Sebepsiz zenginleşenin (iade borçlusunun) iade alacaklısına karşı malvarlığındaki artışı muhafaza etmesini haklı gösterecek bir sebebin bulunmaması gerekir. Ancak bir kimse geçerli bir sözleşmeye dayanarak bir malvarlığı değeri kazanmışsa, kendi borcunu yerine getirmemiş olsa bile sebepsiz zenginleştiğinden bahsedilemez. </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3586534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416320"/>
          </a:xfrm>
          <a:prstGeom prst="rect">
            <a:avLst/>
          </a:prstGeom>
        </p:spPr>
        <p:txBody>
          <a:bodyPr wrap="square">
            <a:spAutoFit/>
          </a:bodyPr>
          <a:lstStyle/>
          <a:p>
            <a:pPr marL="457200" indent="-457200">
              <a:buAutoNum type="alphaUcPeriod"/>
            </a:pPr>
            <a:r>
              <a:rPr lang="tr-TR" sz="2400" b="1" dirty="0">
                <a:solidFill>
                  <a:srgbClr val="0070C0"/>
                </a:solidFill>
              </a:rPr>
              <a:t>SEBEPSİZ ZENGİNLEŞME </a:t>
            </a:r>
          </a:p>
          <a:p>
            <a:r>
              <a:rPr lang="tr-TR" sz="2400" b="1" dirty="0">
                <a:solidFill>
                  <a:schemeClr val="accent5"/>
                </a:solidFill>
              </a:rPr>
              <a:t>3.  Geri Vermenin Kapsamı</a:t>
            </a:r>
          </a:p>
          <a:p>
            <a:r>
              <a:rPr lang="tr-TR" sz="2400" b="1" dirty="0">
                <a:solidFill>
                  <a:schemeClr val="accent5"/>
                </a:solidFill>
              </a:rPr>
              <a:t>a. Zenginleşenin yükümlülüğü </a:t>
            </a:r>
          </a:p>
          <a:p>
            <a:pPr marL="342900" indent="-342900">
              <a:buFont typeface="Arial" panose="020B0604020202020204" pitchFamily="34" charset="0"/>
              <a:buChar char="•"/>
            </a:pPr>
            <a:r>
              <a:rPr lang="tr-TR" sz="2400" dirty="0"/>
              <a:t>Sebepsiz zenginleşen, zenginleşmenin geri istenmesi sırasında elinden çıkmış olduğunu ispat ettiği kısmın dışında kalanı geri vermekle yükümlüdür. Zenginleşen, zenginleşmeyi iyiniyetli olmaksızın elden çıkarmışsa veya elden çıkarırken ileride geri vermek zorunda kalabileceğini hesaba katması gerekiyorsa, zenginleşmenin tamamını geri vermekle yükümlüdür.</a:t>
            </a:r>
            <a:endParaRPr lang="tr-TR" sz="2400" b="1" dirty="0">
              <a:solidFill>
                <a:schemeClr val="accent5"/>
              </a:solidFill>
            </a:endParaRPr>
          </a:p>
        </p:txBody>
      </p:sp>
    </p:spTree>
    <p:extLst>
      <p:ext uri="{BB962C8B-B14F-4D97-AF65-F5344CB8AC3E}">
        <p14:creationId xmlns:p14="http://schemas.microsoft.com/office/powerpoint/2010/main" val="1671727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73054" y="1331129"/>
            <a:ext cx="8997892" cy="4524315"/>
          </a:xfrm>
          <a:prstGeom prst="rect">
            <a:avLst/>
          </a:prstGeom>
        </p:spPr>
        <p:txBody>
          <a:bodyPr wrap="square">
            <a:spAutoFit/>
          </a:bodyPr>
          <a:lstStyle/>
          <a:p>
            <a:r>
              <a:rPr lang="tr-TR" sz="2400" b="1" dirty="0">
                <a:solidFill>
                  <a:schemeClr val="accent5"/>
                </a:solidFill>
              </a:rPr>
              <a:t>A. SEBEPSİZ ZENGİNLEŞME</a:t>
            </a:r>
          </a:p>
          <a:p>
            <a:r>
              <a:rPr lang="tr-TR" sz="2400" b="1" dirty="0">
                <a:solidFill>
                  <a:schemeClr val="accent5"/>
                </a:solidFill>
              </a:rPr>
              <a:t>3.  Geri Vermenin Kapsamı</a:t>
            </a:r>
          </a:p>
          <a:p>
            <a:r>
              <a:rPr lang="tr-TR" sz="2400" b="1" dirty="0">
                <a:solidFill>
                  <a:schemeClr val="accent5"/>
                </a:solidFill>
              </a:rPr>
              <a:t>b. </a:t>
            </a:r>
            <a:r>
              <a:rPr lang="tr-TR" sz="2400" dirty="0">
                <a:solidFill>
                  <a:schemeClr val="accent5"/>
                </a:solidFill>
              </a:rPr>
              <a:t>Giderleri isteme hakkı</a:t>
            </a:r>
            <a:endParaRPr lang="tr-TR" sz="2400" b="1" dirty="0">
              <a:solidFill>
                <a:schemeClr val="accent5"/>
              </a:solidFill>
            </a:endParaRPr>
          </a:p>
          <a:p>
            <a:pPr marL="342900" indent="-342900">
              <a:buFont typeface="Arial" panose="020B0604020202020204" pitchFamily="34" charset="0"/>
              <a:buChar char="•"/>
            </a:pPr>
            <a:r>
              <a:rPr lang="tr-TR" sz="2400" dirty="0"/>
              <a:t>Zenginleşen iyiniyetli ise, yaptığı zorunlu ve yararlı giderleri, geri verme isteminde bulunandan isteyebilir. Zenginleşen iyiniyetli değilse, zorunlu giderlerinin ve yararlı giderlerinden sadece geri verme zamanında mevcut olan değer artışının ödenmesini isteyebilir. </a:t>
            </a:r>
          </a:p>
          <a:p>
            <a:pPr marL="342900" indent="-342900">
              <a:buFont typeface="Arial" panose="020B0604020202020204" pitchFamily="34" charset="0"/>
              <a:buChar char="•"/>
            </a:pPr>
            <a:r>
              <a:rPr lang="tr-TR" sz="2400" dirty="0"/>
              <a:t>Zenginleşen, iyiniyetli olup olmadığına bakılmaksızın, diğer giderlerinin ödenmesini isteyemez. Ancak, kendisine karşılık önerilmezse, o şey ile birleştirdiği ve zararsızca ayrılması mümkün bulunan eklemeleri geri vermeden önce ayırıp alabilir.</a:t>
            </a:r>
            <a:endParaRPr lang="tr-TR" sz="2400" b="1" dirty="0">
              <a:solidFill>
                <a:schemeClr val="accent5"/>
              </a:solidFill>
            </a:endParaRPr>
          </a:p>
        </p:txBody>
      </p:sp>
    </p:spTree>
    <p:extLst>
      <p:ext uri="{BB962C8B-B14F-4D97-AF65-F5344CB8AC3E}">
        <p14:creationId xmlns:p14="http://schemas.microsoft.com/office/powerpoint/2010/main" val="1613587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rgbClr val="0070C0"/>
                </a:solidFill>
              </a:rPr>
              <a:t>III. SEBEPSİZ ZENGİNLEŞMEDEN DOĞAN BORÇ İLİŞKİLERİ</a:t>
            </a:r>
            <a:br>
              <a:rPr lang="tr-TR" sz="2400" dirty="0">
                <a:solidFill>
                  <a:srgbClr val="0070C0"/>
                </a:solidFill>
              </a:rPr>
            </a:br>
            <a:br>
              <a:rPr lang="tr-TR" sz="2400" dirty="0">
                <a:solidFill>
                  <a:srgbClr val="0070C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893647"/>
          </a:xfrm>
          <a:prstGeom prst="rect">
            <a:avLst/>
          </a:prstGeom>
        </p:spPr>
        <p:txBody>
          <a:bodyPr wrap="square">
            <a:spAutoFit/>
          </a:bodyPr>
          <a:lstStyle/>
          <a:p>
            <a:pPr marL="457200" indent="-457200">
              <a:buAutoNum type="alphaUcPeriod"/>
            </a:pPr>
            <a:r>
              <a:rPr lang="tr-TR" sz="2400" b="1" dirty="0">
                <a:solidFill>
                  <a:schemeClr val="accent5"/>
                </a:solidFill>
              </a:rPr>
              <a:t>SEBEPSİZ ZENGİNLEŞME </a:t>
            </a:r>
          </a:p>
          <a:p>
            <a:r>
              <a:rPr lang="tr-TR" sz="2400" b="1" dirty="0">
                <a:solidFill>
                  <a:schemeClr val="accent5"/>
                </a:solidFill>
              </a:rPr>
              <a:t>4.  Geri İstenememe ve Zamanaşımı</a:t>
            </a:r>
          </a:p>
          <a:p>
            <a:pPr marL="342900" indent="-342900">
              <a:buFont typeface="Arial" panose="020B0604020202020204" pitchFamily="34" charset="0"/>
              <a:buChar char="•"/>
            </a:pPr>
            <a:r>
              <a:rPr lang="tr-TR" sz="2400" dirty="0"/>
              <a:t>Hukuka veya ahlaka aykırı bir sonucun gerçekleşmesi amacıyla verilen şey geri istenemez. Ancak, açılan davada hâkim, bu şeyin Devlete mal edilmesine karar verebilir.</a:t>
            </a:r>
          </a:p>
          <a:p>
            <a:pPr marL="342900" indent="-342900">
              <a:buFont typeface="Arial" panose="020B0604020202020204" pitchFamily="34" charset="0"/>
              <a:buChar char="•"/>
            </a:pPr>
            <a:r>
              <a:rPr lang="tr-TR" sz="2400" dirty="0"/>
              <a:t>Sebepsiz zenginleşmeden doğan istem hakkı, hak sahibinin geri isteme hakkı olduğunu öğrendiği tarihten başlayarak iki yılın ve her hâlde zenginleşmenin gerçekleştiği tarihten başlayarak on yılın geçmesiyle zamanaşımına uğrar. Zenginleşme, zenginleşenin bir alacak hakkı kazanması suretiyle gerçekleşmişse diğer taraf, istem hakkı zamanaşımına uğramış olsa bile, her zaman bu borcunu ifadan kaçınabilir.</a:t>
            </a:r>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2502382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13245</TotalTime>
  <Words>638</Words>
  <Application>Microsoft Office PowerPoint</Application>
  <PresentationFormat>Ekran Gösterisi (4:3)</PresentationFormat>
  <Paragraphs>49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9</vt:i4>
      </vt:variant>
    </vt:vector>
  </HeadingPairs>
  <TitlesOfParts>
    <vt:vector size="15" baseType="lpstr">
      <vt:lpstr>Arial</vt:lpstr>
      <vt:lpstr>Calibri</vt:lpstr>
      <vt:lpstr>Wingdings</vt:lpstr>
      <vt:lpstr>ekonomi</vt:lpstr>
      <vt:lpstr>1_Rics</vt:lpstr>
      <vt:lpstr>h.t.</vt:lpstr>
      <vt:lpstr>PowerPoint Sunusu</vt:lpstr>
      <vt:lpstr>PowerPoint Sunusu</vt:lpstr>
      <vt:lpstr>III. SEBEPSİZ ZENGİNLEŞMEDEN DOĞAN BORÇ İLİŞKİLERİ    </vt:lpstr>
      <vt:lpstr>III. SEBEPSİZ ZENGİNLEŞMEDEN DOĞAN BORÇ İLİŞKİLERİ    </vt:lpstr>
      <vt:lpstr>III. SEBEPSİZ ZENGİNLEŞMEDEN DOĞAN BORÇ İLİŞKİLERİ    </vt:lpstr>
      <vt:lpstr>III. SEBEPSİZ ZENGİNLEŞMEDEN DOĞAN BORÇ İLİŞKİLERİ    </vt:lpstr>
      <vt:lpstr>III. SEBEPSİZ ZENGİNLEŞMEDEN DOĞAN BORÇ İLİŞKİLERİ    </vt:lpstr>
      <vt:lpstr>III. SEBEPSİZ ZENGİNLEŞMEDEN DOĞAN BORÇ İLİŞKİLERİ    </vt:lpstr>
      <vt:lpstr>III. SEBEPSİZ ZENGİNLEŞMEDEN DOĞAN BORÇ İLİŞKİLERİ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2020-02-24T22:14:18Z</dcterms:modified>
</cp:coreProperties>
</file>