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83" r:id="rId24"/>
    <p:sldId id="284" r:id="rId25"/>
    <p:sldId id="285" r:id="rId26"/>
    <p:sldId id="279" r:id="rId27"/>
    <p:sldId id="278" r:id="rId28"/>
    <p:sldId id="280" r:id="rId29"/>
    <p:sldId id="281" r:id="rId30"/>
    <p:sldId id="282" r:id="rId31"/>
    <p:sldId id="286"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5354E2-05F0-4CA0-9FF7-AEDB18B326A7}" type="doc">
      <dgm:prSet loTypeId="urn:microsoft.com/office/officeart/2005/8/layout/venn1" loCatId="relationship" qsTypeId="urn:microsoft.com/office/officeart/2005/8/quickstyle/simple1" qsCatId="simple" csTypeId="urn:microsoft.com/office/officeart/2005/8/colors/accent1_2" csCatId="accent1" phldr="1"/>
      <dgm:spPr/>
    </dgm:pt>
    <dgm:pt modelId="{9B3CF94E-85FF-4FB1-BA73-01DF62071163}">
      <dgm:prSet phldrT="[Metin]"/>
      <dgm:spPr/>
      <dgm:t>
        <a:bodyPr/>
        <a:lstStyle/>
        <a:p>
          <a:r>
            <a:rPr lang="tr-TR" b="1" dirty="0" smtClean="0">
              <a:solidFill>
                <a:schemeClr val="accent6">
                  <a:lumMod val="50000"/>
                </a:schemeClr>
              </a:solidFill>
            </a:rPr>
            <a:t>1.Yağış Karasallığı</a:t>
          </a:r>
          <a:endParaRPr lang="tr-TR" b="1" dirty="0">
            <a:solidFill>
              <a:schemeClr val="accent6">
                <a:lumMod val="50000"/>
              </a:schemeClr>
            </a:solidFill>
          </a:endParaRPr>
        </a:p>
      </dgm:t>
    </dgm:pt>
    <dgm:pt modelId="{4445B6F4-17D6-472D-8F66-16F942F27E83}" type="parTrans" cxnId="{D6B59FFE-0112-4861-8F3F-8311910FBC2D}">
      <dgm:prSet/>
      <dgm:spPr/>
      <dgm:t>
        <a:bodyPr/>
        <a:lstStyle/>
        <a:p>
          <a:endParaRPr lang="tr-TR"/>
        </a:p>
      </dgm:t>
    </dgm:pt>
    <dgm:pt modelId="{FD9F6E95-DD48-4ECD-8B46-658E1014DFB4}" type="sibTrans" cxnId="{D6B59FFE-0112-4861-8F3F-8311910FBC2D}">
      <dgm:prSet/>
      <dgm:spPr/>
      <dgm:t>
        <a:bodyPr/>
        <a:lstStyle/>
        <a:p>
          <a:endParaRPr lang="tr-TR"/>
        </a:p>
      </dgm:t>
    </dgm:pt>
    <dgm:pt modelId="{E076AB78-0B4E-46E9-BBCC-889C871447AB}">
      <dgm:prSet phldrT="[Metin]"/>
      <dgm:spPr/>
      <dgm:t>
        <a:bodyPr/>
        <a:lstStyle/>
        <a:p>
          <a:r>
            <a:rPr lang="tr-TR" b="1" dirty="0" smtClean="0">
              <a:solidFill>
                <a:srgbClr val="92D050"/>
              </a:solidFill>
            </a:rPr>
            <a:t>3.Global Karasallık</a:t>
          </a:r>
          <a:endParaRPr lang="tr-TR" b="1" dirty="0">
            <a:solidFill>
              <a:srgbClr val="92D050"/>
            </a:solidFill>
          </a:endParaRPr>
        </a:p>
      </dgm:t>
    </dgm:pt>
    <dgm:pt modelId="{4FC616DD-F35F-4728-BCE2-7ADFC9695476}" type="parTrans" cxnId="{7FE826A9-B1BB-470D-8EFF-1B973512580A}">
      <dgm:prSet/>
      <dgm:spPr/>
      <dgm:t>
        <a:bodyPr/>
        <a:lstStyle/>
        <a:p>
          <a:endParaRPr lang="tr-TR"/>
        </a:p>
      </dgm:t>
    </dgm:pt>
    <dgm:pt modelId="{B181B06E-F1FD-407E-9733-615B8E32DDCE}" type="sibTrans" cxnId="{7FE826A9-B1BB-470D-8EFF-1B973512580A}">
      <dgm:prSet/>
      <dgm:spPr/>
      <dgm:t>
        <a:bodyPr/>
        <a:lstStyle/>
        <a:p>
          <a:endParaRPr lang="tr-TR"/>
        </a:p>
      </dgm:t>
    </dgm:pt>
    <dgm:pt modelId="{EDB6E3C6-050D-4286-8817-C77EF3B353F6}">
      <dgm:prSet phldrT="[Metin]"/>
      <dgm:spPr/>
      <dgm:t>
        <a:bodyPr/>
        <a:lstStyle/>
        <a:p>
          <a:r>
            <a:rPr lang="tr-TR" b="1" dirty="0" smtClean="0">
              <a:solidFill>
                <a:srgbClr val="FFFF00"/>
              </a:solidFill>
            </a:rPr>
            <a:t>2.Sıcaklık Karasallığı</a:t>
          </a:r>
          <a:endParaRPr lang="tr-TR" b="1" dirty="0">
            <a:solidFill>
              <a:srgbClr val="FFFF00"/>
            </a:solidFill>
          </a:endParaRPr>
        </a:p>
      </dgm:t>
    </dgm:pt>
    <dgm:pt modelId="{60690923-7F3B-4E73-B72B-D4331FCE65DE}" type="parTrans" cxnId="{5786C0F3-19F5-4172-B8FD-A6ADDDACC63F}">
      <dgm:prSet/>
      <dgm:spPr/>
      <dgm:t>
        <a:bodyPr/>
        <a:lstStyle/>
        <a:p>
          <a:endParaRPr lang="tr-TR"/>
        </a:p>
      </dgm:t>
    </dgm:pt>
    <dgm:pt modelId="{7E879111-2A87-4400-B2BB-CF43AD5D4D5F}" type="sibTrans" cxnId="{5786C0F3-19F5-4172-B8FD-A6ADDDACC63F}">
      <dgm:prSet/>
      <dgm:spPr/>
      <dgm:t>
        <a:bodyPr/>
        <a:lstStyle/>
        <a:p>
          <a:endParaRPr lang="tr-TR"/>
        </a:p>
      </dgm:t>
    </dgm:pt>
    <dgm:pt modelId="{15690F3C-8F4F-4C07-BC65-6A818E341911}" type="pres">
      <dgm:prSet presAssocID="{1C5354E2-05F0-4CA0-9FF7-AEDB18B326A7}" presName="compositeShape" presStyleCnt="0">
        <dgm:presLayoutVars>
          <dgm:chMax val="7"/>
          <dgm:dir/>
          <dgm:resizeHandles val="exact"/>
        </dgm:presLayoutVars>
      </dgm:prSet>
      <dgm:spPr/>
    </dgm:pt>
    <dgm:pt modelId="{EC101FE9-65BA-4686-837E-96BCF4A35A70}" type="pres">
      <dgm:prSet presAssocID="{9B3CF94E-85FF-4FB1-BA73-01DF62071163}" presName="circ1" presStyleLbl="vennNode1" presStyleIdx="0" presStyleCnt="3"/>
      <dgm:spPr/>
      <dgm:t>
        <a:bodyPr/>
        <a:lstStyle/>
        <a:p>
          <a:endParaRPr lang="tr-TR"/>
        </a:p>
      </dgm:t>
    </dgm:pt>
    <dgm:pt modelId="{FB40D63D-8574-4A8B-A116-31410842FAF5}" type="pres">
      <dgm:prSet presAssocID="{9B3CF94E-85FF-4FB1-BA73-01DF62071163}" presName="circ1Tx" presStyleLbl="revTx" presStyleIdx="0" presStyleCnt="0">
        <dgm:presLayoutVars>
          <dgm:chMax val="0"/>
          <dgm:chPref val="0"/>
          <dgm:bulletEnabled val="1"/>
        </dgm:presLayoutVars>
      </dgm:prSet>
      <dgm:spPr/>
      <dgm:t>
        <a:bodyPr/>
        <a:lstStyle/>
        <a:p>
          <a:endParaRPr lang="tr-TR"/>
        </a:p>
      </dgm:t>
    </dgm:pt>
    <dgm:pt modelId="{FDDFFD3C-3C0B-40C5-97CA-DB104B5178F5}" type="pres">
      <dgm:prSet presAssocID="{E076AB78-0B4E-46E9-BBCC-889C871447AB}" presName="circ2" presStyleLbl="vennNode1" presStyleIdx="1" presStyleCnt="3"/>
      <dgm:spPr/>
      <dgm:t>
        <a:bodyPr/>
        <a:lstStyle/>
        <a:p>
          <a:endParaRPr lang="tr-TR"/>
        </a:p>
      </dgm:t>
    </dgm:pt>
    <dgm:pt modelId="{7D548C1E-0546-4797-9A68-BF5841FF9AAC}" type="pres">
      <dgm:prSet presAssocID="{E076AB78-0B4E-46E9-BBCC-889C871447AB}" presName="circ2Tx" presStyleLbl="revTx" presStyleIdx="0" presStyleCnt="0">
        <dgm:presLayoutVars>
          <dgm:chMax val="0"/>
          <dgm:chPref val="0"/>
          <dgm:bulletEnabled val="1"/>
        </dgm:presLayoutVars>
      </dgm:prSet>
      <dgm:spPr/>
      <dgm:t>
        <a:bodyPr/>
        <a:lstStyle/>
        <a:p>
          <a:endParaRPr lang="tr-TR"/>
        </a:p>
      </dgm:t>
    </dgm:pt>
    <dgm:pt modelId="{EC30A8EC-8F8A-42C7-8CE8-7E4FD1E0D48F}" type="pres">
      <dgm:prSet presAssocID="{EDB6E3C6-050D-4286-8817-C77EF3B353F6}" presName="circ3" presStyleLbl="vennNode1" presStyleIdx="2" presStyleCnt="3"/>
      <dgm:spPr/>
      <dgm:t>
        <a:bodyPr/>
        <a:lstStyle/>
        <a:p>
          <a:endParaRPr lang="tr-TR"/>
        </a:p>
      </dgm:t>
    </dgm:pt>
    <dgm:pt modelId="{B9FC48FE-DE33-41B7-8FAA-3D90D47B8939}" type="pres">
      <dgm:prSet presAssocID="{EDB6E3C6-050D-4286-8817-C77EF3B353F6}" presName="circ3Tx" presStyleLbl="revTx" presStyleIdx="0" presStyleCnt="0">
        <dgm:presLayoutVars>
          <dgm:chMax val="0"/>
          <dgm:chPref val="0"/>
          <dgm:bulletEnabled val="1"/>
        </dgm:presLayoutVars>
      </dgm:prSet>
      <dgm:spPr/>
      <dgm:t>
        <a:bodyPr/>
        <a:lstStyle/>
        <a:p>
          <a:endParaRPr lang="tr-TR"/>
        </a:p>
      </dgm:t>
    </dgm:pt>
  </dgm:ptLst>
  <dgm:cxnLst>
    <dgm:cxn modelId="{5786C0F3-19F5-4172-B8FD-A6ADDDACC63F}" srcId="{1C5354E2-05F0-4CA0-9FF7-AEDB18B326A7}" destId="{EDB6E3C6-050D-4286-8817-C77EF3B353F6}" srcOrd="2" destOrd="0" parTransId="{60690923-7F3B-4E73-B72B-D4331FCE65DE}" sibTransId="{7E879111-2A87-4400-B2BB-CF43AD5D4D5F}"/>
    <dgm:cxn modelId="{7FE826A9-B1BB-470D-8EFF-1B973512580A}" srcId="{1C5354E2-05F0-4CA0-9FF7-AEDB18B326A7}" destId="{E076AB78-0B4E-46E9-BBCC-889C871447AB}" srcOrd="1" destOrd="0" parTransId="{4FC616DD-F35F-4728-BCE2-7ADFC9695476}" sibTransId="{B181B06E-F1FD-407E-9733-615B8E32DDCE}"/>
    <dgm:cxn modelId="{B5B05AF2-4CE5-4DEB-8141-159DC4675627}" type="presOf" srcId="{EDB6E3C6-050D-4286-8817-C77EF3B353F6}" destId="{EC30A8EC-8F8A-42C7-8CE8-7E4FD1E0D48F}" srcOrd="0" destOrd="0" presId="urn:microsoft.com/office/officeart/2005/8/layout/venn1"/>
    <dgm:cxn modelId="{EEA8F8BD-0894-471F-8CF9-AD5C2ACC8B3A}" type="presOf" srcId="{E076AB78-0B4E-46E9-BBCC-889C871447AB}" destId="{7D548C1E-0546-4797-9A68-BF5841FF9AAC}" srcOrd="1" destOrd="0" presId="urn:microsoft.com/office/officeart/2005/8/layout/venn1"/>
    <dgm:cxn modelId="{C1600540-F7E0-4C3C-BE2D-440152640F60}" type="presOf" srcId="{9B3CF94E-85FF-4FB1-BA73-01DF62071163}" destId="{EC101FE9-65BA-4686-837E-96BCF4A35A70}" srcOrd="0" destOrd="0" presId="urn:microsoft.com/office/officeart/2005/8/layout/venn1"/>
    <dgm:cxn modelId="{AA1BC74B-4D9A-41AA-AFF8-DF17C1DDC7A4}" type="presOf" srcId="{9B3CF94E-85FF-4FB1-BA73-01DF62071163}" destId="{FB40D63D-8574-4A8B-A116-31410842FAF5}" srcOrd="1" destOrd="0" presId="urn:microsoft.com/office/officeart/2005/8/layout/venn1"/>
    <dgm:cxn modelId="{4FA145E5-D99A-4E03-9217-7E51CC5DBDC4}" type="presOf" srcId="{1C5354E2-05F0-4CA0-9FF7-AEDB18B326A7}" destId="{15690F3C-8F4F-4C07-BC65-6A818E341911}" srcOrd="0" destOrd="0" presId="urn:microsoft.com/office/officeart/2005/8/layout/venn1"/>
    <dgm:cxn modelId="{D6B59FFE-0112-4861-8F3F-8311910FBC2D}" srcId="{1C5354E2-05F0-4CA0-9FF7-AEDB18B326A7}" destId="{9B3CF94E-85FF-4FB1-BA73-01DF62071163}" srcOrd="0" destOrd="0" parTransId="{4445B6F4-17D6-472D-8F66-16F942F27E83}" sibTransId="{FD9F6E95-DD48-4ECD-8B46-658E1014DFB4}"/>
    <dgm:cxn modelId="{89C544FF-43FF-43E0-8CCF-70954DD37228}" type="presOf" srcId="{EDB6E3C6-050D-4286-8817-C77EF3B353F6}" destId="{B9FC48FE-DE33-41B7-8FAA-3D90D47B8939}" srcOrd="1" destOrd="0" presId="urn:microsoft.com/office/officeart/2005/8/layout/venn1"/>
    <dgm:cxn modelId="{B02FF009-B04C-468A-AD78-6D28899E11BD}" type="presOf" srcId="{E076AB78-0B4E-46E9-BBCC-889C871447AB}" destId="{FDDFFD3C-3C0B-40C5-97CA-DB104B5178F5}" srcOrd="0" destOrd="0" presId="urn:microsoft.com/office/officeart/2005/8/layout/venn1"/>
    <dgm:cxn modelId="{BF1F3442-BF41-4B5D-9EE3-4CB3001949A4}" type="presParOf" srcId="{15690F3C-8F4F-4C07-BC65-6A818E341911}" destId="{EC101FE9-65BA-4686-837E-96BCF4A35A70}" srcOrd="0" destOrd="0" presId="urn:microsoft.com/office/officeart/2005/8/layout/venn1"/>
    <dgm:cxn modelId="{01E6117E-684F-4754-A1E4-C58A1547516A}" type="presParOf" srcId="{15690F3C-8F4F-4C07-BC65-6A818E341911}" destId="{FB40D63D-8574-4A8B-A116-31410842FAF5}" srcOrd="1" destOrd="0" presId="urn:microsoft.com/office/officeart/2005/8/layout/venn1"/>
    <dgm:cxn modelId="{B5366406-FA82-45E0-AE44-FEFD417C8604}" type="presParOf" srcId="{15690F3C-8F4F-4C07-BC65-6A818E341911}" destId="{FDDFFD3C-3C0B-40C5-97CA-DB104B5178F5}" srcOrd="2" destOrd="0" presId="urn:microsoft.com/office/officeart/2005/8/layout/venn1"/>
    <dgm:cxn modelId="{972F818A-3880-4DF3-A845-FD00AE8500E0}" type="presParOf" srcId="{15690F3C-8F4F-4C07-BC65-6A818E341911}" destId="{7D548C1E-0546-4797-9A68-BF5841FF9AAC}" srcOrd="3" destOrd="0" presId="urn:microsoft.com/office/officeart/2005/8/layout/venn1"/>
    <dgm:cxn modelId="{50B3EB6F-5732-4C34-A0B0-E1561068E496}" type="presParOf" srcId="{15690F3C-8F4F-4C07-BC65-6A818E341911}" destId="{EC30A8EC-8F8A-42C7-8CE8-7E4FD1E0D48F}" srcOrd="4" destOrd="0" presId="urn:microsoft.com/office/officeart/2005/8/layout/venn1"/>
    <dgm:cxn modelId="{AE25EF90-E49E-443C-8A77-2B3106397D96}" type="presParOf" srcId="{15690F3C-8F4F-4C07-BC65-6A818E341911}" destId="{B9FC48FE-DE33-41B7-8FAA-3D90D47B8939}"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C7FCC1-206D-49BC-ACC4-64304C0223C2}"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tr-TR"/>
        </a:p>
      </dgm:t>
    </dgm:pt>
    <dgm:pt modelId="{82EB1CFD-7485-4E1D-B707-674F3758C118}">
      <dgm:prSet/>
      <dgm:spPr/>
      <dgm:t>
        <a:bodyPr/>
        <a:lstStyle/>
        <a:p>
          <a:r>
            <a:rPr lang="tr-TR" dirty="0" smtClean="0"/>
            <a:t>Yağış karasallığı 1.75’ ten büyük olduğunda (</a:t>
          </a:r>
          <a:r>
            <a:rPr lang="tr-TR" b="1" dirty="0" smtClean="0">
              <a:solidFill>
                <a:schemeClr val="accent6">
                  <a:lumMod val="60000"/>
                  <a:lumOff val="40000"/>
                </a:schemeClr>
              </a:solidFill>
            </a:rPr>
            <a:t>C</a:t>
          </a:r>
          <a:r>
            <a:rPr lang="tr-TR" b="1" dirty="0" smtClean="0">
              <a:solidFill>
                <a:schemeClr val="accent6">
                  <a:lumMod val="60000"/>
                  <a:lumOff val="40000"/>
                </a:schemeClr>
              </a:solidFill>
              <a:latin typeface="Arial"/>
              <a:cs typeface="Arial"/>
            </a:rPr>
            <a:t>&gt;1.75</a:t>
          </a:r>
          <a:r>
            <a:rPr lang="tr-TR" dirty="0" smtClean="0"/>
            <a:t>) </a:t>
          </a:r>
          <a:r>
            <a:rPr lang="tr-TR" b="1" dirty="0" smtClean="0">
              <a:solidFill>
                <a:schemeClr val="accent2">
                  <a:lumMod val="75000"/>
                </a:schemeClr>
              </a:solidFill>
            </a:rPr>
            <a:t>iklim karasal</a:t>
          </a:r>
        </a:p>
      </dgm:t>
    </dgm:pt>
    <dgm:pt modelId="{6A829492-7C5B-4129-9BB0-84AA2CA141A0}" type="parTrans" cxnId="{70B9958D-C930-435E-BBF7-B842AE2E0D9A}">
      <dgm:prSet/>
      <dgm:spPr/>
      <dgm:t>
        <a:bodyPr/>
        <a:lstStyle/>
        <a:p>
          <a:endParaRPr lang="tr-TR"/>
        </a:p>
      </dgm:t>
    </dgm:pt>
    <dgm:pt modelId="{E1C5C067-B2A6-4ABE-96CA-77C67C89AFBE}" type="sibTrans" cxnId="{70B9958D-C930-435E-BBF7-B842AE2E0D9A}">
      <dgm:prSet/>
      <dgm:spPr/>
      <dgm:t>
        <a:bodyPr/>
        <a:lstStyle/>
        <a:p>
          <a:endParaRPr lang="tr-TR"/>
        </a:p>
      </dgm:t>
    </dgm:pt>
    <dgm:pt modelId="{4946E227-FE9C-4A7A-819D-8972E40F4343}">
      <dgm:prSet/>
      <dgm:spPr/>
      <dgm:t>
        <a:bodyPr/>
        <a:lstStyle/>
        <a:p>
          <a:r>
            <a:rPr lang="tr-TR" b="1" dirty="0" smtClean="0">
              <a:solidFill>
                <a:schemeClr val="accent6">
                  <a:lumMod val="60000"/>
                  <a:lumOff val="40000"/>
                </a:schemeClr>
              </a:solidFill>
            </a:rPr>
            <a:t>C, 1-1.75 </a:t>
          </a:r>
          <a:r>
            <a:rPr lang="tr-TR" dirty="0" smtClean="0"/>
            <a:t>arasında olduğunda </a:t>
          </a:r>
        </a:p>
        <a:p>
          <a:r>
            <a:rPr lang="tr-TR" b="1" dirty="0" smtClean="0">
              <a:solidFill>
                <a:schemeClr val="accent2">
                  <a:lumMod val="75000"/>
                </a:schemeClr>
              </a:solidFill>
            </a:rPr>
            <a:t>yarı-karasal</a:t>
          </a:r>
        </a:p>
      </dgm:t>
    </dgm:pt>
    <dgm:pt modelId="{2F06EB95-65E9-42AE-8BFB-E2B68F850E6E}" type="parTrans" cxnId="{B5CC4470-DED3-430D-B349-83BFC861CFC0}">
      <dgm:prSet/>
      <dgm:spPr/>
      <dgm:t>
        <a:bodyPr/>
        <a:lstStyle/>
        <a:p>
          <a:endParaRPr lang="tr-TR"/>
        </a:p>
      </dgm:t>
    </dgm:pt>
    <dgm:pt modelId="{22C97E03-E6D5-4C09-9112-C21DD5A30BB3}" type="sibTrans" cxnId="{B5CC4470-DED3-430D-B349-83BFC861CFC0}">
      <dgm:prSet/>
      <dgm:spPr/>
      <dgm:t>
        <a:bodyPr/>
        <a:lstStyle/>
        <a:p>
          <a:endParaRPr lang="tr-TR"/>
        </a:p>
      </dgm:t>
    </dgm:pt>
    <dgm:pt modelId="{7F648DC1-2F69-45A5-8415-A13B6347D0E7}">
      <dgm:prSet/>
      <dgm:spPr/>
      <dgm:t>
        <a:bodyPr/>
        <a:lstStyle/>
        <a:p>
          <a:r>
            <a:rPr lang="tr-TR" dirty="0" smtClean="0"/>
            <a:t>C, 1’ den küçük olduğunda (</a:t>
          </a:r>
          <a:r>
            <a:rPr lang="tr-TR" b="1" dirty="0" smtClean="0">
              <a:solidFill>
                <a:schemeClr val="accent6">
                  <a:lumMod val="60000"/>
                  <a:lumOff val="40000"/>
                </a:schemeClr>
              </a:solidFill>
            </a:rPr>
            <a:t>C</a:t>
          </a:r>
          <a:r>
            <a:rPr lang="tr-TR" b="1" dirty="0" smtClean="0">
              <a:solidFill>
                <a:schemeClr val="accent6">
                  <a:lumMod val="60000"/>
                  <a:lumOff val="40000"/>
                </a:schemeClr>
              </a:solidFill>
              <a:latin typeface="Arial"/>
              <a:cs typeface="Arial"/>
            </a:rPr>
            <a:t>&lt;1</a:t>
          </a:r>
          <a:r>
            <a:rPr lang="tr-TR" dirty="0" smtClean="0"/>
            <a:t>) </a:t>
          </a:r>
          <a:r>
            <a:rPr lang="tr-TR" b="1" dirty="0" smtClean="0">
              <a:solidFill>
                <a:schemeClr val="accent2">
                  <a:lumMod val="75000"/>
                </a:schemeClr>
              </a:solidFill>
            </a:rPr>
            <a:t>iklim karasal değildir </a:t>
          </a:r>
          <a:r>
            <a:rPr lang="tr-TR" dirty="0" smtClean="0"/>
            <a:t>denir.</a:t>
          </a:r>
          <a:endParaRPr lang="tr-TR" dirty="0"/>
        </a:p>
      </dgm:t>
    </dgm:pt>
    <dgm:pt modelId="{B0942E70-47C4-48CC-AADD-1DBD98AC9279}" type="parTrans" cxnId="{67B8973B-4B98-4F2E-A177-74A0FDAEAAD6}">
      <dgm:prSet/>
      <dgm:spPr/>
      <dgm:t>
        <a:bodyPr/>
        <a:lstStyle/>
        <a:p>
          <a:endParaRPr lang="tr-TR"/>
        </a:p>
      </dgm:t>
    </dgm:pt>
    <dgm:pt modelId="{A33B1A96-0EC1-48EC-8E33-2E5BBDD7525B}" type="sibTrans" cxnId="{67B8973B-4B98-4F2E-A177-74A0FDAEAAD6}">
      <dgm:prSet/>
      <dgm:spPr/>
      <dgm:t>
        <a:bodyPr/>
        <a:lstStyle/>
        <a:p>
          <a:endParaRPr lang="tr-TR"/>
        </a:p>
      </dgm:t>
    </dgm:pt>
    <dgm:pt modelId="{8BF17258-3782-4AA0-A0E0-9168F053E127}" type="pres">
      <dgm:prSet presAssocID="{F6C7FCC1-206D-49BC-ACC4-64304C0223C2}" presName="Name0" presStyleCnt="0">
        <dgm:presLayoutVars>
          <dgm:chMax val="7"/>
          <dgm:dir/>
          <dgm:animLvl val="lvl"/>
          <dgm:resizeHandles val="exact"/>
        </dgm:presLayoutVars>
      </dgm:prSet>
      <dgm:spPr/>
      <dgm:t>
        <a:bodyPr/>
        <a:lstStyle/>
        <a:p>
          <a:endParaRPr lang="tr-TR"/>
        </a:p>
      </dgm:t>
    </dgm:pt>
    <dgm:pt modelId="{A270F0E8-3F92-4BB8-B4A7-A6F9886D624E}" type="pres">
      <dgm:prSet presAssocID="{82EB1CFD-7485-4E1D-B707-674F3758C118}" presName="circle1" presStyleLbl="node1" presStyleIdx="0" presStyleCnt="3"/>
      <dgm:spPr/>
    </dgm:pt>
    <dgm:pt modelId="{1233B5C0-9C8D-49F6-BF28-35DE9FDB531E}" type="pres">
      <dgm:prSet presAssocID="{82EB1CFD-7485-4E1D-B707-674F3758C118}" presName="space" presStyleCnt="0"/>
      <dgm:spPr/>
    </dgm:pt>
    <dgm:pt modelId="{769C0B94-D90A-4899-BF95-184DC7B86778}" type="pres">
      <dgm:prSet presAssocID="{82EB1CFD-7485-4E1D-B707-674F3758C118}" presName="rect1" presStyleLbl="alignAcc1" presStyleIdx="0" presStyleCnt="3"/>
      <dgm:spPr/>
      <dgm:t>
        <a:bodyPr/>
        <a:lstStyle/>
        <a:p>
          <a:endParaRPr lang="tr-TR"/>
        </a:p>
      </dgm:t>
    </dgm:pt>
    <dgm:pt modelId="{18A17624-4B2D-4C94-8DA7-D5CEA13EA03F}" type="pres">
      <dgm:prSet presAssocID="{4946E227-FE9C-4A7A-819D-8972E40F4343}" presName="vertSpace2" presStyleLbl="node1" presStyleIdx="0" presStyleCnt="3"/>
      <dgm:spPr/>
    </dgm:pt>
    <dgm:pt modelId="{84C4F045-E6EF-43B9-931B-89EB9C2562EB}" type="pres">
      <dgm:prSet presAssocID="{4946E227-FE9C-4A7A-819D-8972E40F4343}" presName="circle2" presStyleLbl="node1" presStyleIdx="1" presStyleCnt="3">
        <dgm:style>
          <a:lnRef idx="1">
            <a:schemeClr val="accent5"/>
          </a:lnRef>
          <a:fillRef idx="2">
            <a:schemeClr val="accent5"/>
          </a:fillRef>
          <a:effectRef idx="1">
            <a:schemeClr val="accent5"/>
          </a:effectRef>
          <a:fontRef idx="minor">
            <a:schemeClr val="dk1"/>
          </a:fontRef>
        </dgm:style>
      </dgm:prSet>
      <dgm:spPr/>
    </dgm:pt>
    <dgm:pt modelId="{799F3FCD-9526-4303-8E8F-0F00B4126DF2}" type="pres">
      <dgm:prSet presAssocID="{4946E227-FE9C-4A7A-819D-8972E40F4343}" presName="rect2" presStyleLbl="alignAcc1" presStyleIdx="1" presStyleCnt="3"/>
      <dgm:spPr/>
      <dgm:t>
        <a:bodyPr/>
        <a:lstStyle/>
        <a:p>
          <a:endParaRPr lang="tr-TR"/>
        </a:p>
      </dgm:t>
    </dgm:pt>
    <dgm:pt modelId="{74D43596-EC92-4461-B44F-E2A8B4471E36}" type="pres">
      <dgm:prSet presAssocID="{7F648DC1-2F69-45A5-8415-A13B6347D0E7}" presName="vertSpace3" presStyleLbl="node1" presStyleIdx="1" presStyleCnt="3"/>
      <dgm:spPr/>
    </dgm:pt>
    <dgm:pt modelId="{44CD0EA9-39E4-4069-B34F-F37D0583600E}" type="pres">
      <dgm:prSet presAssocID="{7F648DC1-2F69-45A5-8415-A13B6347D0E7}" presName="circle3" presStyleLbl="node1" presStyleIdx="2" presStyleCnt="3"/>
      <dgm:spPr/>
    </dgm:pt>
    <dgm:pt modelId="{1B0689D4-4EB1-4581-B5C1-1875C6407192}" type="pres">
      <dgm:prSet presAssocID="{7F648DC1-2F69-45A5-8415-A13B6347D0E7}" presName="rect3" presStyleLbl="alignAcc1" presStyleIdx="2" presStyleCnt="3"/>
      <dgm:spPr/>
      <dgm:t>
        <a:bodyPr/>
        <a:lstStyle/>
        <a:p>
          <a:endParaRPr lang="tr-TR"/>
        </a:p>
      </dgm:t>
    </dgm:pt>
    <dgm:pt modelId="{865894BF-49B4-4FF7-B6F5-67403781E4E6}" type="pres">
      <dgm:prSet presAssocID="{82EB1CFD-7485-4E1D-B707-674F3758C118}" presName="rect1ParTxNoCh" presStyleLbl="alignAcc1" presStyleIdx="2" presStyleCnt="3">
        <dgm:presLayoutVars>
          <dgm:chMax val="1"/>
          <dgm:bulletEnabled val="1"/>
        </dgm:presLayoutVars>
      </dgm:prSet>
      <dgm:spPr/>
      <dgm:t>
        <a:bodyPr/>
        <a:lstStyle/>
        <a:p>
          <a:endParaRPr lang="tr-TR"/>
        </a:p>
      </dgm:t>
    </dgm:pt>
    <dgm:pt modelId="{9FF8D370-23EB-47CD-AEDD-23BEF3B3EDD6}" type="pres">
      <dgm:prSet presAssocID="{4946E227-FE9C-4A7A-819D-8972E40F4343}" presName="rect2ParTxNoCh" presStyleLbl="alignAcc1" presStyleIdx="2" presStyleCnt="3">
        <dgm:presLayoutVars>
          <dgm:chMax val="1"/>
          <dgm:bulletEnabled val="1"/>
        </dgm:presLayoutVars>
      </dgm:prSet>
      <dgm:spPr/>
      <dgm:t>
        <a:bodyPr/>
        <a:lstStyle/>
        <a:p>
          <a:endParaRPr lang="tr-TR"/>
        </a:p>
      </dgm:t>
    </dgm:pt>
    <dgm:pt modelId="{7A4920D1-CD64-4CEC-A1AC-B16D669EE1EA}" type="pres">
      <dgm:prSet presAssocID="{7F648DC1-2F69-45A5-8415-A13B6347D0E7}" presName="rect3ParTxNoCh" presStyleLbl="alignAcc1" presStyleIdx="2" presStyleCnt="3">
        <dgm:presLayoutVars>
          <dgm:chMax val="1"/>
          <dgm:bulletEnabled val="1"/>
        </dgm:presLayoutVars>
      </dgm:prSet>
      <dgm:spPr/>
      <dgm:t>
        <a:bodyPr/>
        <a:lstStyle/>
        <a:p>
          <a:endParaRPr lang="tr-TR"/>
        </a:p>
      </dgm:t>
    </dgm:pt>
  </dgm:ptLst>
  <dgm:cxnLst>
    <dgm:cxn modelId="{66C6BCBB-3D20-47D1-A17E-89E489F9163D}" type="presOf" srcId="{7F648DC1-2F69-45A5-8415-A13B6347D0E7}" destId="{7A4920D1-CD64-4CEC-A1AC-B16D669EE1EA}" srcOrd="1" destOrd="0" presId="urn:microsoft.com/office/officeart/2005/8/layout/target3"/>
    <dgm:cxn modelId="{67B8973B-4B98-4F2E-A177-74A0FDAEAAD6}" srcId="{F6C7FCC1-206D-49BC-ACC4-64304C0223C2}" destId="{7F648DC1-2F69-45A5-8415-A13B6347D0E7}" srcOrd="2" destOrd="0" parTransId="{B0942E70-47C4-48CC-AADD-1DBD98AC9279}" sibTransId="{A33B1A96-0EC1-48EC-8E33-2E5BBDD7525B}"/>
    <dgm:cxn modelId="{004CCFDB-4285-414C-8D64-0D38FA48565C}" type="presOf" srcId="{F6C7FCC1-206D-49BC-ACC4-64304C0223C2}" destId="{8BF17258-3782-4AA0-A0E0-9168F053E127}" srcOrd="0" destOrd="0" presId="urn:microsoft.com/office/officeart/2005/8/layout/target3"/>
    <dgm:cxn modelId="{2523155E-EA58-4ECA-80BC-AD4C5261DEB0}" type="presOf" srcId="{82EB1CFD-7485-4E1D-B707-674F3758C118}" destId="{865894BF-49B4-4FF7-B6F5-67403781E4E6}" srcOrd="1" destOrd="0" presId="urn:microsoft.com/office/officeart/2005/8/layout/target3"/>
    <dgm:cxn modelId="{47C25D89-4F0D-4BE8-90F6-78F95060ACC1}" type="presOf" srcId="{7F648DC1-2F69-45A5-8415-A13B6347D0E7}" destId="{1B0689D4-4EB1-4581-B5C1-1875C6407192}" srcOrd="0" destOrd="0" presId="urn:microsoft.com/office/officeart/2005/8/layout/target3"/>
    <dgm:cxn modelId="{70B9958D-C930-435E-BBF7-B842AE2E0D9A}" srcId="{F6C7FCC1-206D-49BC-ACC4-64304C0223C2}" destId="{82EB1CFD-7485-4E1D-B707-674F3758C118}" srcOrd="0" destOrd="0" parTransId="{6A829492-7C5B-4129-9BB0-84AA2CA141A0}" sibTransId="{E1C5C067-B2A6-4ABE-96CA-77C67C89AFBE}"/>
    <dgm:cxn modelId="{E7D4CC40-899F-4C12-A483-C829528A928A}" type="presOf" srcId="{82EB1CFD-7485-4E1D-B707-674F3758C118}" destId="{769C0B94-D90A-4899-BF95-184DC7B86778}" srcOrd="0" destOrd="0" presId="urn:microsoft.com/office/officeart/2005/8/layout/target3"/>
    <dgm:cxn modelId="{B5CC4470-DED3-430D-B349-83BFC861CFC0}" srcId="{F6C7FCC1-206D-49BC-ACC4-64304C0223C2}" destId="{4946E227-FE9C-4A7A-819D-8972E40F4343}" srcOrd="1" destOrd="0" parTransId="{2F06EB95-65E9-42AE-8BFB-E2B68F850E6E}" sibTransId="{22C97E03-E6D5-4C09-9112-C21DD5A30BB3}"/>
    <dgm:cxn modelId="{DA72F5DD-3D4D-42B0-9535-7550910C1B65}" type="presOf" srcId="{4946E227-FE9C-4A7A-819D-8972E40F4343}" destId="{9FF8D370-23EB-47CD-AEDD-23BEF3B3EDD6}" srcOrd="1" destOrd="0" presId="urn:microsoft.com/office/officeart/2005/8/layout/target3"/>
    <dgm:cxn modelId="{65DB6B66-9AF5-4013-A573-A2916CACBAD9}" type="presOf" srcId="{4946E227-FE9C-4A7A-819D-8972E40F4343}" destId="{799F3FCD-9526-4303-8E8F-0F00B4126DF2}" srcOrd="0" destOrd="0" presId="urn:microsoft.com/office/officeart/2005/8/layout/target3"/>
    <dgm:cxn modelId="{8EC9AF2F-C849-451A-B35C-32C824E6E874}" type="presParOf" srcId="{8BF17258-3782-4AA0-A0E0-9168F053E127}" destId="{A270F0E8-3F92-4BB8-B4A7-A6F9886D624E}" srcOrd="0" destOrd="0" presId="urn:microsoft.com/office/officeart/2005/8/layout/target3"/>
    <dgm:cxn modelId="{DA1BCF0A-1F6F-4310-BA27-734E139CB663}" type="presParOf" srcId="{8BF17258-3782-4AA0-A0E0-9168F053E127}" destId="{1233B5C0-9C8D-49F6-BF28-35DE9FDB531E}" srcOrd="1" destOrd="0" presId="urn:microsoft.com/office/officeart/2005/8/layout/target3"/>
    <dgm:cxn modelId="{3711B061-5E63-417B-844C-0C5881133839}" type="presParOf" srcId="{8BF17258-3782-4AA0-A0E0-9168F053E127}" destId="{769C0B94-D90A-4899-BF95-184DC7B86778}" srcOrd="2" destOrd="0" presId="urn:microsoft.com/office/officeart/2005/8/layout/target3"/>
    <dgm:cxn modelId="{2C2F32C2-F4B2-4D7E-9B0B-F58D65466482}" type="presParOf" srcId="{8BF17258-3782-4AA0-A0E0-9168F053E127}" destId="{18A17624-4B2D-4C94-8DA7-D5CEA13EA03F}" srcOrd="3" destOrd="0" presId="urn:microsoft.com/office/officeart/2005/8/layout/target3"/>
    <dgm:cxn modelId="{A3E0A3D3-27E9-46F8-BF0E-9E4E653DBBD8}" type="presParOf" srcId="{8BF17258-3782-4AA0-A0E0-9168F053E127}" destId="{84C4F045-E6EF-43B9-931B-89EB9C2562EB}" srcOrd="4" destOrd="0" presId="urn:microsoft.com/office/officeart/2005/8/layout/target3"/>
    <dgm:cxn modelId="{4D77A54D-63A5-4BC7-B766-29D2FEB47315}" type="presParOf" srcId="{8BF17258-3782-4AA0-A0E0-9168F053E127}" destId="{799F3FCD-9526-4303-8E8F-0F00B4126DF2}" srcOrd="5" destOrd="0" presId="urn:microsoft.com/office/officeart/2005/8/layout/target3"/>
    <dgm:cxn modelId="{AE1C3BC8-CE81-4927-8EBB-DE24BCBB4791}" type="presParOf" srcId="{8BF17258-3782-4AA0-A0E0-9168F053E127}" destId="{74D43596-EC92-4461-B44F-E2A8B4471E36}" srcOrd="6" destOrd="0" presId="urn:microsoft.com/office/officeart/2005/8/layout/target3"/>
    <dgm:cxn modelId="{F6537398-77EB-4A2C-A80B-64C17049B041}" type="presParOf" srcId="{8BF17258-3782-4AA0-A0E0-9168F053E127}" destId="{44CD0EA9-39E4-4069-B34F-F37D0583600E}" srcOrd="7" destOrd="0" presId="urn:microsoft.com/office/officeart/2005/8/layout/target3"/>
    <dgm:cxn modelId="{D8C8C444-24FA-4FD7-866F-0B73C6605D27}" type="presParOf" srcId="{8BF17258-3782-4AA0-A0E0-9168F053E127}" destId="{1B0689D4-4EB1-4581-B5C1-1875C6407192}" srcOrd="8" destOrd="0" presId="urn:microsoft.com/office/officeart/2005/8/layout/target3"/>
    <dgm:cxn modelId="{1C4431D8-0B9B-4C50-B989-920729CBFCEB}" type="presParOf" srcId="{8BF17258-3782-4AA0-A0E0-9168F053E127}" destId="{865894BF-49B4-4FF7-B6F5-67403781E4E6}" srcOrd="9" destOrd="0" presId="urn:microsoft.com/office/officeart/2005/8/layout/target3"/>
    <dgm:cxn modelId="{B70F3475-9EEA-48ED-8294-59D9C10C5629}" type="presParOf" srcId="{8BF17258-3782-4AA0-A0E0-9168F053E127}" destId="{9FF8D370-23EB-47CD-AEDD-23BEF3B3EDD6}" srcOrd="10" destOrd="0" presId="urn:microsoft.com/office/officeart/2005/8/layout/target3"/>
    <dgm:cxn modelId="{234501B5-7103-4ADA-B695-B350943C3930}" type="presParOf" srcId="{8BF17258-3782-4AA0-A0E0-9168F053E127}" destId="{7A4920D1-CD64-4CEC-A1AC-B16D669EE1EA}"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0254D6-110E-4095-8AC1-7C4E6986AD4F}" type="datetimeFigureOut">
              <a:rPr lang="tr-TR" smtClean="0"/>
              <a:t>17.1.2018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A40CE0-FBDD-4204-B2AD-7FA5499F3CE8}" type="slidenum">
              <a:rPr lang="tr-TR" smtClean="0"/>
              <a:t>‹#›</a:t>
            </a:fld>
            <a:endParaRPr lang="tr-TR"/>
          </a:p>
        </p:txBody>
      </p:sp>
    </p:spTree>
    <p:extLst>
      <p:ext uri="{BB962C8B-B14F-4D97-AF65-F5344CB8AC3E}">
        <p14:creationId xmlns:p14="http://schemas.microsoft.com/office/powerpoint/2010/main" val="443314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AA40CE0-FBDD-4204-B2AD-7FA5499F3CE8}" type="slidenum">
              <a:rPr lang="tr-TR" smtClean="0"/>
              <a:t>21</a:t>
            </a:fld>
            <a:endParaRPr lang="tr-TR"/>
          </a:p>
        </p:txBody>
      </p:sp>
    </p:spTree>
    <p:extLst>
      <p:ext uri="{BB962C8B-B14F-4D97-AF65-F5344CB8AC3E}">
        <p14:creationId xmlns:p14="http://schemas.microsoft.com/office/powerpoint/2010/main" val="3328435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5919AD1F-D4E6-4325-B6BB-CD5330D28508}" type="datetimeFigureOut">
              <a:rPr lang="tr-TR" smtClean="0"/>
              <a:pPr/>
              <a:t>17.1.2018</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01776EB-48F5-4843-AAE2-A0F60633457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19AD1F-D4E6-4325-B6BB-CD5330D28508}" type="datetimeFigureOut">
              <a:rPr lang="tr-TR" smtClean="0"/>
              <a:pPr/>
              <a:t>17.1.2018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1776EB-48F5-4843-AAE2-A0F60633457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19AD1F-D4E6-4325-B6BB-CD5330D28508}" type="datetimeFigureOut">
              <a:rPr lang="tr-TR" smtClean="0"/>
              <a:pPr/>
              <a:t>17.1.2018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1776EB-48F5-4843-AAE2-A0F60633457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5919AD1F-D4E6-4325-B6BB-CD5330D28508}" type="datetimeFigureOut">
              <a:rPr lang="tr-TR" smtClean="0"/>
              <a:pPr/>
              <a:t>17.1.2018</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101776EB-48F5-4843-AAE2-A0F60633457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5919AD1F-D4E6-4325-B6BB-CD5330D28508}" type="datetimeFigureOut">
              <a:rPr lang="tr-TR" smtClean="0"/>
              <a:pPr/>
              <a:t>17.1.2018</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101776EB-48F5-4843-AAE2-A0F60633457A}"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5919AD1F-D4E6-4325-B6BB-CD5330D28508}" type="datetimeFigureOut">
              <a:rPr lang="tr-TR" smtClean="0"/>
              <a:pPr/>
              <a:t>17.1.2018</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101776EB-48F5-4843-AAE2-A0F60633457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5919AD1F-D4E6-4325-B6BB-CD5330D28508}" type="datetimeFigureOut">
              <a:rPr lang="tr-TR" smtClean="0"/>
              <a:pPr/>
              <a:t>17.1.2018</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101776EB-48F5-4843-AAE2-A0F60633457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919AD1F-D4E6-4325-B6BB-CD5330D28508}" type="datetimeFigureOut">
              <a:rPr lang="tr-TR" smtClean="0"/>
              <a:pPr/>
              <a:t>17.1.2018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01776EB-48F5-4843-AAE2-A0F60633457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5919AD1F-D4E6-4325-B6BB-CD5330D28508}" type="datetimeFigureOut">
              <a:rPr lang="tr-TR" smtClean="0"/>
              <a:pPr/>
              <a:t>17.1.2018</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101776EB-48F5-4843-AAE2-A0F60633457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5919AD1F-D4E6-4325-B6BB-CD5330D28508}" type="datetimeFigureOut">
              <a:rPr lang="tr-TR" smtClean="0"/>
              <a:pPr/>
              <a:t>17.1.2018</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101776EB-48F5-4843-AAE2-A0F60633457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5919AD1F-D4E6-4325-B6BB-CD5330D28508}" type="datetimeFigureOut">
              <a:rPr lang="tr-TR" smtClean="0"/>
              <a:pPr/>
              <a:t>17.1.2018</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101776EB-48F5-4843-AAE2-A0F60633457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919AD1F-D4E6-4325-B6BB-CD5330D28508}" type="datetimeFigureOut">
              <a:rPr lang="tr-TR" smtClean="0"/>
              <a:pPr/>
              <a:t>17.1.2018</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01776EB-48F5-4843-AAE2-A0F60633457A}"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91000"/>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a:xfrm>
            <a:off x="457200" y="2214554"/>
            <a:ext cx="8229600" cy="1714512"/>
          </a:xfrm>
          <a:solidFill>
            <a:schemeClr val="accent2">
              <a:lumMod val="20000"/>
              <a:lumOff val="80000"/>
            </a:schemeClr>
          </a:solidFill>
        </p:spPr>
        <p:txBody>
          <a:bodyPr>
            <a:normAutofit fontScale="90000"/>
          </a:bodyPr>
          <a:lstStyle/>
          <a:p>
            <a:pPr algn="ctr"/>
            <a:r>
              <a:rPr lang="tr-TR" dirty="0" smtClean="0">
                <a:solidFill>
                  <a:schemeClr val="bg1"/>
                </a:solidFill>
              </a:rPr>
              <a:t/>
            </a:r>
            <a:br>
              <a:rPr lang="tr-TR" dirty="0" smtClean="0">
                <a:solidFill>
                  <a:schemeClr val="bg1"/>
                </a:solidFill>
              </a:rPr>
            </a:br>
            <a:r>
              <a:rPr lang="tr-TR" dirty="0" smtClean="0">
                <a:solidFill>
                  <a:schemeClr val="bg1"/>
                </a:solidFill>
              </a:rPr>
              <a:t>I. İKLİM ELEMANI OLARAK SICAKLIK</a:t>
            </a:r>
            <a:endParaRPr lang="tr-TR"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r>
              <a:rPr lang="tr-TR" b="1" dirty="0" smtClean="0">
                <a:solidFill>
                  <a:schemeClr val="accent6">
                    <a:lumMod val="20000"/>
                    <a:lumOff val="80000"/>
                  </a:schemeClr>
                </a:solidFill>
              </a:rPr>
              <a:t>Örnek: 70 </a:t>
            </a:r>
            <a:r>
              <a:rPr lang="tr-TR" b="1" dirty="0" err="1" smtClean="0">
                <a:solidFill>
                  <a:schemeClr val="accent6">
                    <a:lumMod val="20000"/>
                    <a:lumOff val="80000"/>
                  </a:schemeClr>
                </a:solidFill>
              </a:rPr>
              <a:t>Fahrenheit</a:t>
            </a:r>
            <a:r>
              <a:rPr lang="tr-TR" b="1" dirty="0" smtClean="0">
                <a:solidFill>
                  <a:schemeClr val="accent6">
                    <a:lumMod val="20000"/>
                    <a:lumOff val="80000"/>
                  </a:schemeClr>
                </a:solidFill>
              </a:rPr>
              <a:t> kaç </a:t>
            </a:r>
            <a:r>
              <a:rPr lang="tr-TR" b="1" dirty="0" err="1" smtClean="0">
                <a:solidFill>
                  <a:schemeClr val="accent6">
                    <a:lumMod val="20000"/>
                    <a:lumOff val="80000"/>
                  </a:schemeClr>
                </a:solidFill>
              </a:rPr>
              <a:t>santigrad</a:t>
            </a:r>
            <a:r>
              <a:rPr lang="tr-TR" b="1" dirty="0" smtClean="0">
                <a:solidFill>
                  <a:schemeClr val="accent6">
                    <a:lumMod val="20000"/>
                    <a:lumOff val="80000"/>
                  </a:schemeClr>
                </a:solidFill>
              </a:rPr>
              <a:t> dereceye karşılıktır?</a:t>
            </a:r>
          </a:p>
          <a:p>
            <a:pPr algn="ctr">
              <a:buNone/>
            </a:pPr>
            <a:endParaRPr lang="tr-TR" b="1" dirty="0" smtClean="0">
              <a:solidFill>
                <a:schemeClr val="accent6">
                  <a:lumMod val="20000"/>
                  <a:lumOff val="80000"/>
                </a:schemeClr>
              </a:solidFill>
            </a:endParaRPr>
          </a:p>
          <a:p>
            <a:pPr>
              <a:buNone/>
            </a:pPr>
            <a:r>
              <a:rPr lang="tr-TR" dirty="0" smtClean="0"/>
              <a:t>    </a:t>
            </a:r>
            <a:r>
              <a:rPr lang="tr-TR" dirty="0" err="1" smtClean="0"/>
              <a:t>Tc</a:t>
            </a:r>
            <a:r>
              <a:rPr lang="tr-TR" dirty="0" smtClean="0"/>
              <a:t>=(70-32)/1,8                  </a:t>
            </a:r>
            <a:r>
              <a:rPr lang="tr-TR" dirty="0" err="1" smtClean="0"/>
              <a:t>Tc</a:t>
            </a:r>
            <a:r>
              <a:rPr lang="tr-TR" dirty="0" smtClean="0"/>
              <a:t>= 21,1 </a:t>
            </a:r>
            <a:r>
              <a:rPr lang="tr-TR" baseline="30000" dirty="0" smtClean="0"/>
              <a:t>0</a:t>
            </a:r>
            <a:r>
              <a:rPr lang="tr-TR" dirty="0" smtClean="0"/>
              <a:t>C</a:t>
            </a:r>
            <a:endParaRPr lang="tr-TR" dirty="0"/>
          </a:p>
        </p:txBody>
      </p:sp>
      <p:sp>
        <p:nvSpPr>
          <p:cNvPr id="4" name="3 Şeritli Sağ Ok"/>
          <p:cNvSpPr/>
          <p:nvPr/>
        </p:nvSpPr>
        <p:spPr>
          <a:xfrm flipV="1">
            <a:off x="3500430" y="3500438"/>
            <a:ext cx="978408" cy="42862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smtClean="0"/>
          </a:p>
          <a:p>
            <a:pPr algn="ctr"/>
            <a:endParaRPr lang="tr-TR" dirty="0"/>
          </a:p>
          <a:p>
            <a:pPr algn="ct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589870"/>
          </a:xfrm>
        </p:spPr>
        <p:txBody>
          <a:bodyPr>
            <a:normAutofit/>
          </a:bodyPr>
          <a:lstStyle/>
          <a:p>
            <a:pPr algn="ctr"/>
            <a:r>
              <a:rPr lang="tr-TR" sz="2800" b="1" u="sng" dirty="0" smtClean="0">
                <a:solidFill>
                  <a:schemeClr val="accent6">
                    <a:lumMod val="20000"/>
                    <a:lumOff val="80000"/>
                  </a:schemeClr>
                </a:solidFill>
              </a:rPr>
              <a:t>Atmosferin Dikine Kararlılık (</a:t>
            </a:r>
            <a:r>
              <a:rPr lang="tr-TR" sz="2800" b="1" u="sng" dirty="0" err="1" smtClean="0">
                <a:solidFill>
                  <a:schemeClr val="accent6">
                    <a:lumMod val="20000"/>
                    <a:lumOff val="80000"/>
                  </a:schemeClr>
                </a:solidFill>
              </a:rPr>
              <a:t>Stabilite</a:t>
            </a:r>
            <a:r>
              <a:rPr lang="tr-TR" sz="2800" b="1" u="sng" dirty="0" smtClean="0">
                <a:solidFill>
                  <a:schemeClr val="accent6">
                    <a:lumMod val="20000"/>
                    <a:lumOff val="80000"/>
                  </a:schemeClr>
                </a:solidFill>
              </a:rPr>
              <a:t>) ve Karasızlığı (</a:t>
            </a:r>
            <a:r>
              <a:rPr lang="tr-TR" sz="2800" b="1" u="sng" dirty="0" err="1" smtClean="0">
                <a:solidFill>
                  <a:schemeClr val="accent6">
                    <a:lumMod val="20000"/>
                    <a:lumOff val="80000"/>
                  </a:schemeClr>
                </a:solidFill>
              </a:rPr>
              <a:t>Instabilite</a:t>
            </a:r>
            <a:r>
              <a:rPr lang="tr-TR" sz="2800" b="1" dirty="0" smtClean="0">
                <a:solidFill>
                  <a:schemeClr val="accent6">
                    <a:lumMod val="20000"/>
                    <a:lumOff val="80000"/>
                  </a:schemeClr>
                </a:solidFill>
              </a:rPr>
              <a:t>)</a:t>
            </a:r>
            <a:endParaRPr lang="tr-TR" sz="2800" b="1" dirty="0">
              <a:solidFill>
                <a:schemeClr val="accent6">
                  <a:lumMod val="20000"/>
                  <a:lumOff val="80000"/>
                </a:schemeClr>
              </a:solidFill>
            </a:endParaRPr>
          </a:p>
        </p:txBody>
      </p:sp>
      <p:sp>
        <p:nvSpPr>
          <p:cNvPr id="3" name="2 İçerik Yer Tutucusu"/>
          <p:cNvSpPr>
            <a:spLocks noGrp="1"/>
          </p:cNvSpPr>
          <p:nvPr>
            <p:ph idx="1"/>
          </p:nvPr>
        </p:nvSpPr>
        <p:spPr>
          <a:xfrm>
            <a:off x="457200" y="2214554"/>
            <a:ext cx="8043890" cy="4240254"/>
          </a:xfrm>
        </p:spPr>
        <p:txBody>
          <a:bodyPr>
            <a:normAutofit/>
          </a:bodyPr>
          <a:lstStyle/>
          <a:p>
            <a:pPr algn="just"/>
            <a:r>
              <a:rPr lang="tr-TR" sz="2800" dirty="0" smtClean="0"/>
              <a:t>Yükseklikte yaratılmış olan sıcaklık farkı ve bunun sonucunda yoğunluğun değişmesi, bir kararlılık veya kararsızlık eğilimi ile sonuçlanır. Hava kütlesinin alt ve üst kısımlarındaki sıcaklık farkı fazla ise, o hava kütlesinin yükselerek dikey hava hareketleriyle </a:t>
            </a:r>
            <a:r>
              <a:rPr lang="tr-TR" sz="2800" b="1" u="sng" dirty="0" smtClean="0">
                <a:solidFill>
                  <a:srgbClr val="FFFF00"/>
                </a:solidFill>
              </a:rPr>
              <a:t>kümülüs tipi bulutlar</a:t>
            </a:r>
            <a:r>
              <a:rPr lang="tr-TR" sz="2800" b="1" dirty="0" smtClean="0">
                <a:solidFill>
                  <a:srgbClr val="FFFF00"/>
                </a:solidFill>
              </a:rPr>
              <a:t> </a:t>
            </a:r>
            <a:r>
              <a:rPr lang="tr-TR" sz="2800" dirty="0" smtClean="0"/>
              <a:t>oluşur ve sağanak şeklinde yağışlar ortaya çıkar. İşte böyle hava kütlelerine </a:t>
            </a:r>
            <a:r>
              <a:rPr lang="tr-TR" sz="2800" b="1" u="sng" dirty="0" smtClean="0">
                <a:solidFill>
                  <a:srgbClr val="FFFF00"/>
                </a:solidFill>
              </a:rPr>
              <a:t>kararsız hava kütleleri</a:t>
            </a:r>
            <a:r>
              <a:rPr lang="tr-TR" sz="2800" b="1" dirty="0" smtClean="0">
                <a:solidFill>
                  <a:srgbClr val="FFFF00"/>
                </a:solidFill>
              </a:rPr>
              <a:t> </a:t>
            </a:r>
            <a:r>
              <a:rPr lang="tr-TR" sz="2800" dirty="0" smtClean="0"/>
              <a:t>denir.</a:t>
            </a:r>
            <a:endParaRPr lang="tr-TR"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7972452" cy="5669014"/>
          </a:xfrm>
        </p:spPr>
        <p:txBody>
          <a:bodyPr/>
          <a:lstStyle/>
          <a:p>
            <a:pPr algn="just"/>
            <a:r>
              <a:rPr lang="tr-TR" dirty="0" smtClean="0"/>
              <a:t>Eğer bir yerde soğuma oranı 1.000 </a:t>
            </a:r>
            <a:r>
              <a:rPr lang="tr-TR" dirty="0" err="1" smtClean="0"/>
              <a:t>m’de</a:t>
            </a:r>
            <a:r>
              <a:rPr lang="tr-TR" dirty="0" smtClean="0"/>
              <a:t> 24 </a:t>
            </a:r>
            <a:r>
              <a:rPr lang="tr-TR" baseline="30000" dirty="0" smtClean="0"/>
              <a:t>O</a:t>
            </a:r>
            <a:r>
              <a:rPr lang="tr-TR" dirty="0" smtClean="0"/>
              <a:t>C’ a çıkarsa orada hiçbir neden olmadan hava harekete geçer ve yükselir ki buna </a:t>
            </a:r>
            <a:r>
              <a:rPr lang="tr-TR" b="1" u="sng" dirty="0" smtClean="0">
                <a:solidFill>
                  <a:schemeClr val="accent6">
                    <a:lumMod val="40000"/>
                    <a:lumOff val="60000"/>
                  </a:schemeClr>
                </a:solidFill>
              </a:rPr>
              <a:t>mekanik kararsızlık</a:t>
            </a:r>
            <a:r>
              <a:rPr lang="tr-TR" dirty="0" smtClean="0"/>
              <a:t> denir.</a:t>
            </a:r>
          </a:p>
          <a:p>
            <a:pPr algn="just">
              <a:buNone/>
            </a:pPr>
            <a:endParaRPr lang="tr-TR" dirty="0" smtClean="0"/>
          </a:p>
          <a:p>
            <a:pPr algn="just"/>
            <a:r>
              <a:rPr lang="tr-TR" dirty="0" smtClean="0"/>
              <a:t>Aksi olarak alt ve üst hava tabakaları arasında sıcaklık farkı az ise hava tabakaları arasında yoğunluk farkı olmayacak ve denge kolay kolay bozulmayacaktır. Bu gibi hava kütlelerine </a:t>
            </a:r>
            <a:r>
              <a:rPr lang="tr-TR" b="1" u="sng" dirty="0" smtClean="0">
                <a:solidFill>
                  <a:schemeClr val="accent6">
                    <a:lumMod val="40000"/>
                    <a:lumOff val="60000"/>
                  </a:schemeClr>
                </a:solidFill>
              </a:rPr>
              <a:t>kararlı (stabil) hava kütleleri</a:t>
            </a:r>
            <a:r>
              <a:rPr lang="tr-TR" dirty="0" smtClean="0"/>
              <a:t> denir.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018366"/>
          </a:xfrm>
        </p:spPr>
        <p:txBody>
          <a:bodyPr>
            <a:noAutofit/>
          </a:bodyPr>
          <a:lstStyle/>
          <a:p>
            <a:pPr algn="ctr"/>
            <a:r>
              <a:rPr lang="tr-TR" sz="2600" b="1" u="sng" dirty="0" smtClean="0">
                <a:solidFill>
                  <a:schemeClr val="accent6">
                    <a:lumMod val="40000"/>
                    <a:lumOff val="60000"/>
                  </a:schemeClr>
                </a:solidFill>
              </a:rPr>
              <a:t>Karasallık (</a:t>
            </a:r>
            <a:r>
              <a:rPr lang="tr-TR" sz="2600" b="1" u="sng" dirty="0" err="1" smtClean="0">
                <a:solidFill>
                  <a:schemeClr val="accent6">
                    <a:lumMod val="40000"/>
                    <a:lumOff val="60000"/>
                  </a:schemeClr>
                </a:solidFill>
              </a:rPr>
              <a:t>Kontinantalite</a:t>
            </a:r>
            <a:r>
              <a:rPr lang="tr-TR" sz="2600" b="1" u="sng" dirty="0" smtClean="0">
                <a:solidFill>
                  <a:schemeClr val="accent6">
                    <a:lumMod val="40000"/>
                    <a:lumOff val="60000"/>
                  </a:schemeClr>
                </a:solidFill>
              </a:rPr>
              <a:t>) Yağış ve Sıcaklık Karasallığı Global Karasallık ve Türkiye’ye Uygulanması</a:t>
            </a:r>
            <a:endParaRPr lang="tr-TR" sz="2600" b="1" u="sng" dirty="0">
              <a:solidFill>
                <a:schemeClr val="accent6">
                  <a:lumMod val="40000"/>
                  <a:lumOff val="60000"/>
                </a:schemeClr>
              </a:solidFill>
            </a:endParaRPr>
          </a:p>
        </p:txBody>
      </p:sp>
      <p:sp>
        <p:nvSpPr>
          <p:cNvPr id="3" name="2 İçerik Yer Tutucusu"/>
          <p:cNvSpPr>
            <a:spLocks noGrp="1"/>
          </p:cNvSpPr>
          <p:nvPr>
            <p:ph idx="1"/>
          </p:nvPr>
        </p:nvSpPr>
        <p:spPr>
          <a:xfrm>
            <a:off x="457200" y="1357298"/>
            <a:ext cx="7972452" cy="5097510"/>
          </a:xfrm>
        </p:spPr>
        <p:txBody>
          <a:bodyPr>
            <a:noAutofit/>
          </a:bodyPr>
          <a:lstStyle/>
          <a:p>
            <a:pPr algn="just"/>
            <a:r>
              <a:rPr lang="tr-TR" sz="2600" dirty="0" smtClean="0"/>
              <a:t>Kıtalar veya büyük kıta parçaları üzerinde sıcaklık farkı çok fazla olmaktadır. Bunun nedeni katı, sert yüzeyler içerisine giren ısının moleküler iletiminin yetersiz oluşudur.</a:t>
            </a:r>
          </a:p>
          <a:p>
            <a:pPr algn="just">
              <a:buNone/>
            </a:pPr>
            <a:endParaRPr lang="tr-TR" sz="2600" dirty="0" smtClean="0"/>
          </a:p>
          <a:p>
            <a:pPr algn="just"/>
            <a:r>
              <a:rPr lang="tr-TR" sz="2600" dirty="0" smtClean="0"/>
              <a:t>Bu nedenle karalar, gündüz ve yazın sıcak, buna karşılık gece ve kışın soğuktur. Bu durumun sonucu olarak ısı yeryüzü ile ilişkide bulunan havaya geçer. Okyanuslar üzerinde ise yıllık sıcaklık farkı, sıcaklığın su içinde dinamik konveksiyonla geniş bir şekilde yayılmasından dolayı azdır. Bu nedenle su yüzeyinde büyük sıcaklık farkları görülmez.</a:t>
            </a:r>
            <a:endParaRPr lang="tr-TR" sz="2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115328" cy="5526138"/>
          </a:xfrm>
        </p:spPr>
        <p:txBody>
          <a:bodyPr>
            <a:normAutofit/>
          </a:bodyPr>
          <a:lstStyle/>
          <a:p>
            <a:pPr algn="just"/>
            <a:r>
              <a:rPr lang="tr-TR" sz="2800" dirty="0" smtClean="0"/>
              <a:t>En büyük sıcaklık farkı kuzey yarımkürede 3 merkezde tespit edilmiştir. Bunlardan üçü 60</a:t>
            </a:r>
            <a:r>
              <a:rPr lang="tr-TR" sz="2800" baseline="30000" dirty="0" smtClean="0"/>
              <a:t>0</a:t>
            </a:r>
            <a:r>
              <a:rPr lang="tr-TR" sz="2800" dirty="0" smtClean="0"/>
              <a:t> ile 70</a:t>
            </a:r>
            <a:r>
              <a:rPr lang="tr-TR" sz="2800" baseline="30000" dirty="0" smtClean="0"/>
              <a:t>0</a:t>
            </a:r>
            <a:r>
              <a:rPr lang="tr-TR" sz="2800" dirty="0" smtClean="0"/>
              <a:t> kuzey enlemleri arasındadır. Bu 3 istasyondan ikisi Sibirya’da diğeri Kuzey </a:t>
            </a:r>
            <a:r>
              <a:rPr lang="tr-TR" sz="2800" dirty="0" err="1" smtClean="0"/>
              <a:t>Amerikadadır</a:t>
            </a:r>
            <a:r>
              <a:rPr lang="tr-TR" sz="2800" dirty="0" smtClean="0"/>
              <a:t>.</a:t>
            </a:r>
          </a:p>
          <a:p>
            <a:pPr algn="just">
              <a:buNone/>
            </a:pPr>
            <a:endParaRPr lang="tr-TR" sz="2800" dirty="0" smtClean="0"/>
          </a:p>
          <a:p>
            <a:pPr algn="just"/>
            <a:r>
              <a:rPr lang="tr-TR" sz="2800" dirty="0" smtClean="0"/>
              <a:t>Günlük ortalama sıcaklık farkı, deniz kıyısında 4 </a:t>
            </a:r>
            <a:r>
              <a:rPr lang="tr-TR" sz="2800" baseline="30000" dirty="0" smtClean="0"/>
              <a:t>O</a:t>
            </a:r>
            <a:r>
              <a:rPr lang="tr-TR" sz="2800" dirty="0" smtClean="0"/>
              <a:t>C, kıyıları 300 km içeride 8 </a:t>
            </a:r>
            <a:r>
              <a:rPr lang="tr-TR" sz="2800" baseline="30000" dirty="0" smtClean="0"/>
              <a:t>O</a:t>
            </a:r>
            <a:r>
              <a:rPr lang="tr-TR" sz="2800" dirty="0" smtClean="0"/>
              <a:t>C, 1500 km içeride 12 </a:t>
            </a:r>
            <a:r>
              <a:rPr lang="tr-TR" sz="2800" baseline="30000" dirty="0" smtClean="0"/>
              <a:t>O</a:t>
            </a:r>
            <a:r>
              <a:rPr lang="tr-TR" sz="2800" dirty="0" smtClean="0"/>
              <a:t>C ve 3000 km içeride 14 </a:t>
            </a:r>
            <a:r>
              <a:rPr lang="tr-TR" sz="2800" baseline="30000" dirty="0" smtClean="0"/>
              <a:t>O</a:t>
            </a:r>
            <a:r>
              <a:rPr lang="tr-TR" sz="2800" dirty="0" smtClean="0"/>
              <a:t>C’ </a:t>
            </a:r>
            <a:r>
              <a:rPr lang="tr-TR" sz="2800" dirty="0" err="1" smtClean="0"/>
              <a:t>dir</a:t>
            </a:r>
            <a:r>
              <a:rPr lang="tr-TR" sz="2800" dirty="0" smtClean="0"/>
              <a:t>. Buna göre </a:t>
            </a:r>
            <a:r>
              <a:rPr lang="tr-TR" sz="2800" b="1" dirty="0" smtClean="0">
                <a:solidFill>
                  <a:schemeClr val="accent6">
                    <a:lumMod val="40000"/>
                    <a:lumOff val="60000"/>
                  </a:schemeClr>
                </a:solidFill>
              </a:rPr>
              <a:t>karaların etkisi fazlalaştıkça yıllık sıcaklık farkı büyür ve denizin ılımanlık etkisi azalır.</a:t>
            </a:r>
            <a:endParaRPr lang="tr-TR" sz="2800" b="1"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043890" cy="5114040"/>
          </a:xfrm>
        </p:spPr>
        <p:txBody>
          <a:bodyPr>
            <a:normAutofit/>
          </a:bodyPr>
          <a:lstStyle/>
          <a:p>
            <a:pPr algn="just"/>
            <a:r>
              <a:rPr lang="tr-TR" sz="2800" dirty="0" smtClean="0"/>
              <a:t>Karasallık özelliği yağışlara, özellikle </a:t>
            </a:r>
            <a:r>
              <a:rPr lang="tr-TR" sz="2800" b="1" dirty="0" smtClean="0">
                <a:solidFill>
                  <a:schemeClr val="accent6">
                    <a:lumMod val="40000"/>
                    <a:lumOff val="60000"/>
                  </a:schemeClr>
                </a:solidFill>
              </a:rPr>
              <a:t>yağış rejimine</a:t>
            </a:r>
            <a:r>
              <a:rPr lang="tr-TR" sz="2800" dirty="0" smtClean="0"/>
              <a:t> ve </a:t>
            </a:r>
            <a:r>
              <a:rPr lang="tr-TR" sz="2800" b="1" dirty="0" smtClean="0">
                <a:solidFill>
                  <a:schemeClr val="accent6">
                    <a:lumMod val="40000"/>
                    <a:lumOff val="60000"/>
                  </a:schemeClr>
                </a:solidFill>
              </a:rPr>
              <a:t>sıcaklığa</a:t>
            </a:r>
            <a:r>
              <a:rPr lang="tr-TR" sz="2800" dirty="0" smtClean="0"/>
              <a:t> bağlı olayların bir sonucudur ve az çok bir iklimi belirler. Başka bir deyişle yeryüzünde görülen iklim tiplerinin başlıca özellikleri üzerinde kara ve okyanusların büyük etkileri vardır. </a:t>
            </a:r>
          </a:p>
          <a:p>
            <a:pPr algn="just">
              <a:buNone/>
            </a:pPr>
            <a:endParaRPr lang="tr-TR" sz="2800" dirty="0" smtClean="0"/>
          </a:p>
          <a:p>
            <a:pPr algn="just"/>
            <a:r>
              <a:rPr lang="tr-TR" sz="2800" dirty="0" smtClean="0"/>
              <a:t>Bu etkiler radyasyon koşulları, sıcaklık rejimi, mutlak ve nispi nem, bulutluluk ve yağış rejimidir.</a:t>
            </a:r>
          </a:p>
          <a:p>
            <a:pPr algn="just"/>
            <a:endParaRPr lang="tr-TR" sz="2800" dirty="0" smtClean="0"/>
          </a:p>
          <a:p>
            <a:pPr algn="just"/>
            <a:endParaRPr lang="tr-T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714356"/>
          <a:ext cx="8229600" cy="57404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804052"/>
          </a:xfrm>
        </p:spPr>
        <p:txBody>
          <a:bodyPr>
            <a:normAutofit/>
          </a:bodyPr>
          <a:lstStyle/>
          <a:p>
            <a:pPr algn="ctr"/>
            <a:r>
              <a:rPr lang="tr-TR" sz="3200" b="1" dirty="0" smtClean="0"/>
              <a:t>1- Yağış Karasallığı</a:t>
            </a:r>
            <a:endParaRPr lang="tr-TR" sz="3200" b="1" dirty="0"/>
          </a:p>
        </p:txBody>
      </p:sp>
      <p:sp>
        <p:nvSpPr>
          <p:cNvPr id="3" name="2 İçerik Yer Tutucusu"/>
          <p:cNvSpPr>
            <a:spLocks noGrp="1"/>
          </p:cNvSpPr>
          <p:nvPr>
            <p:ph idx="1"/>
          </p:nvPr>
        </p:nvSpPr>
        <p:spPr>
          <a:xfrm>
            <a:off x="500034" y="1285860"/>
            <a:ext cx="8072494" cy="5286380"/>
          </a:xfrm>
        </p:spPr>
        <p:txBody>
          <a:bodyPr/>
          <a:lstStyle/>
          <a:p>
            <a:pPr algn="just"/>
            <a:r>
              <a:rPr lang="tr-TR" b="1" dirty="0" err="1" smtClean="0">
                <a:solidFill>
                  <a:schemeClr val="accent6">
                    <a:lumMod val="40000"/>
                    <a:lumOff val="60000"/>
                  </a:schemeClr>
                </a:solidFill>
              </a:rPr>
              <a:t>Coutagne</a:t>
            </a:r>
            <a:r>
              <a:rPr lang="tr-TR" dirty="0" smtClean="0"/>
              <a:t> (1954) yağış karasallığını ‘</a:t>
            </a:r>
            <a:r>
              <a:rPr lang="tr-TR" b="1" dirty="0" smtClean="0">
                <a:solidFill>
                  <a:schemeClr val="accent6">
                    <a:lumMod val="40000"/>
                    <a:lumOff val="60000"/>
                  </a:schemeClr>
                </a:solidFill>
              </a:rPr>
              <a:t>C</a:t>
            </a:r>
            <a:r>
              <a:rPr lang="tr-TR" dirty="0" smtClean="0"/>
              <a:t>’ ile göstermiştir.</a:t>
            </a:r>
          </a:p>
          <a:p>
            <a:pPr algn="just">
              <a:buNone/>
            </a:pPr>
            <a:endParaRPr lang="tr-TR" dirty="0" smtClean="0"/>
          </a:p>
          <a:p>
            <a:pPr algn="just"/>
            <a:r>
              <a:rPr lang="tr-TR" dirty="0" smtClean="0"/>
              <a:t>Yağış karasallığı yılın en sıcak 6 ayının yağış toplamının en soğuk 6 ayının yağış toplamına bölünmesiyle çıkan değere göre hesaplanır.</a:t>
            </a:r>
          </a:p>
          <a:p>
            <a:pPr algn="just"/>
            <a:endParaRPr lang="tr-TR" dirty="0" smtClean="0"/>
          </a:p>
          <a:p>
            <a:pPr algn="just"/>
            <a:r>
              <a:rPr lang="tr-TR" dirty="0" smtClean="0">
                <a:solidFill>
                  <a:schemeClr val="accent2">
                    <a:lumMod val="20000"/>
                    <a:lumOff val="80000"/>
                  </a:schemeClr>
                </a:solidFill>
              </a:rPr>
              <a:t>(</a:t>
            </a:r>
            <a:r>
              <a:rPr lang="tr-TR" b="1" dirty="0" smtClean="0">
                <a:solidFill>
                  <a:schemeClr val="accent3">
                    <a:lumMod val="20000"/>
                    <a:lumOff val="80000"/>
                  </a:schemeClr>
                </a:solidFill>
              </a:rPr>
              <a:t>Nisan, mayıs, haziran, temmuz, ağustos, eylül)yağış miktarı </a:t>
            </a:r>
            <a:r>
              <a:rPr lang="tr-TR" b="1" dirty="0" smtClean="0">
                <a:solidFill>
                  <a:schemeClr val="bg1"/>
                </a:solidFill>
              </a:rPr>
              <a:t>/</a:t>
            </a:r>
            <a:r>
              <a:rPr lang="tr-TR" dirty="0" smtClean="0"/>
              <a:t> </a:t>
            </a:r>
            <a:r>
              <a:rPr lang="tr-TR" b="1" dirty="0" smtClean="0">
                <a:solidFill>
                  <a:schemeClr val="accent1">
                    <a:lumMod val="60000"/>
                    <a:lumOff val="40000"/>
                  </a:schemeClr>
                </a:solidFill>
              </a:rPr>
              <a:t>(ekim, kasım, aralık, ocak, şubat, mart) yağış miktarı.</a:t>
            </a:r>
            <a:endParaRPr lang="tr-TR" b="1" dirty="0">
              <a:solidFill>
                <a:schemeClr val="accent1">
                  <a:lumMod val="60000"/>
                  <a:lumOff val="4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357298"/>
            <a:ext cx="7972452" cy="4786314"/>
          </a:xfrm>
        </p:spPr>
        <p:txBody>
          <a:bodyPr/>
          <a:lstStyle/>
          <a:p>
            <a:pPr algn="just"/>
            <a:r>
              <a:rPr lang="tr-TR" dirty="0" smtClean="0"/>
              <a:t>Yağış karasallığı 1.75’ ten büyük olduğunda (</a:t>
            </a:r>
            <a:r>
              <a:rPr lang="tr-TR" b="1" u="sng" dirty="0" smtClean="0">
                <a:solidFill>
                  <a:schemeClr val="accent1">
                    <a:lumMod val="40000"/>
                    <a:lumOff val="60000"/>
                  </a:schemeClr>
                </a:solidFill>
              </a:rPr>
              <a:t>C</a:t>
            </a:r>
            <a:r>
              <a:rPr lang="tr-TR" b="1" u="sng" dirty="0" smtClean="0">
                <a:solidFill>
                  <a:schemeClr val="accent1">
                    <a:lumMod val="40000"/>
                    <a:lumOff val="60000"/>
                  </a:schemeClr>
                </a:solidFill>
                <a:latin typeface="Arial"/>
                <a:cs typeface="Arial"/>
              </a:rPr>
              <a:t>&gt;1.75</a:t>
            </a:r>
            <a:r>
              <a:rPr lang="tr-TR" dirty="0" smtClean="0"/>
              <a:t>) iklim </a:t>
            </a:r>
            <a:r>
              <a:rPr lang="tr-TR" b="1" u="sng" dirty="0" smtClean="0">
                <a:solidFill>
                  <a:schemeClr val="accent6">
                    <a:lumMod val="20000"/>
                    <a:lumOff val="80000"/>
                  </a:schemeClr>
                </a:solidFill>
              </a:rPr>
              <a:t>karasal</a:t>
            </a:r>
          </a:p>
          <a:p>
            <a:pPr algn="just">
              <a:buNone/>
            </a:pPr>
            <a:endParaRPr lang="tr-TR" b="1" dirty="0" smtClean="0">
              <a:solidFill>
                <a:schemeClr val="accent6">
                  <a:lumMod val="20000"/>
                  <a:lumOff val="80000"/>
                </a:schemeClr>
              </a:solidFill>
            </a:endParaRPr>
          </a:p>
          <a:p>
            <a:pPr algn="just"/>
            <a:r>
              <a:rPr lang="tr-TR" b="1" u="sng" dirty="0" smtClean="0">
                <a:solidFill>
                  <a:schemeClr val="accent1">
                    <a:lumMod val="40000"/>
                    <a:lumOff val="60000"/>
                  </a:schemeClr>
                </a:solidFill>
              </a:rPr>
              <a:t>C, 1-1.75</a:t>
            </a:r>
            <a:r>
              <a:rPr lang="tr-TR" b="1" dirty="0" smtClean="0">
                <a:solidFill>
                  <a:schemeClr val="accent1">
                    <a:lumMod val="40000"/>
                    <a:lumOff val="60000"/>
                  </a:schemeClr>
                </a:solidFill>
              </a:rPr>
              <a:t> </a:t>
            </a:r>
            <a:r>
              <a:rPr lang="tr-TR" dirty="0" smtClean="0"/>
              <a:t>arasında olduğunda </a:t>
            </a:r>
            <a:r>
              <a:rPr lang="tr-TR" b="1" u="sng" dirty="0" smtClean="0">
                <a:solidFill>
                  <a:schemeClr val="accent6">
                    <a:lumMod val="20000"/>
                    <a:lumOff val="80000"/>
                  </a:schemeClr>
                </a:solidFill>
              </a:rPr>
              <a:t>yarı-karasal</a:t>
            </a:r>
          </a:p>
          <a:p>
            <a:pPr algn="just">
              <a:buNone/>
            </a:pPr>
            <a:endParaRPr lang="tr-TR" b="1" dirty="0" smtClean="0">
              <a:solidFill>
                <a:schemeClr val="accent6">
                  <a:lumMod val="20000"/>
                  <a:lumOff val="80000"/>
                </a:schemeClr>
              </a:solidFill>
            </a:endParaRPr>
          </a:p>
          <a:p>
            <a:pPr algn="just"/>
            <a:r>
              <a:rPr lang="tr-TR" dirty="0" smtClean="0"/>
              <a:t>C, 1’ den küçük olduğunda (</a:t>
            </a:r>
            <a:r>
              <a:rPr lang="tr-TR" b="1" u="sng" dirty="0" smtClean="0">
                <a:solidFill>
                  <a:schemeClr val="accent1">
                    <a:lumMod val="40000"/>
                    <a:lumOff val="60000"/>
                  </a:schemeClr>
                </a:solidFill>
              </a:rPr>
              <a:t>C</a:t>
            </a:r>
            <a:r>
              <a:rPr lang="tr-TR" b="1" u="sng" dirty="0" smtClean="0">
                <a:solidFill>
                  <a:schemeClr val="accent1">
                    <a:lumMod val="40000"/>
                    <a:lumOff val="60000"/>
                  </a:schemeClr>
                </a:solidFill>
                <a:latin typeface="Arial"/>
                <a:cs typeface="Arial"/>
              </a:rPr>
              <a:t>&lt;1</a:t>
            </a:r>
            <a:r>
              <a:rPr lang="tr-TR" dirty="0" smtClean="0"/>
              <a:t>) iklim </a:t>
            </a:r>
            <a:r>
              <a:rPr lang="tr-TR" b="1" u="sng" dirty="0" smtClean="0">
                <a:solidFill>
                  <a:schemeClr val="accent6">
                    <a:lumMod val="20000"/>
                    <a:lumOff val="80000"/>
                  </a:schemeClr>
                </a:solidFill>
              </a:rPr>
              <a:t>karasal değildir</a:t>
            </a:r>
            <a:r>
              <a:rPr lang="tr-TR" dirty="0" smtClean="0"/>
              <a:t> denir.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nvPr>
        </p:nvGraphicFramePr>
        <p:xfrm>
          <a:off x="928662" y="714356"/>
          <a:ext cx="7472386"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00108"/>
            <a:ext cx="8043890" cy="5454700"/>
          </a:xfrm>
        </p:spPr>
        <p:txBody>
          <a:bodyPr/>
          <a:lstStyle/>
          <a:p>
            <a:pPr algn="just"/>
            <a:r>
              <a:rPr lang="tr-TR" dirty="0" smtClean="0"/>
              <a:t>Hava sıcaklığı güneş enerjisinin bir sonucudur. Canlılar belirli sıcaklık sınırları arasında gelişir ve hayatlarını sürdürürler.</a:t>
            </a:r>
          </a:p>
          <a:p>
            <a:pPr algn="just">
              <a:buNone/>
            </a:pPr>
            <a:endParaRPr lang="tr-TR" dirty="0" smtClean="0"/>
          </a:p>
          <a:p>
            <a:pPr algn="just"/>
            <a:r>
              <a:rPr lang="tr-TR" dirty="0" smtClean="0"/>
              <a:t>Bazı fiziksel olaylar, buharlaşma veya suyun katılaşması, bazı maddelerin genişlemesi veya daralması, fizyolojik ve patolojik birçok olaylar, dokuların donması, terleme ve daha bir çok olaylar hava sıcaklığına bağlıdır.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clip_image002.jpg"/>
          <p:cNvPicPr>
            <a:picLocks noGrp="1" noChangeAspect="1"/>
          </p:cNvPicPr>
          <p:nvPr>
            <p:ph idx="1"/>
          </p:nvPr>
        </p:nvPicPr>
        <p:blipFill>
          <a:blip r:embed="rId2" cstate="print"/>
          <a:stretch>
            <a:fillRect/>
          </a:stretch>
        </p:blipFill>
        <p:spPr>
          <a:xfrm>
            <a:off x="357158" y="928670"/>
            <a:ext cx="5572164" cy="5715040"/>
          </a:xfrm>
        </p:spPr>
      </p:pic>
      <p:sp>
        <p:nvSpPr>
          <p:cNvPr id="1026" name="Rectangle 2" descr="Large confetti"/>
          <p:cNvSpPr>
            <a:spLocks noChangeArrowheads="1"/>
          </p:cNvSpPr>
          <p:nvPr/>
        </p:nvSpPr>
        <p:spPr bwMode="auto">
          <a:xfrm>
            <a:off x="6357950" y="1285860"/>
            <a:ext cx="228600" cy="228600"/>
          </a:xfrm>
          <a:prstGeom prst="rect">
            <a:avLst/>
          </a:prstGeom>
          <a:pattFill prst="lgConfetti">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027" name="Rectangle 3" descr="5%"/>
          <p:cNvSpPr>
            <a:spLocks noChangeArrowheads="1"/>
          </p:cNvSpPr>
          <p:nvPr/>
        </p:nvSpPr>
        <p:spPr bwMode="auto">
          <a:xfrm>
            <a:off x="6357950" y="2000240"/>
            <a:ext cx="228600" cy="228600"/>
          </a:xfrm>
          <a:prstGeom prst="rect">
            <a:avLst/>
          </a:prstGeom>
          <a:pattFill prst="pct5">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028" name="Rectangle 4" descr="Light upward diagonal"/>
          <p:cNvSpPr>
            <a:spLocks noChangeArrowheads="1"/>
          </p:cNvSpPr>
          <p:nvPr/>
        </p:nvSpPr>
        <p:spPr bwMode="auto">
          <a:xfrm>
            <a:off x="6357950" y="2714620"/>
            <a:ext cx="228600" cy="228600"/>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9" name="8 Metin kutusu"/>
          <p:cNvSpPr txBox="1"/>
          <p:nvPr/>
        </p:nvSpPr>
        <p:spPr>
          <a:xfrm>
            <a:off x="6643702" y="1214422"/>
            <a:ext cx="1714512" cy="369332"/>
          </a:xfrm>
          <a:prstGeom prst="rect">
            <a:avLst/>
          </a:prstGeom>
          <a:noFill/>
        </p:spPr>
        <p:txBody>
          <a:bodyPr wrap="square" rtlCol="0">
            <a:spAutoFit/>
          </a:bodyPr>
          <a:lstStyle/>
          <a:p>
            <a:r>
              <a:rPr lang="tr-TR" dirty="0" smtClean="0"/>
              <a:t>Karasal net</a:t>
            </a:r>
            <a:endParaRPr lang="tr-TR" dirty="0"/>
          </a:p>
        </p:txBody>
      </p:sp>
      <p:sp>
        <p:nvSpPr>
          <p:cNvPr id="10" name="9 Metin kutusu"/>
          <p:cNvSpPr txBox="1"/>
          <p:nvPr/>
        </p:nvSpPr>
        <p:spPr>
          <a:xfrm>
            <a:off x="6715140" y="1928802"/>
            <a:ext cx="1857388" cy="369332"/>
          </a:xfrm>
          <a:prstGeom prst="rect">
            <a:avLst/>
          </a:prstGeom>
          <a:noFill/>
        </p:spPr>
        <p:txBody>
          <a:bodyPr wrap="square" rtlCol="0">
            <a:spAutoFit/>
          </a:bodyPr>
          <a:lstStyle/>
          <a:p>
            <a:r>
              <a:rPr lang="tr-TR" dirty="0" smtClean="0"/>
              <a:t>Karasal az belirgin </a:t>
            </a:r>
            <a:endParaRPr lang="tr-TR" dirty="0"/>
          </a:p>
        </p:txBody>
      </p:sp>
      <p:sp>
        <p:nvSpPr>
          <p:cNvPr id="11" name="10 Metin kutusu"/>
          <p:cNvSpPr txBox="1"/>
          <p:nvPr/>
        </p:nvSpPr>
        <p:spPr>
          <a:xfrm>
            <a:off x="6858016" y="2643182"/>
            <a:ext cx="1428760" cy="369332"/>
          </a:xfrm>
          <a:prstGeom prst="rect">
            <a:avLst/>
          </a:prstGeom>
          <a:noFill/>
        </p:spPr>
        <p:txBody>
          <a:bodyPr wrap="square" rtlCol="0">
            <a:spAutoFit/>
          </a:bodyPr>
          <a:lstStyle/>
          <a:p>
            <a:r>
              <a:rPr lang="tr-TR" dirty="0" smtClean="0"/>
              <a:t>kıyısal</a:t>
            </a:r>
            <a:endParaRPr lang="tr-TR" dirty="0"/>
          </a:p>
        </p:txBody>
      </p:sp>
      <p:sp>
        <p:nvSpPr>
          <p:cNvPr id="19" name="18 Başlık"/>
          <p:cNvSpPr>
            <a:spLocks noGrp="1"/>
          </p:cNvSpPr>
          <p:nvPr>
            <p:ph type="title"/>
          </p:nvPr>
        </p:nvSpPr>
        <p:spPr>
          <a:xfrm>
            <a:off x="457200" y="267494"/>
            <a:ext cx="8229600" cy="804052"/>
          </a:xfrm>
        </p:spPr>
        <p:txBody>
          <a:bodyPr>
            <a:noAutofit/>
          </a:bodyPr>
          <a:lstStyle/>
          <a:p>
            <a:r>
              <a:rPr lang="tr-TR" sz="2000" b="1" dirty="0" smtClean="0"/>
              <a:t>Şekil 7. a. Yağış karasallığı   b. Sıcaklık karasallığı  c. Tüm karasallık</a:t>
            </a:r>
            <a:r>
              <a:rPr lang="tr-TR" sz="2000" dirty="0" smtClean="0"/>
              <a:t/>
            </a:r>
            <a:br>
              <a:rPr lang="tr-TR" sz="2000" dirty="0" smtClean="0"/>
            </a:br>
            <a:endParaRPr lang="tr-TR"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89738"/>
          </a:xfrm>
        </p:spPr>
        <p:txBody>
          <a:bodyPr>
            <a:normAutofit/>
          </a:bodyPr>
          <a:lstStyle/>
          <a:p>
            <a:pPr algn="ctr"/>
            <a:r>
              <a:rPr lang="tr-TR" sz="2800" b="1" dirty="0" smtClean="0">
                <a:solidFill>
                  <a:schemeClr val="accent2">
                    <a:lumMod val="20000"/>
                    <a:lumOff val="80000"/>
                  </a:schemeClr>
                </a:solidFill>
              </a:rPr>
              <a:t>2- Sıcaklık Karasallığı </a:t>
            </a:r>
            <a:endParaRPr lang="tr-TR" sz="2800" b="1" dirty="0">
              <a:solidFill>
                <a:schemeClr val="accent2">
                  <a:lumMod val="20000"/>
                  <a:lumOff val="80000"/>
                </a:schemeClr>
              </a:solidFill>
            </a:endParaRPr>
          </a:p>
        </p:txBody>
      </p:sp>
      <p:sp>
        <p:nvSpPr>
          <p:cNvPr id="3" name="2 İçerik Yer Tutucusu"/>
          <p:cNvSpPr>
            <a:spLocks noGrp="1"/>
          </p:cNvSpPr>
          <p:nvPr>
            <p:ph idx="1"/>
          </p:nvPr>
        </p:nvSpPr>
        <p:spPr>
          <a:xfrm>
            <a:off x="457200" y="1000108"/>
            <a:ext cx="8229600" cy="5454700"/>
          </a:xfrm>
        </p:spPr>
        <p:txBody>
          <a:bodyPr>
            <a:normAutofit fontScale="92500" lnSpcReduction="10000"/>
          </a:bodyPr>
          <a:lstStyle/>
          <a:p>
            <a:r>
              <a:rPr lang="tr-TR" dirty="0" smtClean="0"/>
              <a:t>Ortalama yıllık sıcaklık farkı denizden uzaklaştıkça artmaktadır. Sıcaklık karasallığı bir K' emsali ile gösterilir. Bu K' emsali 0-100 arasında değişir ve </a:t>
            </a:r>
            <a:r>
              <a:rPr lang="tr-TR" b="1" dirty="0" smtClean="0">
                <a:solidFill>
                  <a:schemeClr val="accent6">
                    <a:lumMod val="20000"/>
                    <a:lumOff val="80000"/>
                  </a:schemeClr>
                </a:solidFill>
              </a:rPr>
              <a:t>%</a:t>
            </a:r>
            <a:r>
              <a:rPr lang="tr-TR" dirty="0" smtClean="0"/>
              <a:t> olarak ifade edilir.</a:t>
            </a:r>
          </a:p>
          <a:p>
            <a:pPr>
              <a:buNone/>
            </a:pPr>
            <a:endParaRPr lang="tr-TR" dirty="0" smtClean="0"/>
          </a:p>
          <a:p>
            <a:r>
              <a:rPr lang="tr-TR" dirty="0" smtClean="0"/>
              <a:t>Sıcaklık karasallığını tanımlamak için kullanılan ilk formül </a:t>
            </a:r>
            <a:r>
              <a:rPr lang="tr-TR" dirty="0" smtClean="0">
                <a:solidFill>
                  <a:schemeClr val="accent6">
                    <a:lumMod val="20000"/>
                    <a:lumOff val="80000"/>
                  </a:schemeClr>
                </a:solidFill>
              </a:rPr>
              <a:t>ZENKER (1838) </a:t>
            </a:r>
            <a:r>
              <a:rPr lang="tr-TR" dirty="0" smtClean="0"/>
              <a:t>tarafından ortaya atılmıştır:</a:t>
            </a:r>
          </a:p>
          <a:p>
            <a:pPr>
              <a:buNone/>
            </a:pPr>
            <a:r>
              <a:rPr lang="tr-TR" dirty="0" smtClean="0"/>
              <a:t>        </a:t>
            </a:r>
          </a:p>
          <a:p>
            <a:pPr>
              <a:buNone/>
            </a:pPr>
            <a:endParaRPr lang="tr-TR" dirty="0" smtClean="0"/>
          </a:p>
          <a:p>
            <a:pPr algn="just">
              <a:buNone/>
            </a:pPr>
            <a:r>
              <a:rPr lang="tr-TR" dirty="0" smtClean="0"/>
              <a:t>                                                    A = Yıllık sıcaklık farkı</a:t>
            </a:r>
          </a:p>
          <a:p>
            <a:pPr algn="just">
              <a:buNone/>
            </a:pPr>
            <a:r>
              <a:rPr lang="tr-TR" dirty="0" smtClean="0">
                <a:sym typeface="Symbol"/>
              </a:rPr>
              <a:t>                                                    </a:t>
            </a:r>
            <a:r>
              <a:rPr lang="tr-TR" dirty="0" smtClean="0"/>
              <a:t> = Coğrafi enlem </a:t>
            </a:r>
          </a:p>
          <a:p>
            <a:pPr algn="just">
              <a:buNone/>
            </a:pPr>
            <a:r>
              <a:rPr lang="tr-TR" dirty="0" smtClean="0"/>
              <a:t>                                                    K'= Karasallık derecesi</a:t>
            </a:r>
          </a:p>
          <a:p>
            <a:endParaRPr lang="tr-TR" dirty="0"/>
          </a:p>
        </p:txBody>
      </p:sp>
      <p:sp>
        <p:nvSpPr>
          <p:cNvPr id="5" name="4 5-Nokta Yıldız"/>
          <p:cNvSpPr/>
          <p:nvPr/>
        </p:nvSpPr>
        <p:spPr>
          <a:xfrm>
            <a:off x="395536" y="4077072"/>
            <a:ext cx="3816424" cy="2520280"/>
          </a:xfrm>
          <a:prstGeom prst="star5">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tr-TR" sz="2400" b="1" dirty="0" smtClean="0">
                <a:solidFill>
                  <a:schemeClr val="bg1"/>
                </a:solidFill>
              </a:rPr>
              <a:t>K' = A /</a:t>
            </a:r>
            <a:r>
              <a:rPr lang="tr-TR" sz="2400" b="1" dirty="0" smtClean="0">
                <a:solidFill>
                  <a:schemeClr val="bg1"/>
                </a:solidFill>
                <a:sym typeface="Symbol"/>
              </a:rPr>
              <a:t> </a:t>
            </a:r>
            <a:endParaRPr lang="tr-TR" sz="2400" b="1" dirty="0" smtClean="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467544" y="332656"/>
            <a:ext cx="8280920" cy="61206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467544" y="332656"/>
            <a:ext cx="8352928" cy="4176464"/>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467544" y="4653136"/>
            <a:ext cx="3816424" cy="2016224"/>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4499992" y="4653136"/>
            <a:ext cx="4343400" cy="20162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251520" y="188640"/>
            <a:ext cx="8712968" cy="64807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323528" y="332656"/>
            <a:ext cx="8496944" cy="62646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303986"/>
          </a:xfrm>
        </p:spPr>
        <p:txBody>
          <a:bodyPr>
            <a:normAutofit fontScale="90000"/>
          </a:bodyPr>
          <a:lstStyle/>
          <a:p>
            <a:pPr algn="ctr"/>
            <a:r>
              <a:rPr lang="tr-TR" sz="3000" b="1" dirty="0" smtClean="0"/>
              <a:t>Sıcaklık Karasallığının Türkiye’ye Uygulanması</a:t>
            </a:r>
            <a:endParaRPr lang="tr-TR" sz="3000" b="1" dirty="0"/>
          </a:p>
        </p:txBody>
      </p:sp>
      <p:sp>
        <p:nvSpPr>
          <p:cNvPr id="3" name="2 İçerik Yer Tutucusu"/>
          <p:cNvSpPr>
            <a:spLocks noGrp="1"/>
          </p:cNvSpPr>
          <p:nvPr>
            <p:ph idx="1"/>
          </p:nvPr>
        </p:nvSpPr>
        <p:spPr>
          <a:xfrm>
            <a:off x="457200" y="714356"/>
            <a:ext cx="8186766" cy="5740452"/>
          </a:xfrm>
        </p:spPr>
        <p:txBody>
          <a:bodyPr>
            <a:noAutofit/>
          </a:bodyPr>
          <a:lstStyle/>
          <a:p>
            <a:pPr algn="just"/>
            <a:r>
              <a:rPr lang="tr-TR" sz="2300" dirty="0" smtClean="0"/>
              <a:t>Türkiye'de 110 istasyonda K' hesaplamaları </a:t>
            </a:r>
            <a:r>
              <a:rPr lang="tr-TR" sz="2300" b="1" dirty="0" err="1" smtClean="0">
                <a:solidFill>
                  <a:schemeClr val="accent1">
                    <a:lumMod val="40000"/>
                    <a:lumOff val="60000"/>
                  </a:schemeClr>
                </a:solidFill>
              </a:rPr>
              <a:t>DAGET</a:t>
            </a:r>
            <a:r>
              <a:rPr lang="tr-TR" sz="2300" dirty="0" err="1" smtClean="0"/>
              <a:t>’in</a:t>
            </a:r>
            <a:r>
              <a:rPr lang="tr-TR" sz="2300" b="1" dirty="0" smtClean="0"/>
              <a:t> </a:t>
            </a:r>
            <a:r>
              <a:rPr lang="tr-TR" sz="2300" dirty="0" smtClean="0"/>
              <a:t>son geliştirdiği formül yardımı ile yapılmış ve </a:t>
            </a:r>
            <a:r>
              <a:rPr lang="tr-TR" sz="2300" b="1" dirty="0" smtClean="0">
                <a:solidFill>
                  <a:schemeClr val="accent1">
                    <a:lumMod val="40000"/>
                    <a:lumOff val="60000"/>
                  </a:schemeClr>
                </a:solidFill>
              </a:rPr>
              <a:t>şekil 7-</a:t>
            </a:r>
            <a:r>
              <a:rPr lang="tr-TR" sz="2300" b="1" dirty="0" err="1" smtClean="0">
                <a:solidFill>
                  <a:schemeClr val="accent1">
                    <a:lumMod val="40000"/>
                    <a:lumOff val="60000"/>
                  </a:schemeClr>
                </a:solidFill>
              </a:rPr>
              <a:t>b</a:t>
            </a:r>
            <a:r>
              <a:rPr lang="tr-TR" sz="2300" dirty="0" err="1" smtClean="0"/>
              <a:t>’de</a:t>
            </a:r>
            <a:r>
              <a:rPr lang="tr-TR" sz="2300" dirty="0" smtClean="0"/>
              <a:t> elde edilmiştir.</a:t>
            </a:r>
          </a:p>
          <a:p>
            <a:pPr algn="just">
              <a:buNone/>
            </a:pPr>
            <a:endParaRPr lang="tr-TR" sz="2300" dirty="0" smtClean="0"/>
          </a:p>
          <a:p>
            <a:pPr algn="just"/>
            <a:r>
              <a:rPr lang="tr-TR" sz="2300" dirty="0" smtClean="0"/>
              <a:t>Buna göre karasal olmayan iki istasyon serisi görülür: </a:t>
            </a:r>
            <a:r>
              <a:rPr lang="tr-TR" sz="2300" b="1" dirty="0" smtClean="0">
                <a:solidFill>
                  <a:schemeClr val="accent6">
                    <a:lumMod val="20000"/>
                    <a:lumOff val="80000"/>
                  </a:schemeClr>
                </a:solidFill>
              </a:rPr>
              <a:t>Birinci serideki</a:t>
            </a:r>
            <a:r>
              <a:rPr lang="tr-TR" sz="2300" dirty="0" smtClean="0"/>
              <a:t> istasyonlarda (9 istasyon) K' % 20'nin altındadır ve Karadeniz'in kuzey ve kuzey doğusuna uzanır. </a:t>
            </a:r>
            <a:r>
              <a:rPr lang="tr-TR" sz="2300" b="1" dirty="0" smtClean="0">
                <a:solidFill>
                  <a:schemeClr val="accent6">
                    <a:lumMod val="20000"/>
                    <a:lumOff val="80000"/>
                  </a:schemeClr>
                </a:solidFill>
              </a:rPr>
              <a:t>İkinci seride</a:t>
            </a:r>
            <a:r>
              <a:rPr lang="tr-TR" sz="2300" dirty="0" smtClean="0"/>
              <a:t> K' değeri % 21-25 arasında değişir ki bu da iki alt seriye ayrılır: bunlardan biri Karadeniz kıyısına paralel olarak uzanır (Rusya sınırından Bulgaristan sınırına kadar) diğeri Yunanistan'dan Suriye sınırına uzanan ve Akdeniz kıyısına paralel olanıdır. Bu sonuncu şerit </a:t>
            </a:r>
            <a:r>
              <a:rPr lang="tr-TR" sz="2300" dirty="0" err="1" smtClean="0"/>
              <a:t>yerşekli</a:t>
            </a:r>
            <a:r>
              <a:rPr lang="tr-TR" sz="2300" dirty="0" smtClean="0"/>
              <a:t> koşullarına bağlı olarak kesik kesik devam eder. Sonra İran sınırından Adıyaman'a kadar oldukça kuvvetli bir karasal çekirdek görülür. Diğer bir çekirdek daha az kuvvetli olarak Ankara'nın güney doğusundadır. Ülkenin diğer yerlerinde sıcaklık karasallığı azdır.</a:t>
            </a:r>
          </a:p>
          <a:p>
            <a:pPr algn="just"/>
            <a:endParaRPr lang="tr-TR" sz="2300" dirty="0" smtClean="0"/>
          </a:p>
          <a:p>
            <a:pPr algn="just"/>
            <a:endParaRPr lang="tr-TR" sz="2300" dirty="0" smtClean="0"/>
          </a:p>
          <a:p>
            <a:pPr algn="just"/>
            <a:endParaRPr lang="tr-TR" sz="23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303986"/>
          </a:xfrm>
        </p:spPr>
        <p:txBody>
          <a:bodyPr>
            <a:normAutofit fontScale="90000"/>
          </a:bodyPr>
          <a:lstStyle/>
          <a:p>
            <a:pPr algn="ctr"/>
            <a:r>
              <a:rPr lang="tr-TR" sz="2800" b="1" dirty="0" smtClean="0"/>
              <a:t>3. Global Karasallık</a:t>
            </a:r>
            <a:endParaRPr lang="tr-TR" sz="2800" b="1" dirty="0"/>
          </a:p>
        </p:txBody>
      </p:sp>
      <p:pic>
        <p:nvPicPr>
          <p:cNvPr id="4" name="3 İçerik Yer Tutucusu" descr="clip_image002.jpg"/>
          <p:cNvPicPr>
            <a:picLocks noGrp="1" noChangeAspect="1"/>
          </p:cNvPicPr>
          <p:nvPr>
            <p:ph idx="1"/>
          </p:nvPr>
        </p:nvPicPr>
        <p:blipFill>
          <a:blip r:embed="rId2" cstate="print"/>
          <a:stretch>
            <a:fillRect/>
          </a:stretch>
        </p:blipFill>
        <p:spPr>
          <a:xfrm>
            <a:off x="3057524" y="714356"/>
            <a:ext cx="5872194" cy="6000792"/>
          </a:xfrm>
        </p:spPr>
      </p:pic>
      <p:sp>
        <p:nvSpPr>
          <p:cNvPr id="2049" name="Rectangle 1"/>
          <p:cNvSpPr>
            <a:spLocks noChangeArrowheads="1"/>
          </p:cNvSpPr>
          <p:nvPr/>
        </p:nvSpPr>
        <p:spPr bwMode="auto">
          <a:xfrm>
            <a:off x="357158" y="958849"/>
            <a:ext cx="2428892"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60413" algn="l"/>
              </a:tabLst>
            </a:pPr>
            <a:r>
              <a:rPr kumimoji="0" lang="tr-TR" sz="2000" i="0" u="none" strike="noStrike" cap="none" normalizeH="0" baseline="0" dirty="0" smtClean="0">
                <a:ln>
                  <a:noFill/>
                </a:ln>
                <a:solidFill>
                  <a:schemeClr val="accent6">
                    <a:lumMod val="20000"/>
                    <a:lumOff val="80000"/>
                  </a:schemeClr>
                </a:solidFill>
                <a:effectLst/>
                <a:latin typeface="Tahoma" pitchFamily="34" charset="0"/>
                <a:cs typeface="Tahoma" pitchFamily="34" charset="0"/>
              </a:rPr>
              <a:t>Şekil 8. </a:t>
            </a:r>
            <a:r>
              <a:rPr kumimoji="0" lang="tr-TR" sz="2000" i="0" u="none" strike="noStrike" cap="none" normalizeH="0" baseline="0" dirty="0" smtClean="0">
                <a:ln>
                  <a:noFill/>
                </a:ln>
                <a:solidFill>
                  <a:schemeClr val="tx1"/>
                </a:solidFill>
                <a:effectLst/>
                <a:latin typeface="Tahoma" pitchFamily="34" charset="0"/>
                <a:cs typeface="Tahoma" pitchFamily="34" charset="0"/>
              </a:rPr>
              <a:t>Yağış ve sıcaklık karasallığına göre Akdeniz, </a:t>
            </a:r>
            <a:r>
              <a:rPr kumimoji="0" lang="tr-TR" sz="2000" i="0" u="none" strike="noStrike" cap="none" normalizeH="0" baseline="0" dirty="0" err="1" smtClean="0">
                <a:ln>
                  <a:noFill/>
                </a:ln>
                <a:solidFill>
                  <a:schemeClr val="tx1"/>
                </a:solidFill>
                <a:effectLst/>
                <a:latin typeface="Tahoma" pitchFamily="34" charset="0"/>
                <a:cs typeface="Tahoma" pitchFamily="34" charset="0"/>
              </a:rPr>
              <a:t>oseyanik</a:t>
            </a:r>
            <a:r>
              <a:rPr kumimoji="0" lang="tr-TR" sz="2000" i="0" u="none" strike="noStrike" cap="none" normalizeH="0" baseline="0" dirty="0" smtClean="0">
                <a:ln>
                  <a:noFill/>
                </a:ln>
                <a:solidFill>
                  <a:schemeClr val="tx1"/>
                </a:solidFill>
                <a:effectLst/>
                <a:latin typeface="Tahoma" pitchFamily="34" charset="0"/>
                <a:cs typeface="Tahoma" pitchFamily="34" charset="0"/>
              </a:rPr>
              <a:t> ve kara iklimlerinin ayrılması</a:t>
            </a:r>
          </a:p>
          <a:p>
            <a:pPr marL="0" marR="0" lvl="0" indent="0" algn="l" defTabSz="914400" rtl="0" eaLnBrk="1" fontAlgn="base" latinLnBrk="0" hangingPunct="1">
              <a:lnSpc>
                <a:spcPct val="100000"/>
              </a:lnSpc>
              <a:spcBef>
                <a:spcPct val="0"/>
              </a:spcBef>
              <a:spcAft>
                <a:spcPct val="0"/>
              </a:spcAft>
              <a:buClrTx/>
              <a:buSzTx/>
              <a:buFontTx/>
              <a:buNone/>
              <a:tabLst>
                <a:tab pos="760413" algn="l"/>
              </a:tabLst>
            </a:pPr>
            <a:endParaRPr lang="tr-TR" sz="2000" dirty="0" smtClean="0">
              <a:latin typeface="Tahoma" pitchFamily="34" charset="0"/>
              <a:cs typeface="Tahoma"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tab pos="760413" algn="l"/>
              </a:tabLst>
            </a:pPr>
            <a:r>
              <a:rPr kumimoji="0" lang="tr-TR" sz="2000" b="1" i="0" u="none" strike="noStrike" cap="none" normalizeH="0" baseline="0" dirty="0" smtClean="0">
                <a:ln>
                  <a:noFill/>
                </a:ln>
                <a:solidFill>
                  <a:schemeClr val="accent6">
                    <a:lumMod val="20000"/>
                    <a:lumOff val="80000"/>
                  </a:schemeClr>
                </a:solidFill>
                <a:effectLst/>
                <a:latin typeface="Tahoma" pitchFamily="34" charset="0"/>
                <a:cs typeface="Tahoma" pitchFamily="34" charset="0"/>
              </a:rPr>
              <a:t>K</a:t>
            </a:r>
            <a:r>
              <a:rPr kumimoji="0" lang="tr-TR" sz="2000" i="0" u="none" strike="noStrike" cap="none" normalizeH="0" dirty="0" smtClean="0">
                <a:ln>
                  <a:noFill/>
                </a:ln>
                <a:solidFill>
                  <a:schemeClr val="tx1"/>
                </a:solidFill>
                <a:effectLst/>
                <a:latin typeface="Tahoma" pitchFamily="34" charset="0"/>
                <a:cs typeface="Tahoma" pitchFamily="34" charset="0"/>
              </a:rPr>
              <a:t> </a:t>
            </a:r>
            <a:r>
              <a:rPr kumimoji="0" lang="tr-TR" sz="2000" b="1" i="0" u="none" strike="noStrike" cap="none" normalizeH="0" dirty="0" smtClean="0">
                <a:ln>
                  <a:noFill/>
                </a:ln>
                <a:solidFill>
                  <a:schemeClr val="accent2">
                    <a:lumMod val="20000"/>
                    <a:lumOff val="80000"/>
                  </a:schemeClr>
                </a:solidFill>
                <a:effectLst/>
                <a:latin typeface="Tahoma" pitchFamily="34" charset="0"/>
                <a:cs typeface="Tahoma" pitchFamily="34" charset="0"/>
              </a:rPr>
              <a:t>iklimsel tip</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tab pos="760413" algn="l"/>
              </a:tabLst>
            </a:pPr>
            <a:r>
              <a:rPr lang="tr-TR" sz="2000" b="1" baseline="0" dirty="0" smtClean="0">
                <a:solidFill>
                  <a:schemeClr val="accent6">
                    <a:lumMod val="20000"/>
                    <a:lumOff val="80000"/>
                  </a:schemeClr>
                </a:solidFill>
                <a:latin typeface="Tahoma" pitchFamily="34" charset="0"/>
                <a:cs typeface="Tahoma" pitchFamily="34" charset="0"/>
              </a:rPr>
              <a:t>0-25</a:t>
            </a:r>
            <a:r>
              <a:rPr lang="tr-TR" sz="2000" dirty="0" smtClean="0">
                <a:latin typeface="Tahoma" pitchFamily="34" charset="0"/>
                <a:cs typeface="Tahoma" pitchFamily="34" charset="0"/>
              </a:rPr>
              <a:t> </a:t>
            </a:r>
            <a:r>
              <a:rPr lang="tr-TR" sz="2000" b="1" dirty="0" smtClean="0">
                <a:solidFill>
                  <a:schemeClr val="accent2">
                    <a:lumMod val="20000"/>
                    <a:lumOff val="80000"/>
                  </a:schemeClr>
                </a:solidFill>
                <a:latin typeface="Tahoma" pitchFamily="34" charset="0"/>
                <a:cs typeface="Tahoma" pitchFamily="34" charset="0"/>
              </a:rPr>
              <a:t>kıyısal</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tab pos="760413" algn="l"/>
              </a:tabLst>
            </a:pPr>
            <a:r>
              <a:rPr kumimoji="0" lang="tr-TR" sz="2000" b="1" i="0" u="none" strike="noStrike" cap="none" normalizeH="0" baseline="0" dirty="0" smtClean="0">
                <a:ln>
                  <a:noFill/>
                </a:ln>
                <a:solidFill>
                  <a:schemeClr val="accent6">
                    <a:lumMod val="20000"/>
                    <a:lumOff val="80000"/>
                  </a:schemeClr>
                </a:solidFill>
                <a:effectLst/>
                <a:latin typeface="Tahoma" pitchFamily="34" charset="0"/>
                <a:cs typeface="Tahoma" pitchFamily="34" charset="0"/>
              </a:rPr>
              <a:t>25-37</a:t>
            </a:r>
            <a:r>
              <a:rPr kumimoji="0" lang="tr-TR" sz="2000" i="0" u="none" strike="noStrike" cap="none" normalizeH="0" dirty="0" smtClean="0">
                <a:ln>
                  <a:noFill/>
                </a:ln>
                <a:solidFill>
                  <a:schemeClr val="tx1"/>
                </a:solidFill>
                <a:effectLst/>
                <a:latin typeface="Tahoma" pitchFamily="34" charset="0"/>
                <a:cs typeface="Tahoma" pitchFamily="34" charset="0"/>
              </a:rPr>
              <a:t> </a:t>
            </a:r>
            <a:r>
              <a:rPr kumimoji="0" lang="tr-TR" sz="2000" b="1" i="0" u="none" strike="noStrike" cap="none" normalizeH="0" dirty="0" smtClean="0">
                <a:ln>
                  <a:noFill/>
                </a:ln>
                <a:solidFill>
                  <a:schemeClr val="accent2">
                    <a:lumMod val="20000"/>
                    <a:lumOff val="80000"/>
                  </a:schemeClr>
                </a:solidFill>
                <a:effectLst/>
                <a:latin typeface="Tahoma" pitchFamily="34" charset="0"/>
                <a:cs typeface="Tahoma" pitchFamily="34" charset="0"/>
              </a:rPr>
              <a:t>zayıf    karasal</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tab pos="760413" algn="l"/>
              </a:tabLst>
            </a:pPr>
            <a:r>
              <a:rPr lang="tr-TR" sz="2000" b="1" baseline="0" dirty="0" smtClean="0">
                <a:solidFill>
                  <a:schemeClr val="accent6">
                    <a:lumMod val="20000"/>
                    <a:lumOff val="80000"/>
                  </a:schemeClr>
                </a:solidFill>
                <a:latin typeface="Tahoma" pitchFamily="34" charset="0"/>
                <a:cs typeface="Tahoma" pitchFamily="34" charset="0"/>
              </a:rPr>
              <a:t>37-50</a:t>
            </a:r>
            <a:r>
              <a:rPr lang="tr-TR" sz="2000" dirty="0" smtClean="0">
                <a:latin typeface="Tahoma" pitchFamily="34" charset="0"/>
                <a:cs typeface="Tahoma" pitchFamily="34" charset="0"/>
              </a:rPr>
              <a:t> </a:t>
            </a:r>
            <a:r>
              <a:rPr lang="tr-TR" sz="2000" b="1" dirty="0" smtClean="0">
                <a:solidFill>
                  <a:schemeClr val="accent2">
                    <a:lumMod val="20000"/>
                    <a:lumOff val="80000"/>
                  </a:schemeClr>
                </a:solidFill>
                <a:latin typeface="Tahoma" pitchFamily="34" charset="0"/>
                <a:cs typeface="Tahoma" pitchFamily="34" charset="0"/>
              </a:rPr>
              <a:t>orta derecede karasal</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ü"/>
              <a:tabLst>
                <a:tab pos="760413" algn="l"/>
              </a:tabLst>
            </a:pPr>
            <a:r>
              <a:rPr kumimoji="0" lang="tr-TR" sz="2000" b="1" i="0" u="none" strike="noStrike" cap="none" normalizeH="0" baseline="0" dirty="0" smtClean="0">
                <a:ln>
                  <a:noFill/>
                </a:ln>
                <a:solidFill>
                  <a:schemeClr val="accent6">
                    <a:lumMod val="20000"/>
                    <a:lumOff val="80000"/>
                  </a:schemeClr>
                </a:solidFill>
                <a:effectLst/>
                <a:latin typeface="Tahoma" pitchFamily="34" charset="0"/>
                <a:cs typeface="Tahoma" pitchFamily="34" charset="0"/>
              </a:rPr>
              <a:t>50-100</a:t>
            </a:r>
            <a:r>
              <a:rPr kumimoji="0" lang="tr-TR" sz="2000" i="0" u="none" strike="noStrike" cap="none" normalizeH="0" dirty="0" smtClean="0">
                <a:ln>
                  <a:noFill/>
                </a:ln>
                <a:solidFill>
                  <a:schemeClr val="tx1"/>
                </a:solidFill>
                <a:effectLst/>
                <a:latin typeface="Tahoma" pitchFamily="34" charset="0"/>
                <a:cs typeface="Tahoma" pitchFamily="34" charset="0"/>
              </a:rPr>
              <a:t> </a:t>
            </a:r>
            <a:r>
              <a:rPr kumimoji="0" lang="tr-TR" sz="2000" b="1" i="0" u="none" strike="noStrike" cap="none" normalizeH="0" dirty="0" smtClean="0">
                <a:ln>
                  <a:noFill/>
                </a:ln>
                <a:solidFill>
                  <a:schemeClr val="accent2">
                    <a:lumMod val="20000"/>
                    <a:lumOff val="80000"/>
                  </a:schemeClr>
                </a:solidFill>
                <a:effectLst/>
                <a:latin typeface="Tahoma" pitchFamily="34" charset="0"/>
                <a:cs typeface="Tahoma" pitchFamily="34" charset="0"/>
              </a:rPr>
              <a:t>kuvvetli karasal</a:t>
            </a:r>
            <a:endParaRPr kumimoji="0" lang="tr-TR" sz="3600" b="1" i="0" u="none" strike="noStrike" cap="none" normalizeH="0" baseline="0" dirty="0" smtClean="0">
              <a:ln>
                <a:noFill/>
              </a:ln>
              <a:solidFill>
                <a:schemeClr val="accent2">
                  <a:lumMod val="20000"/>
                  <a:lumOff val="80000"/>
                </a:schemeClr>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760413" algn="l"/>
              </a:tabLst>
            </a:pPr>
            <a:endParaRPr kumimoji="0" lang="tr-TR" sz="540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clip_image002.jpg"/>
          <p:cNvPicPr>
            <a:picLocks noGrp="1" noChangeAspect="1"/>
          </p:cNvPicPr>
          <p:nvPr>
            <p:ph idx="1"/>
          </p:nvPr>
        </p:nvPicPr>
        <p:blipFill>
          <a:blip r:embed="rId2" cstate="print"/>
          <a:stretch>
            <a:fillRect/>
          </a:stretch>
        </p:blipFill>
        <p:spPr>
          <a:xfrm>
            <a:off x="142844" y="142852"/>
            <a:ext cx="8677628" cy="5518396"/>
          </a:xfrm>
        </p:spPr>
      </p:pic>
      <p:pic>
        <p:nvPicPr>
          <p:cNvPr id="5122" name="Picture 2"/>
          <p:cNvPicPr>
            <a:picLocks noChangeAspect="1" noChangeArrowheads="1"/>
          </p:cNvPicPr>
          <p:nvPr/>
        </p:nvPicPr>
        <p:blipFill>
          <a:blip r:embed="rId3" cstate="print"/>
          <a:srcRect/>
          <a:stretch>
            <a:fillRect/>
          </a:stretch>
        </p:blipFill>
        <p:spPr bwMode="auto">
          <a:xfrm>
            <a:off x="2771800" y="5733256"/>
            <a:ext cx="3888432"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446862"/>
          </a:xfrm>
        </p:spPr>
        <p:txBody>
          <a:bodyPr>
            <a:noAutofit/>
          </a:bodyPr>
          <a:lstStyle/>
          <a:p>
            <a:pPr algn="ctr"/>
            <a:r>
              <a:rPr lang="tr-TR" sz="2800" b="1" u="sng" dirty="0" err="1" smtClean="0"/>
              <a:t>Adiyabetik</a:t>
            </a:r>
            <a:r>
              <a:rPr lang="tr-TR" sz="2800" b="1" u="sng" dirty="0" smtClean="0"/>
              <a:t> Sıcaklık Değişimi</a:t>
            </a:r>
            <a:endParaRPr lang="tr-TR" sz="2800" b="1" u="sng" dirty="0"/>
          </a:p>
        </p:txBody>
      </p:sp>
      <p:sp>
        <p:nvSpPr>
          <p:cNvPr id="3" name="2 İçerik Yer Tutucusu"/>
          <p:cNvSpPr>
            <a:spLocks noGrp="1"/>
          </p:cNvSpPr>
          <p:nvPr>
            <p:ph idx="1"/>
          </p:nvPr>
        </p:nvSpPr>
        <p:spPr>
          <a:xfrm>
            <a:off x="457200" y="1142984"/>
            <a:ext cx="8115328" cy="5311824"/>
          </a:xfrm>
        </p:spPr>
        <p:txBody>
          <a:bodyPr>
            <a:normAutofit/>
          </a:bodyPr>
          <a:lstStyle/>
          <a:p>
            <a:pPr algn="just"/>
            <a:r>
              <a:rPr lang="tr-TR" sz="2800" dirty="0" smtClean="0"/>
              <a:t>Hava durgun olduğu zaman sıcaklığı dış etkilere bağlıdır. Yani yer ısınınca üzerindeki hava da ısınır. Aslında troposfer de dikine hava hareketlen vardır ve hava alçalıp yükseldikçe, çevrenin etkisi olmadan, ısınıp soğuyabilir. </a:t>
            </a:r>
          </a:p>
          <a:p>
            <a:pPr algn="just">
              <a:buNone/>
            </a:pPr>
            <a:endParaRPr lang="tr-TR" sz="2800" dirty="0" smtClean="0"/>
          </a:p>
          <a:p>
            <a:pPr algn="just"/>
            <a:r>
              <a:rPr lang="tr-TR" sz="2800" dirty="0" smtClean="0"/>
              <a:t>Basit bir fizik kanunu gereğince yükselen bir hava kütlesi daha az yoğun bir basınca maruz kalacağından genişler ve bunun sonucu soğur. Bunun aksi halde alçalan havanın sıcaklığı artar. Buna </a:t>
            </a:r>
            <a:r>
              <a:rPr lang="tr-TR" sz="2800" b="1" u="sng" dirty="0" err="1" smtClean="0">
                <a:solidFill>
                  <a:schemeClr val="accent5">
                    <a:lumMod val="20000"/>
                    <a:lumOff val="80000"/>
                  </a:schemeClr>
                </a:solidFill>
              </a:rPr>
              <a:t>adiyabetik</a:t>
            </a:r>
            <a:r>
              <a:rPr lang="tr-TR" sz="2800" b="1" u="sng" dirty="0" smtClean="0">
                <a:solidFill>
                  <a:schemeClr val="accent5">
                    <a:lumMod val="20000"/>
                    <a:lumOff val="80000"/>
                  </a:schemeClr>
                </a:solidFill>
              </a:rPr>
              <a:t> soğuma</a:t>
            </a:r>
            <a:r>
              <a:rPr lang="tr-TR" sz="2800" b="1" dirty="0" smtClean="0">
                <a:solidFill>
                  <a:schemeClr val="accent5">
                    <a:lumMod val="20000"/>
                    <a:lumOff val="80000"/>
                  </a:schemeClr>
                </a:solidFill>
              </a:rPr>
              <a:t> </a:t>
            </a:r>
            <a:r>
              <a:rPr lang="tr-TR" sz="2800" dirty="0" smtClean="0"/>
              <a:t>veya </a:t>
            </a:r>
            <a:r>
              <a:rPr lang="tr-TR" sz="2800" b="1" u="sng" dirty="0" smtClean="0">
                <a:solidFill>
                  <a:schemeClr val="accent5">
                    <a:lumMod val="20000"/>
                    <a:lumOff val="80000"/>
                  </a:schemeClr>
                </a:solidFill>
              </a:rPr>
              <a:t>ısınma</a:t>
            </a:r>
            <a:r>
              <a:rPr lang="tr-TR" sz="2800" b="1" dirty="0" smtClean="0"/>
              <a:t> </a:t>
            </a:r>
            <a:r>
              <a:rPr lang="tr-TR" sz="2800" dirty="0" smtClean="0"/>
              <a:t>denir. </a:t>
            </a:r>
          </a:p>
          <a:p>
            <a:pPr algn="just"/>
            <a:endParaRPr lang="tr-T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901014" cy="5597576"/>
          </a:xfrm>
        </p:spPr>
        <p:txBody>
          <a:bodyPr>
            <a:normAutofit/>
          </a:bodyPr>
          <a:lstStyle/>
          <a:p>
            <a:pPr algn="just"/>
            <a:r>
              <a:rPr lang="tr-TR" dirty="0" smtClean="0"/>
              <a:t>Dünyanın çeşitli yerlerinde ölçülen sıcaklıkların mukayese edilebilmesi için aynı koşullarda ölçülmesi gerekir. </a:t>
            </a:r>
          </a:p>
          <a:p>
            <a:pPr algn="just">
              <a:buNone/>
            </a:pPr>
            <a:endParaRPr lang="tr-TR" dirty="0" smtClean="0"/>
          </a:p>
          <a:p>
            <a:pPr algn="just"/>
            <a:r>
              <a:rPr lang="tr-TR" dirty="0" smtClean="0"/>
              <a:t>Bu nedenle, sıcaklık toprak seviyesinden 2 m yükseklikte bir </a:t>
            </a:r>
            <a:r>
              <a:rPr lang="tr-TR" dirty="0" err="1" smtClean="0"/>
              <a:t>kulube</a:t>
            </a:r>
            <a:r>
              <a:rPr lang="tr-TR" dirty="0" smtClean="0"/>
              <a:t> içerisinde ve gölgede değişik termometreler ile ölçülür. Sıcaklığın güneşte ölçülmesi bazen sorunlar yaratmaktadır ve güneşte yapılan ölçüm fizik kurallarına da bir uygunluk göstermemektedir.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161242"/>
          </a:xfrm>
        </p:spPr>
        <p:txBody>
          <a:bodyPr>
            <a:normAutofit/>
          </a:bodyPr>
          <a:lstStyle/>
          <a:p>
            <a:pPr algn="ctr"/>
            <a:r>
              <a:rPr lang="tr-TR" sz="2800" b="1" u="sng" dirty="0" smtClean="0"/>
              <a:t>Termik Anomali</a:t>
            </a:r>
            <a:endParaRPr lang="tr-TR" sz="2800" b="1" u="sng" dirty="0"/>
          </a:p>
        </p:txBody>
      </p:sp>
      <p:sp>
        <p:nvSpPr>
          <p:cNvPr id="3" name="2 İçerik Yer Tutucusu"/>
          <p:cNvSpPr>
            <a:spLocks noGrp="1"/>
          </p:cNvSpPr>
          <p:nvPr>
            <p:ph idx="1"/>
          </p:nvPr>
        </p:nvSpPr>
        <p:spPr>
          <a:xfrm>
            <a:off x="457200" y="1571612"/>
            <a:ext cx="8115328" cy="4883196"/>
          </a:xfrm>
        </p:spPr>
        <p:txBody>
          <a:bodyPr>
            <a:normAutofit/>
          </a:bodyPr>
          <a:lstStyle/>
          <a:p>
            <a:pPr algn="just"/>
            <a:r>
              <a:rPr lang="tr-TR" sz="2800" b="1" u="sng" dirty="0" smtClean="0">
                <a:solidFill>
                  <a:schemeClr val="accent5">
                    <a:lumMod val="20000"/>
                    <a:lumOff val="80000"/>
                  </a:schemeClr>
                </a:solidFill>
              </a:rPr>
              <a:t>Termik anomali</a:t>
            </a:r>
            <a:r>
              <a:rPr lang="tr-TR" sz="2800" dirty="0" smtClean="0"/>
              <a:t>,</a:t>
            </a:r>
            <a:r>
              <a:rPr lang="tr-TR" sz="2800" b="1" dirty="0" smtClean="0"/>
              <a:t> </a:t>
            </a:r>
            <a:r>
              <a:rPr lang="tr-TR" sz="2800" dirty="0" smtClean="0"/>
              <a:t>aynı bir enlem üzerine sıralanmış bütün istasyonlarda ortalama sıcaklığın bir yerin ortalama sıcaklığı arasında mevcut olan farktır. </a:t>
            </a:r>
          </a:p>
          <a:p>
            <a:pPr algn="just">
              <a:buNone/>
            </a:pPr>
            <a:endParaRPr lang="tr-TR" sz="2800" dirty="0" smtClean="0"/>
          </a:p>
          <a:p>
            <a:pPr algn="just"/>
            <a:r>
              <a:rPr lang="tr-TR" sz="2800" dirty="0" smtClean="0"/>
              <a:t>Örneğin aynı paralel üzerinde bulunan iki istasyon ele alalım. Kanada'nın kıyısındaki </a:t>
            </a:r>
            <a:r>
              <a:rPr lang="tr-TR" sz="2800" dirty="0" err="1" smtClean="0"/>
              <a:t>Chatham</a:t>
            </a:r>
            <a:r>
              <a:rPr lang="tr-TR" sz="2800" dirty="0" smtClean="0"/>
              <a:t> ile Avrupa'nın kuzeyinde </a:t>
            </a:r>
            <a:r>
              <a:rPr lang="tr-TR" sz="2800" dirty="0" err="1" smtClean="0"/>
              <a:t>Nante</a:t>
            </a:r>
            <a:r>
              <a:rPr lang="tr-TR" sz="2800" dirty="0" smtClean="0"/>
              <a:t> (Fransa) istasyonları aynı enlemde bulunmasına rağmen sıcaklık farkı </a:t>
            </a:r>
            <a:r>
              <a:rPr lang="tr-TR" sz="2800" b="1" dirty="0" smtClean="0">
                <a:solidFill>
                  <a:schemeClr val="accent5">
                    <a:lumMod val="20000"/>
                    <a:lumOff val="80000"/>
                  </a:schemeClr>
                </a:solidFill>
              </a:rPr>
              <a:t>6,4 °</a:t>
            </a:r>
            <a:r>
              <a:rPr lang="tr-TR" sz="2800" b="1" dirty="0" err="1" smtClean="0">
                <a:solidFill>
                  <a:schemeClr val="accent5">
                    <a:lumMod val="20000"/>
                    <a:lumOff val="80000"/>
                  </a:schemeClr>
                </a:solidFill>
              </a:rPr>
              <a:t>C</a:t>
            </a:r>
            <a:r>
              <a:rPr lang="tr-TR" sz="2800" dirty="0" err="1" smtClean="0"/>
              <a:t>'dır</a:t>
            </a:r>
            <a:r>
              <a:rPr lang="tr-TR" sz="2800" dirty="0" smtClean="0"/>
              <a:t>.</a:t>
            </a:r>
          </a:p>
          <a:p>
            <a:pPr algn="just"/>
            <a:endParaRPr lang="tr-TR"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395536" y="1700808"/>
            <a:ext cx="8352928" cy="35283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28736"/>
            <a:ext cx="8043890" cy="5026072"/>
          </a:xfrm>
        </p:spPr>
        <p:txBody>
          <a:bodyPr/>
          <a:lstStyle/>
          <a:p>
            <a:pPr algn="just"/>
            <a:r>
              <a:rPr lang="tr-TR" b="1" dirty="0" smtClean="0">
                <a:solidFill>
                  <a:schemeClr val="accent6">
                    <a:lumMod val="20000"/>
                    <a:lumOff val="80000"/>
                  </a:schemeClr>
                </a:solidFill>
              </a:rPr>
              <a:t>Güneş parlak olduğu zaman, hava sıcaklığı güneşte ve gölgede aşağı yukarı aynıdır denir. </a:t>
            </a:r>
          </a:p>
          <a:p>
            <a:pPr algn="just">
              <a:buNone/>
            </a:pPr>
            <a:endParaRPr lang="tr-TR" dirty="0" smtClean="0"/>
          </a:p>
          <a:p>
            <a:pPr algn="just"/>
            <a:r>
              <a:rPr lang="tr-TR" dirty="0" smtClean="0"/>
              <a:t>Termometrenin güneşte ve gölgede gösterdiği sıcaklıklar farklıdır. Güneşte ölçülen sıcaklık, doğrudan güneş ışınlarına maruz kalan termometrenin sıcaklığıdır ve iklimsel bir değeri yoktur.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115328" cy="5597576"/>
          </a:xfrm>
        </p:spPr>
        <p:txBody>
          <a:bodyPr>
            <a:normAutofit/>
          </a:bodyPr>
          <a:lstStyle/>
          <a:p>
            <a:pPr algn="just"/>
            <a:r>
              <a:rPr lang="tr-TR" dirty="0" smtClean="0"/>
              <a:t>Canlılar vücut sıcaklıklarını daima aynı derecede tutmak zorundadırlar ki bu sıcaklığa ‘</a:t>
            </a:r>
            <a:r>
              <a:rPr lang="tr-TR" b="1" u="sng" dirty="0" smtClean="0">
                <a:solidFill>
                  <a:schemeClr val="accent6">
                    <a:lumMod val="40000"/>
                    <a:lumOff val="60000"/>
                  </a:schemeClr>
                </a:solidFill>
              </a:rPr>
              <a:t>fizyolojik sıcaklık</a:t>
            </a:r>
            <a:r>
              <a:rPr lang="tr-TR" dirty="0" smtClean="0"/>
              <a:t>’ denir.</a:t>
            </a:r>
          </a:p>
          <a:p>
            <a:pPr algn="just">
              <a:buNone/>
            </a:pPr>
            <a:endParaRPr lang="tr-TR" dirty="0" smtClean="0"/>
          </a:p>
          <a:p>
            <a:pPr algn="just"/>
            <a:r>
              <a:rPr lang="tr-TR" dirty="0" smtClean="0"/>
              <a:t>İnsanlar ve bitkiler vücut sıcaklıklarını sabit tutmak için terleme yaparlar. Terleme ile su kaybı olur ve insanda bir serinleme hissi ve rüzgarlı havalar insan derisinden bir miktar sıcaklığı alıp götürdüğü için serinleme ya da üşüme hissedilir. Halbuki hava soğuk sakin ise soğuğa dayanmak daha kolaydır.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003232" cy="5811890"/>
          </a:xfrm>
        </p:spPr>
        <p:txBody>
          <a:bodyPr>
            <a:normAutofit/>
          </a:bodyPr>
          <a:lstStyle/>
          <a:p>
            <a:pPr algn="just"/>
            <a:r>
              <a:rPr lang="tr-TR" sz="2600" dirty="0" smtClean="0"/>
              <a:t>Sıcaklık iletkenliği sayesinde toprak seviyesindeki hava ısınır. İlk cm </a:t>
            </a:r>
            <a:r>
              <a:rPr lang="tr-TR" sz="2600" dirty="0" err="1" smtClean="0"/>
              <a:t>lerde</a:t>
            </a:r>
            <a:r>
              <a:rPr lang="tr-TR" sz="2600" dirty="0" smtClean="0"/>
              <a:t> sıcaklık </a:t>
            </a:r>
            <a:r>
              <a:rPr lang="tr-TR" sz="2600" dirty="0" err="1" smtClean="0"/>
              <a:t>gradyeni</a:t>
            </a:r>
            <a:r>
              <a:rPr lang="tr-TR" sz="2600" dirty="0" smtClean="0"/>
              <a:t> düşüktür fakat yükseldikçe bu </a:t>
            </a:r>
            <a:r>
              <a:rPr lang="tr-TR" sz="2600" dirty="0" err="1" smtClean="0"/>
              <a:t>gradyen</a:t>
            </a:r>
            <a:r>
              <a:rPr lang="tr-TR" sz="2600" dirty="0" smtClean="0"/>
              <a:t> azalır ve pratik olarak topraktan 2 m yükseklikte sıfırlaşır. İşte bu nedenle termometre bir kule içerisinde 2 m yüksekliğe konarak sıcaklık ölçülür (</a:t>
            </a:r>
            <a:r>
              <a:rPr lang="tr-TR" sz="2600" b="1" dirty="0" smtClean="0">
                <a:solidFill>
                  <a:schemeClr val="accent6">
                    <a:lumMod val="20000"/>
                    <a:lumOff val="80000"/>
                  </a:schemeClr>
                </a:solidFill>
              </a:rPr>
              <a:t>Şekil 6</a:t>
            </a:r>
            <a:r>
              <a:rPr lang="tr-TR" sz="2600" dirty="0" smtClean="0"/>
              <a:t>).</a:t>
            </a:r>
          </a:p>
          <a:p>
            <a:pPr algn="just">
              <a:buNone/>
            </a:pPr>
            <a:endParaRPr lang="tr-TR" sz="2600" dirty="0" smtClean="0"/>
          </a:p>
          <a:p>
            <a:pPr algn="just"/>
            <a:r>
              <a:rPr lang="tr-TR" sz="2600" dirty="0" smtClean="0"/>
              <a:t>Ilıman bölgelerde, atmosfer hareketlerinin etkisinde kalan iklim bölgelerinde sıcaklık daha durgun olan yüksek enlem derecelerinde veya tropikal bölgelere göre, radyasyon olaylarına daha az bağlıdır. Bu durum bizi ‘</a:t>
            </a:r>
            <a:r>
              <a:rPr lang="tr-TR" sz="2600" b="1" u="sng" dirty="0" smtClean="0">
                <a:solidFill>
                  <a:schemeClr val="accent6">
                    <a:lumMod val="20000"/>
                    <a:lumOff val="80000"/>
                  </a:schemeClr>
                </a:solidFill>
              </a:rPr>
              <a:t>bağımlı iklimler</a:t>
            </a:r>
            <a:r>
              <a:rPr lang="tr-TR" sz="2600" dirty="0" smtClean="0"/>
              <a:t>’ ve ‘</a:t>
            </a:r>
            <a:r>
              <a:rPr lang="tr-TR" sz="2600" b="1" u="sng" dirty="0" smtClean="0">
                <a:solidFill>
                  <a:schemeClr val="accent6">
                    <a:lumMod val="20000"/>
                    <a:lumOff val="80000"/>
                  </a:schemeClr>
                </a:solidFill>
              </a:rPr>
              <a:t>bağımlı olmayan iklimler</a:t>
            </a:r>
            <a:r>
              <a:rPr lang="tr-TR" sz="2600" dirty="0" smtClean="0"/>
              <a:t>’ ayrımı yapmaya </a:t>
            </a:r>
            <a:r>
              <a:rPr lang="tr-TR" sz="2600" dirty="0" err="1" smtClean="0"/>
              <a:t>sevkeder</a:t>
            </a:r>
            <a:r>
              <a:rPr lang="tr-TR" sz="2600" dirty="0" smtClean="0"/>
              <a:t>.</a:t>
            </a:r>
            <a:endParaRPr lang="tr-TR"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clip_image002.jpg"/>
          <p:cNvPicPr>
            <a:picLocks noGrp="1" noChangeAspect="1"/>
          </p:cNvPicPr>
          <p:nvPr>
            <p:ph idx="1"/>
          </p:nvPr>
        </p:nvPicPr>
        <p:blipFill>
          <a:blip r:embed="rId2" cstate="print"/>
          <a:stretch>
            <a:fillRect/>
          </a:stretch>
        </p:blipFill>
        <p:spPr>
          <a:xfrm>
            <a:off x="2071670" y="285728"/>
            <a:ext cx="6858048" cy="6357981"/>
          </a:xfrm>
        </p:spPr>
      </p:pic>
      <p:sp>
        <p:nvSpPr>
          <p:cNvPr id="5" name="4 Metin kutusu"/>
          <p:cNvSpPr txBox="1"/>
          <p:nvPr/>
        </p:nvSpPr>
        <p:spPr>
          <a:xfrm>
            <a:off x="214283" y="2357430"/>
            <a:ext cx="1714512" cy="1938992"/>
          </a:xfrm>
          <a:prstGeom prst="rect">
            <a:avLst/>
          </a:prstGeom>
          <a:noFill/>
        </p:spPr>
        <p:txBody>
          <a:bodyPr wrap="square" rtlCol="0">
            <a:spAutoFit/>
          </a:bodyPr>
          <a:lstStyle/>
          <a:p>
            <a:r>
              <a:rPr lang="tr-TR" sz="2000" b="1" dirty="0" smtClean="0">
                <a:solidFill>
                  <a:schemeClr val="accent6">
                    <a:lumMod val="20000"/>
                    <a:lumOff val="80000"/>
                  </a:schemeClr>
                </a:solidFill>
              </a:rPr>
              <a:t>Şekil 6. </a:t>
            </a:r>
            <a:r>
              <a:rPr lang="tr-TR" sz="2000" dirty="0" smtClean="0"/>
              <a:t>Sıcaklık ve Nem Aletlerinin Yerleştirildiği Siper</a:t>
            </a:r>
            <a:endParaRPr lang="tr-T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571480"/>
            <a:ext cx="8352928" cy="5883328"/>
          </a:xfrm>
        </p:spPr>
        <p:txBody>
          <a:bodyPr>
            <a:normAutofit/>
          </a:bodyPr>
          <a:lstStyle/>
          <a:p>
            <a:pPr algn="just"/>
            <a:r>
              <a:rPr lang="tr-TR" sz="2800" dirty="0" smtClean="0"/>
              <a:t>Hava sıcaklığı yere ve zamana bağlı olarak değişen önemli bir iklim elemanıdır ve </a:t>
            </a:r>
            <a:r>
              <a:rPr lang="tr-TR" sz="2800" b="1" u="sng" dirty="0" smtClean="0">
                <a:solidFill>
                  <a:schemeClr val="accent6">
                    <a:lumMod val="20000"/>
                    <a:lumOff val="80000"/>
                  </a:schemeClr>
                </a:solidFill>
              </a:rPr>
              <a:t>termometre</a:t>
            </a:r>
            <a:r>
              <a:rPr lang="tr-TR" sz="2800" dirty="0" smtClean="0"/>
              <a:t>ler yardımı ile ölçülür. Termometreler sıvıların genleşmesi esasına göre yapılmışlardır. Bu termometreler genellikle </a:t>
            </a:r>
            <a:r>
              <a:rPr lang="tr-TR" sz="2800" b="1" u="sng" dirty="0" err="1" smtClean="0">
                <a:solidFill>
                  <a:schemeClr val="accent6">
                    <a:lumMod val="20000"/>
                    <a:lumOff val="80000"/>
                  </a:schemeClr>
                </a:solidFill>
              </a:rPr>
              <a:t>civalı</a:t>
            </a:r>
            <a:r>
              <a:rPr lang="tr-TR" sz="2800" dirty="0" smtClean="0"/>
              <a:t>, </a:t>
            </a:r>
            <a:r>
              <a:rPr lang="tr-TR" sz="2800" b="1" u="sng" dirty="0" smtClean="0">
                <a:solidFill>
                  <a:schemeClr val="accent6">
                    <a:lumMod val="20000"/>
                    <a:lumOff val="80000"/>
                  </a:schemeClr>
                </a:solidFill>
              </a:rPr>
              <a:t>ispirtolu</a:t>
            </a:r>
            <a:r>
              <a:rPr lang="tr-TR" sz="2800" dirty="0" smtClean="0"/>
              <a:t> veya </a:t>
            </a:r>
            <a:r>
              <a:rPr lang="tr-TR" sz="2800" b="1" u="sng" dirty="0" err="1" smtClean="0">
                <a:solidFill>
                  <a:schemeClr val="accent6">
                    <a:lumMod val="20000"/>
                    <a:lumOff val="80000"/>
                  </a:schemeClr>
                </a:solidFill>
              </a:rPr>
              <a:t>toluen</a:t>
            </a:r>
            <a:r>
              <a:rPr lang="tr-TR" sz="2800" dirty="0" err="1" smtClean="0"/>
              <a:t>’li</a:t>
            </a:r>
            <a:r>
              <a:rPr lang="tr-TR" sz="2800" dirty="0" smtClean="0"/>
              <a:t> olabilir.</a:t>
            </a:r>
          </a:p>
          <a:p>
            <a:pPr algn="just">
              <a:buNone/>
            </a:pPr>
            <a:endParaRPr lang="tr-TR" sz="2800" dirty="0" smtClean="0"/>
          </a:p>
          <a:p>
            <a:pPr algn="just"/>
            <a:r>
              <a:rPr lang="tr-TR" sz="2800" dirty="0" smtClean="0"/>
              <a:t>Ülkemizde kullanılan sıcaklık ölçeği </a:t>
            </a:r>
            <a:r>
              <a:rPr lang="tr-TR" sz="2800" dirty="0" err="1" smtClean="0"/>
              <a:t>santigraddır</a:t>
            </a:r>
            <a:r>
              <a:rPr lang="tr-TR" sz="2800" dirty="0" smtClean="0"/>
              <a:t>. Bu sistemde 0 </a:t>
            </a:r>
            <a:r>
              <a:rPr lang="tr-TR" sz="2800" baseline="30000" dirty="0" smtClean="0"/>
              <a:t>0</a:t>
            </a:r>
            <a:r>
              <a:rPr lang="tr-TR" sz="2800" dirty="0" smtClean="0"/>
              <a:t>C suyun donma ve 100 </a:t>
            </a:r>
            <a:r>
              <a:rPr lang="tr-TR" sz="2800" baseline="30000" dirty="0" smtClean="0"/>
              <a:t>0</a:t>
            </a:r>
            <a:r>
              <a:rPr lang="tr-TR" sz="2800" dirty="0" smtClean="0"/>
              <a:t>C suyun kaynama noktası esas olarak alınmıştır. Burada sıcaklık </a:t>
            </a:r>
            <a:r>
              <a:rPr lang="tr-TR" sz="2800" dirty="0" err="1" smtClean="0"/>
              <a:t>santigrad</a:t>
            </a:r>
            <a:r>
              <a:rPr lang="tr-TR" sz="2800" dirty="0" smtClean="0"/>
              <a:t> derece ile gösterilir. Buna </a:t>
            </a:r>
            <a:r>
              <a:rPr lang="tr-TR" sz="2800" b="1" u="sng" dirty="0" err="1" smtClean="0">
                <a:solidFill>
                  <a:schemeClr val="accent6">
                    <a:lumMod val="20000"/>
                    <a:lumOff val="80000"/>
                  </a:schemeClr>
                </a:solidFill>
              </a:rPr>
              <a:t>Selsius</a:t>
            </a:r>
            <a:r>
              <a:rPr lang="tr-TR" sz="2800" b="1" u="sng" dirty="0" smtClean="0">
                <a:solidFill>
                  <a:schemeClr val="accent6">
                    <a:lumMod val="20000"/>
                    <a:lumOff val="80000"/>
                  </a:schemeClr>
                </a:solidFill>
              </a:rPr>
              <a:t> ölçeği</a:t>
            </a:r>
            <a:r>
              <a:rPr lang="tr-TR" sz="2800" dirty="0" smtClean="0"/>
              <a:t> de denir. Halbuki Amerika ve Avrupa’ da </a:t>
            </a:r>
            <a:r>
              <a:rPr lang="tr-TR" sz="2800" b="1" u="sng" dirty="0" err="1" smtClean="0">
                <a:solidFill>
                  <a:schemeClr val="accent6">
                    <a:lumMod val="20000"/>
                    <a:lumOff val="80000"/>
                  </a:schemeClr>
                </a:solidFill>
              </a:rPr>
              <a:t>Fahrenheit</a:t>
            </a:r>
            <a:r>
              <a:rPr lang="tr-TR" sz="2800" b="1" u="sng" dirty="0" smtClean="0">
                <a:solidFill>
                  <a:schemeClr val="accent6">
                    <a:lumMod val="20000"/>
                    <a:lumOff val="80000"/>
                  </a:schemeClr>
                </a:solidFill>
              </a:rPr>
              <a:t> derecesi</a:t>
            </a:r>
            <a:r>
              <a:rPr lang="tr-TR" sz="2800" b="1" dirty="0" smtClean="0">
                <a:solidFill>
                  <a:schemeClr val="accent6">
                    <a:lumMod val="20000"/>
                    <a:lumOff val="80000"/>
                  </a:schemeClr>
                </a:solidFill>
              </a:rPr>
              <a:t> </a:t>
            </a:r>
            <a:r>
              <a:rPr lang="tr-TR" sz="2800" dirty="0" smtClean="0"/>
              <a:t>kullanılmaktadır.</a:t>
            </a:r>
            <a:endParaRPr lang="tr-T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811890"/>
          </a:xfrm>
        </p:spPr>
        <p:txBody>
          <a:bodyPr>
            <a:normAutofit/>
          </a:bodyPr>
          <a:lstStyle/>
          <a:p>
            <a:pPr algn="ctr">
              <a:buNone/>
            </a:pPr>
            <a:r>
              <a:rPr lang="tr-TR" b="1" u="sng" dirty="0" err="1" smtClean="0">
                <a:solidFill>
                  <a:schemeClr val="accent6">
                    <a:lumMod val="20000"/>
                    <a:lumOff val="80000"/>
                  </a:schemeClr>
                </a:solidFill>
              </a:rPr>
              <a:t>Fahrenheit</a:t>
            </a:r>
            <a:r>
              <a:rPr lang="tr-TR" b="1" u="sng" dirty="0" smtClean="0">
                <a:solidFill>
                  <a:schemeClr val="accent6">
                    <a:lumMod val="20000"/>
                    <a:lumOff val="80000"/>
                  </a:schemeClr>
                </a:solidFill>
              </a:rPr>
              <a:t> derecesini </a:t>
            </a:r>
            <a:r>
              <a:rPr lang="tr-TR" b="1" u="sng" dirty="0" err="1" smtClean="0">
                <a:solidFill>
                  <a:schemeClr val="accent6">
                    <a:lumMod val="20000"/>
                    <a:lumOff val="80000"/>
                  </a:schemeClr>
                </a:solidFill>
              </a:rPr>
              <a:t>santigrad’a</a:t>
            </a:r>
            <a:r>
              <a:rPr lang="tr-TR" b="1" u="sng" dirty="0" smtClean="0">
                <a:solidFill>
                  <a:schemeClr val="accent6">
                    <a:lumMod val="20000"/>
                    <a:lumOff val="80000"/>
                  </a:schemeClr>
                </a:solidFill>
              </a:rPr>
              <a:t> çevirmek için kullanılan formül:</a:t>
            </a:r>
          </a:p>
          <a:p>
            <a:pPr>
              <a:buNone/>
            </a:pPr>
            <a:endParaRPr lang="tr-TR" dirty="0" smtClean="0"/>
          </a:p>
          <a:p>
            <a:pPr>
              <a:buNone/>
            </a:pPr>
            <a:endParaRPr lang="tr-TR" dirty="0" smtClean="0"/>
          </a:p>
          <a:p>
            <a:pPr>
              <a:buNone/>
            </a:pPr>
            <a:endParaRPr lang="tr-TR" dirty="0" smtClean="0"/>
          </a:p>
          <a:p>
            <a:pPr>
              <a:buNone/>
            </a:pPr>
            <a:endParaRPr lang="tr-TR" dirty="0" smtClean="0"/>
          </a:p>
          <a:p>
            <a:pPr>
              <a:buFont typeface="Wingdings" pitchFamily="2" charset="2"/>
              <a:buChar char="Ø"/>
            </a:pPr>
            <a:r>
              <a:rPr lang="tr-TR" dirty="0" err="1" smtClean="0"/>
              <a:t>Tf</a:t>
            </a:r>
            <a:r>
              <a:rPr lang="tr-TR" dirty="0" smtClean="0"/>
              <a:t>:</a:t>
            </a:r>
            <a:r>
              <a:rPr lang="tr-TR" dirty="0" err="1" smtClean="0"/>
              <a:t>Fahrenheit</a:t>
            </a:r>
            <a:r>
              <a:rPr lang="tr-TR" dirty="0" smtClean="0"/>
              <a:t> derecesi</a:t>
            </a:r>
          </a:p>
          <a:p>
            <a:pPr>
              <a:buFont typeface="Wingdings" pitchFamily="2" charset="2"/>
              <a:buChar char="Ø"/>
            </a:pPr>
            <a:r>
              <a:rPr lang="tr-TR" dirty="0" err="1" smtClean="0"/>
              <a:t>Tc</a:t>
            </a:r>
            <a:r>
              <a:rPr lang="tr-TR" dirty="0" smtClean="0"/>
              <a:t>:</a:t>
            </a:r>
            <a:r>
              <a:rPr lang="tr-TR" dirty="0" err="1" smtClean="0"/>
              <a:t>Santigrad</a:t>
            </a:r>
            <a:r>
              <a:rPr lang="tr-TR" dirty="0" smtClean="0"/>
              <a:t> derecesi</a:t>
            </a:r>
          </a:p>
          <a:p>
            <a:pPr>
              <a:buFont typeface="Wingdings" pitchFamily="2" charset="2"/>
              <a:buChar char="Ø"/>
            </a:pPr>
            <a:r>
              <a:rPr lang="tr-TR" dirty="0" smtClean="0"/>
              <a:t>1,8 ve 32 sabit değerlerdir.</a:t>
            </a:r>
          </a:p>
          <a:p>
            <a:endParaRPr lang="tr-TR" dirty="0"/>
          </a:p>
        </p:txBody>
      </p:sp>
      <p:sp>
        <p:nvSpPr>
          <p:cNvPr id="4" name="3 Oval"/>
          <p:cNvSpPr/>
          <p:nvPr/>
        </p:nvSpPr>
        <p:spPr>
          <a:xfrm>
            <a:off x="2214546" y="2000240"/>
            <a:ext cx="5072098" cy="171451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buNone/>
            </a:pPr>
            <a:r>
              <a:rPr lang="tr-TR" sz="2800" dirty="0" err="1" smtClean="0"/>
              <a:t>Tc</a:t>
            </a:r>
            <a:r>
              <a:rPr lang="tr-TR" sz="2800" dirty="0" smtClean="0"/>
              <a:t>= (</a:t>
            </a:r>
            <a:r>
              <a:rPr lang="tr-TR" sz="2800" dirty="0" err="1" smtClean="0"/>
              <a:t>Tf</a:t>
            </a:r>
            <a:r>
              <a:rPr lang="tr-TR" sz="2800" dirty="0" smtClean="0"/>
              <a:t>-32)/1,8 kullanılır.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186</TotalTime>
  <Words>1315</Words>
  <Application>Microsoft Office PowerPoint</Application>
  <PresentationFormat>Ekran Gösterisi (4:3)</PresentationFormat>
  <Paragraphs>102</Paragraphs>
  <Slides>31</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31</vt:i4>
      </vt:variant>
    </vt:vector>
  </HeadingPairs>
  <TitlesOfParts>
    <vt:vector size="39" baseType="lpstr">
      <vt:lpstr>Arial</vt:lpstr>
      <vt:lpstr>Calibri</vt:lpstr>
      <vt:lpstr>Symbol</vt:lpstr>
      <vt:lpstr>Tahoma</vt:lpstr>
      <vt:lpstr>Verdana</vt:lpstr>
      <vt:lpstr>Wingdings</vt:lpstr>
      <vt:lpstr>Wingdings 2</vt:lpstr>
      <vt:lpstr>Canlı</vt:lpstr>
      <vt:lpstr> I. İKLİM ELEMANI OLARAK SICAKLIK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Atmosferin Dikine Kararlılık (Stabilite) ve Karasızlığı (Instabilite)</vt:lpstr>
      <vt:lpstr>PowerPoint Sunusu</vt:lpstr>
      <vt:lpstr>Karasallık (Kontinantalite) Yağış ve Sıcaklık Karasallığı Global Karasallık ve Türkiye’ye Uygulanması</vt:lpstr>
      <vt:lpstr>PowerPoint Sunusu</vt:lpstr>
      <vt:lpstr>PowerPoint Sunusu</vt:lpstr>
      <vt:lpstr>PowerPoint Sunusu</vt:lpstr>
      <vt:lpstr>1- Yağış Karasallığı</vt:lpstr>
      <vt:lpstr>PowerPoint Sunusu</vt:lpstr>
      <vt:lpstr>PowerPoint Sunusu</vt:lpstr>
      <vt:lpstr>Şekil 7. a. Yağış karasallığı   b. Sıcaklık karasallığı  c. Tüm karasallık </vt:lpstr>
      <vt:lpstr>2- Sıcaklık Karasallığı </vt:lpstr>
      <vt:lpstr>PowerPoint Sunusu</vt:lpstr>
      <vt:lpstr>PowerPoint Sunusu</vt:lpstr>
      <vt:lpstr>PowerPoint Sunusu</vt:lpstr>
      <vt:lpstr>PowerPoint Sunusu</vt:lpstr>
      <vt:lpstr>Sıcaklık Karasallığının Türkiye’ye Uygulanması</vt:lpstr>
      <vt:lpstr>3. Global Karasallık</vt:lpstr>
      <vt:lpstr>PowerPoint Sunusu</vt:lpstr>
      <vt:lpstr>Adiyabetik Sıcaklık Değişimi</vt:lpstr>
      <vt:lpstr>Termik Anomali</vt:lpstr>
      <vt:lpstr>PowerPoint Sunusu</vt:lpstr>
    </vt:vector>
  </TitlesOfParts>
  <Company>BİYOLOJİ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Bölüm                                      İKLİM ELEMANI OLARAK SICAKLIK</dc:title>
  <dc:creator>EBRU ÖZDENİZ</dc:creator>
  <cp:lastModifiedBy>aysenur2066@hotmail.com</cp:lastModifiedBy>
  <cp:revision>23</cp:revision>
  <dcterms:created xsi:type="dcterms:W3CDTF">2011-05-12T11:04:15Z</dcterms:created>
  <dcterms:modified xsi:type="dcterms:W3CDTF">2018-01-17T19:49:42Z</dcterms:modified>
</cp:coreProperties>
</file>