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67" r:id="rId5"/>
    <p:sldId id="259" r:id="rId6"/>
    <p:sldId id="262" r:id="rId7"/>
    <p:sldId id="277" r:id="rId8"/>
    <p:sldId id="268" r:id="rId9"/>
    <p:sldId id="269" r:id="rId10"/>
    <p:sldId id="263" r:id="rId11"/>
    <p:sldId id="264" r:id="rId12"/>
    <p:sldId id="265" r:id="rId13"/>
    <p:sldId id="270" r:id="rId14"/>
    <p:sldId id="271" r:id="rId15"/>
    <p:sldId id="272" r:id="rId16"/>
    <p:sldId id="260"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F7AB25E9-0735-4EDE-982D-B9AEF1F519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271744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AB25E9-0735-4EDE-982D-B9AEF1F519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387807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AB25E9-0735-4EDE-982D-B9AEF1F519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11541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7AB25E9-0735-4EDE-982D-B9AEF1F519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38400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F7AB25E9-0735-4EDE-982D-B9AEF1F519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18477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7AB25E9-0735-4EDE-982D-B9AEF1F519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59590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7AB25E9-0735-4EDE-982D-B9AEF1F5197A}" type="datetimeFigureOut">
              <a:rPr lang="tr-TR" smtClean="0"/>
              <a:t>9.05.2020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104128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7AB25E9-0735-4EDE-982D-B9AEF1F5197A}" type="datetimeFigureOut">
              <a:rPr lang="tr-TR" smtClean="0"/>
              <a:t>9.05.2020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321625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7AB25E9-0735-4EDE-982D-B9AEF1F5197A}" type="datetimeFigureOut">
              <a:rPr lang="tr-TR" smtClean="0"/>
              <a:t>9.05.2020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414097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7AB25E9-0735-4EDE-982D-B9AEF1F519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126107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7AB25E9-0735-4EDE-982D-B9AEF1F519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633ACA6-DDB2-409F-A79C-F674D68206B6}" type="slidenum">
              <a:rPr lang="tr-TR" smtClean="0"/>
              <a:t>‹#›</a:t>
            </a:fld>
            <a:endParaRPr lang="tr-TR"/>
          </a:p>
        </p:txBody>
      </p:sp>
    </p:spTree>
    <p:extLst>
      <p:ext uri="{BB962C8B-B14F-4D97-AF65-F5344CB8AC3E}">
        <p14:creationId xmlns:p14="http://schemas.microsoft.com/office/powerpoint/2010/main" val="269016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B25E9-0735-4EDE-982D-B9AEF1F5197A}" type="datetimeFigureOut">
              <a:rPr lang="tr-TR" smtClean="0"/>
              <a:t>9.05.2020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3ACA6-DDB2-409F-A79C-F674D68206B6}" type="slidenum">
              <a:rPr lang="tr-TR" smtClean="0"/>
              <a:t>‹#›</a:t>
            </a:fld>
            <a:endParaRPr lang="tr-TR"/>
          </a:p>
        </p:txBody>
      </p:sp>
    </p:spTree>
    <p:extLst>
      <p:ext uri="{BB962C8B-B14F-4D97-AF65-F5344CB8AC3E}">
        <p14:creationId xmlns:p14="http://schemas.microsoft.com/office/powerpoint/2010/main" val="412046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3 İçerik Yer Tutucusu" descr="natural-disasters-of-earths-past-and-future.jpg"/>
          <p:cNvPicPr>
            <a:picLocks noGrp="1" noChangeAspect="1"/>
          </p:cNvPicPr>
          <p:nvPr>
            <p:ph idx="1"/>
          </p:nvPr>
        </p:nvPicPr>
        <p:blipFill>
          <a:blip r:embed="rId2"/>
          <a:stretch>
            <a:fillRect/>
          </a:stretch>
        </p:blipFill>
        <p:spPr>
          <a:xfrm>
            <a:off x="0" y="-1"/>
            <a:ext cx="12195760" cy="6858001"/>
          </a:xfrm>
        </p:spPr>
      </p:pic>
      <p:sp>
        <p:nvSpPr>
          <p:cNvPr id="5" name="4 Metin kutusu"/>
          <p:cNvSpPr txBox="1"/>
          <p:nvPr/>
        </p:nvSpPr>
        <p:spPr>
          <a:xfrm>
            <a:off x="2105891" y="2389908"/>
            <a:ext cx="7980217" cy="938719"/>
          </a:xfrm>
          <a:prstGeom prst="rect">
            <a:avLst/>
          </a:prstGeom>
          <a:noFill/>
        </p:spPr>
        <p:txBody>
          <a:bodyPr wrap="square" rtlCol="0">
            <a:spAutoFit/>
          </a:bodyPr>
          <a:lstStyle/>
          <a:p>
            <a:pPr algn="ctr"/>
            <a:r>
              <a:rPr lang="tr-TR" sz="5500" b="1" dirty="0" smtClean="0">
                <a:latin typeface="Times New Roman" pitchFamily="18" charset="0"/>
                <a:cs typeface="Times New Roman" pitchFamily="18" charset="0"/>
              </a:rPr>
              <a:t>AFET YÖNETİMİ</a:t>
            </a:r>
            <a:endParaRPr lang="tr-TR" sz="5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0804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Afet Esnasında Nasıl Davranmalıyız?</a:t>
            </a:r>
            <a:endParaRPr lang="tr-TR" b="1" dirty="0">
              <a:solidFill>
                <a:srgbClr val="FF0000"/>
              </a:solidFill>
            </a:endParaRPr>
          </a:p>
        </p:txBody>
      </p:sp>
      <p:sp>
        <p:nvSpPr>
          <p:cNvPr id="5" name="İçerik Yer Tutucusu 4"/>
          <p:cNvSpPr>
            <a:spLocks noGrp="1"/>
          </p:cNvSpPr>
          <p:nvPr>
            <p:ph idx="1"/>
          </p:nvPr>
        </p:nvSpPr>
        <p:spPr>
          <a:xfrm>
            <a:off x="838200" y="1690688"/>
            <a:ext cx="10515600" cy="4486275"/>
          </a:xfrm>
        </p:spPr>
        <p:txBody>
          <a:bodyPr/>
          <a:lstStyle/>
          <a:p>
            <a:pPr algn="just"/>
            <a:r>
              <a:rPr lang="tr-TR" dirty="0" smtClean="0"/>
              <a:t>Afet esnasında yapılması gereken davranışların temelinde sakin ve soğukkanlı olmaya çalışmak gelmelidir</a:t>
            </a:r>
          </a:p>
          <a:p>
            <a:pPr algn="just"/>
            <a:endParaRPr lang="tr-TR" dirty="0"/>
          </a:p>
          <a:p>
            <a:pPr algn="just"/>
            <a:r>
              <a:rPr lang="tr-TR" dirty="0" smtClean="0"/>
              <a:t>Daha önceden yaptığımız hazırlıklar ve tatbikatlarda olduğu gibi davranmaya çalışmalıyız </a:t>
            </a:r>
          </a:p>
        </p:txBody>
      </p:sp>
    </p:spTree>
    <p:extLst>
      <p:ext uri="{BB962C8B-B14F-4D97-AF65-F5344CB8AC3E}">
        <p14:creationId xmlns:p14="http://schemas.microsoft.com/office/powerpoint/2010/main" val="3458856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66907"/>
            <a:ext cx="10515600" cy="1325563"/>
          </a:xfrm>
        </p:spPr>
        <p:txBody>
          <a:bodyPr/>
          <a:lstStyle/>
          <a:p>
            <a:pPr algn="ctr"/>
            <a:r>
              <a:rPr lang="tr-TR" b="1" dirty="0" smtClean="0">
                <a:solidFill>
                  <a:srgbClr val="FF0000"/>
                </a:solidFill>
              </a:rPr>
              <a:t>Deprem, Terör saldırıları, Fırtına vb.</a:t>
            </a:r>
            <a:endParaRPr lang="tr-TR" b="1" dirty="0">
              <a:solidFill>
                <a:srgbClr val="FF0000"/>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109" y="2244437"/>
            <a:ext cx="8783782" cy="3782290"/>
          </a:xfrm>
        </p:spPr>
      </p:pic>
    </p:spTree>
    <p:extLst>
      <p:ext uri="{BB962C8B-B14F-4D97-AF65-F5344CB8AC3E}">
        <p14:creationId xmlns:p14="http://schemas.microsoft.com/office/powerpoint/2010/main" val="1623073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20330"/>
          </a:xfrm>
        </p:spPr>
        <p:txBody>
          <a:bodyPr/>
          <a:lstStyle/>
          <a:p>
            <a:pPr algn="ctr"/>
            <a:r>
              <a:rPr lang="tr-TR" dirty="0" smtClean="0">
                <a:solidFill>
                  <a:srgbClr val="FF0000"/>
                </a:solidFill>
              </a:rPr>
              <a:t>Yangın</a:t>
            </a:r>
            <a:r>
              <a:rPr lang="tr-TR" dirty="0" smtClean="0"/>
              <a:t>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7608" y="1260765"/>
            <a:ext cx="9916784" cy="5153889"/>
          </a:xfrm>
        </p:spPr>
      </p:pic>
    </p:spTree>
    <p:extLst>
      <p:ext uri="{BB962C8B-B14F-4D97-AF65-F5344CB8AC3E}">
        <p14:creationId xmlns:p14="http://schemas.microsoft.com/office/powerpoint/2010/main" val="3849403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463" y="551005"/>
            <a:ext cx="9899073" cy="5834495"/>
          </a:xfrm>
        </p:spPr>
      </p:pic>
    </p:spTree>
    <p:extLst>
      <p:ext uri="{BB962C8B-B14F-4D97-AF65-F5344CB8AC3E}">
        <p14:creationId xmlns:p14="http://schemas.microsoft.com/office/powerpoint/2010/main" val="806385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784" y="152400"/>
            <a:ext cx="6470578" cy="6470578"/>
          </a:xfrm>
        </p:spPr>
      </p:pic>
    </p:spTree>
    <p:extLst>
      <p:ext uri="{BB962C8B-B14F-4D97-AF65-F5344CB8AC3E}">
        <p14:creationId xmlns:p14="http://schemas.microsoft.com/office/powerpoint/2010/main" val="3779733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Sel Felaketi</a:t>
            </a:r>
            <a:endParaRPr lang="tr-TR" b="1" dirty="0">
              <a:solidFill>
                <a:srgbClr val="FF0000"/>
              </a:solidFill>
            </a:endParaRPr>
          </a:p>
        </p:txBody>
      </p:sp>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835" y="1482870"/>
            <a:ext cx="7624330" cy="4873252"/>
          </a:xfrm>
        </p:spPr>
      </p:pic>
    </p:spTree>
    <p:extLst>
      <p:ext uri="{BB962C8B-B14F-4D97-AF65-F5344CB8AC3E}">
        <p14:creationId xmlns:p14="http://schemas.microsoft.com/office/powerpoint/2010/main" val="299199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3348"/>
          </a:xfrm>
        </p:spPr>
        <p:txBody>
          <a:bodyPr/>
          <a:lstStyle/>
          <a:p>
            <a:pPr algn="ctr"/>
            <a:r>
              <a:rPr lang="tr-TR" b="1" dirty="0" smtClean="0">
                <a:solidFill>
                  <a:srgbClr val="FF0000"/>
                </a:solidFill>
              </a:rPr>
              <a:t>Neler Yapılmalı?</a:t>
            </a:r>
            <a:endParaRPr lang="tr-TR" b="1" dirty="0">
              <a:solidFill>
                <a:srgbClr val="FF0000"/>
              </a:solidFill>
            </a:endParaRPr>
          </a:p>
        </p:txBody>
      </p:sp>
      <p:sp>
        <p:nvSpPr>
          <p:cNvPr id="3" name="İçerik Yer Tutucusu 2"/>
          <p:cNvSpPr>
            <a:spLocks noGrp="1"/>
          </p:cNvSpPr>
          <p:nvPr>
            <p:ph idx="1"/>
          </p:nvPr>
        </p:nvSpPr>
        <p:spPr>
          <a:xfrm>
            <a:off x="838200" y="1288474"/>
            <a:ext cx="10515600" cy="5237017"/>
          </a:xfrm>
        </p:spPr>
        <p:txBody>
          <a:bodyPr>
            <a:normAutofit fontScale="85000" lnSpcReduction="20000"/>
          </a:bodyPr>
          <a:lstStyle/>
          <a:p>
            <a:pPr algn="just"/>
            <a:r>
              <a:rPr lang="tr-TR" dirty="0" smtClean="0"/>
              <a:t>Suyla </a:t>
            </a:r>
            <a:r>
              <a:rPr lang="tr-TR" dirty="0"/>
              <a:t>sürüklenen enkazın yönünü kum torbalarıyla değiştirilerek konutunuzdan uzak tutabilirsiniz.</a:t>
            </a:r>
          </a:p>
          <a:p>
            <a:pPr algn="just"/>
            <a:r>
              <a:rPr lang="tr-TR" dirty="0"/>
              <a:t>Bazı durumlarda bütün kapıları açarak suyun binanın içinden akmasına izin vermek çok daha iyidir; böylece su basıncının yapının taşıyıcı sistemine zarar vermesi önlenebilir.</a:t>
            </a:r>
          </a:p>
          <a:p>
            <a:pPr algn="just"/>
            <a:r>
              <a:rPr lang="tr-TR" dirty="0"/>
              <a:t>Su yatağı ve çukur bölgeler hemen terk edilmelidir.</a:t>
            </a:r>
          </a:p>
          <a:p>
            <a:pPr algn="just"/>
            <a:r>
              <a:rPr lang="tr-TR" dirty="0"/>
              <a:t>Sel bölgesini hemen terk ederek yüksek ve güvenli bölgelere gitmeli ancak asla sudan karşıdan karşıya geçmeye çalışılmamalıdır, çünkü su aniden derinleşebilir.</a:t>
            </a:r>
          </a:p>
          <a:p>
            <a:pPr algn="just"/>
            <a:r>
              <a:rPr lang="tr-TR" dirty="0" smtClean="0"/>
              <a:t>Selden </a:t>
            </a:r>
            <a:r>
              <a:rPr lang="tr-TR" dirty="0"/>
              <a:t>ölümlerin çoğu sel sularına girilmesinden kaynaklanmaktadır. Çünkü ayak bileğimize kadar olan sel suyu bizi; dizimize kadar olan sel suları ise otomobillerimizi sürükleyip götürebilir. SELDEN KAÇMAK İÇİN SEL SULARINA KESİNLİKLE GİRMEYİNİZ!…</a:t>
            </a:r>
          </a:p>
          <a:p>
            <a:pPr algn="just"/>
            <a:r>
              <a:rPr lang="tr-TR" dirty="0"/>
              <a:t>Sel suları ayrıca kanalizasyon ve zehirli kimyasal maddeler de içerirler. Çocukların sel suları ile oynamasına müsaade edilmemelidir.</a:t>
            </a:r>
          </a:p>
          <a:p>
            <a:pPr algn="just"/>
            <a:r>
              <a:rPr lang="tr-TR" dirty="0" smtClean="0"/>
              <a:t>Evinizdeki </a:t>
            </a:r>
            <a:r>
              <a:rPr lang="tr-TR" dirty="0"/>
              <a:t>küvet ve bidonları şebeke suyunun kirlenme ihtimaline karşı temiz su ile doldurunuz.</a:t>
            </a:r>
          </a:p>
          <a:p>
            <a:pPr algn="just"/>
            <a:endParaRPr lang="tr-TR" dirty="0"/>
          </a:p>
        </p:txBody>
      </p:sp>
    </p:spTree>
    <p:extLst>
      <p:ext uri="{BB962C8B-B14F-4D97-AF65-F5344CB8AC3E}">
        <p14:creationId xmlns:p14="http://schemas.microsoft.com/office/powerpoint/2010/main" val="1065777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923348"/>
          </a:xfrm>
        </p:spPr>
        <p:txBody>
          <a:bodyPr/>
          <a:lstStyle/>
          <a:p>
            <a:pPr algn="ctr"/>
            <a:r>
              <a:rPr lang="tr-TR" dirty="0" smtClean="0">
                <a:solidFill>
                  <a:srgbClr val="FF0000"/>
                </a:solidFill>
              </a:rPr>
              <a:t>Afet Sonrası Yapılacak Faaliyetler</a:t>
            </a:r>
            <a:endParaRPr lang="tr-TR" dirty="0">
              <a:solidFill>
                <a:srgbClr val="FF0000"/>
              </a:solidFill>
            </a:endParaRPr>
          </a:p>
        </p:txBody>
      </p:sp>
      <p:sp>
        <p:nvSpPr>
          <p:cNvPr id="3" name="İçerik Yer Tutucusu 2"/>
          <p:cNvSpPr>
            <a:spLocks noGrp="1"/>
          </p:cNvSpPr>
          <p:nvPr>
            <p:ph idx="1"/>
          </p:nvPr>
        </p:nvSpPr>
        <p:spPr>
          <a:xfrm>
            <a:off x="838200" y="1454727"/>
            <a:ext cx="10515600" cy="4722236"/>
          </a:xfrm>
        </p:spPr>
        <p:txBody>
          <a:bodyPr/>
          <a:lstStyle/>
          <a:p>
            <a:pPr marL="0" indent="0" algn="just">
              <a:buNone/>
            </a:pPr>
            <a:r>
              <a:rPr lang="tr-TR" b="1" dirty="0" smtClean="0">
                <a:solidFill>
                  <a:srgbClr val="FF0000"/>
                </a:solidFill>
              </a:rPr>
              <a:t>İyileştirme</a:t>
            </a:r>
          </a:p>
          <a:p>
            <a:pPr algn="just"/>
            <a:r>
              <a:rPr lang="tr-TR" sz="2400" dirty="0" smtClean="0"/>
              <a:t>Afetlerden </a:t>
            </a:r>
            <a:r>
              <a:rPr lang="tr-TR" sz="2400" dirty="0"/>
              <a:t>etkilenmiş olan toplulukların ihtiyaçlarının en akılcı yol </a:t>
            </a:r>
            <a:r>
              <a:rPr lang="tr-TR" sz="2400" dirty="0" smtClean="0"/>
              <a:t>ve yöntemlerle </a:t>
            </a:r>
            <a:r>
              <a:rPr lang="tr-TR" sz="2400" dirty="0"/>
              <a:t>karşılanması, hayatın bir an önce normale döndürülmesi, muhtemel afetlerle baş edebilme imkânlarının geliştirilmesi ve en az zarar görmelerini sağlayacak daha güvenli bir yaşam çevresi oluşturulması için yapılması gereken yasal, kurumsal, fiziksel, sosyal ve ekonomik faaliyetlerin tümünü kapsayan uzun süreç. Afet yönetiminde, afete müdahaleden sonra gelen dönemi ifade eder</a:t>
            </a:r>
            <a:r>
              <a:rPr lang="tr-TR" sz="2400" dirty="0" smtClean="0"/>
              <a:t>.</a:t>
            </a:r>
          </a:p>
          <a:p>
            <a:pPr algn="just"/>
            <a:r>
              <a:rPr lang="tr-TR" sz="2400" dirty="0" smtClean="0"/>
              <a:t>İyileştirme faaliyetleri kısa ve uzun dönemi kapsar</a:t>
            </a:r>
          </a:p>
          <a:p>
            <a:pPr algn="just"/>
            <a:r>
              <a:rPr lang="tr-TR" sz="2400" dirty="0" smtClean="0"/>
              <a:t>Afet sonrası iyileştirmenin temelinde, daha iyisini tekrar inşa etmek olmalıdır.  </a:t>
            </a:r>
            <a:endParaRPr lang="tr-TR" sz="2400" dirty="0"/>
          </a:p>
        </p:txBody>
      </p:sp>
    </p:spTree>
    <p:extLst>
      <p:ext uri="{BB962C8B-B14F-4D97-AF65-F5344CB8AC3E}">
        <p14:creationId xmlns:p14="http://schemas.microsoft.com/office/powerpoint/2010/main" val="3597201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latin typeface="Times New Roman" pitchFamily="18" charset="0"/>
                <a:cs typeface="Times New Roman" pitchFamily="18" charset="0"/>
              </a:rPr>
              <a:t>Toplumun tamamı veya belli kesimleri için fiziksel, ekonomik ve sosyal kayıplar doğuran, normal hayatı ve insan faaliyetlerini durduran veya kesintiye uğratan, etkilenen toplumun baş etme kapasitesinin yeterli olmadığı doğa, teknoloji veya insan kaynaklı olay. Afet bir olayın kendisi değil, doğurduğu sonuçtur.</a:t>
            </a:r>
          </a:p>
          <a:p>
            <a:pPr algn="just"/>
            <a:endParaRPr lang="tr-TR" dirty="0"/>
          </a:p>
        </p:txBody>
      </p:sp>
    </p:spTree>
    <p:extLst>
      <p:ext uri="{BB962C8B-B14F-4D97-AF65-F5344CB8AC3E}">
        <p14:creationId xmlns:p14="http://schemas.microsoft.com/office/powerpoint/2010/main" val="1339504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332509" y="-1"/>
            <a:ext cx="12926291" cy="6854653"/>
          </a:xfrm>
          <a:prstGeom prst="rect">
            <a:avLst/>
          </a:prstGeom>
        </p:spPr>
      </p:pic>
    </p:spTree>
    <p:extLst>
      <p:ext uri="{BB962C8B-B14F-4D97-AF65-F5344CB8AC3E}">
        <p14:creationId xmlns:p14="http://schemas.microsoft.com/office/powerpoint/2010/main" val="1947796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40220"/>
          </a:xfrm>
        </p:spPr>
        <p:txBody>
          <a:bodyPr/>
          <a:lstStyle/>
          <a:p>
            <a:pPr algn="ctr"/>
            <a:r>
              <a:rPr lang="tr-TR" b="1" dirty="0" smtClean="0">
                <a:solidFill>
                  <a:srgbClr val="FF0000"/>
                </a:solidFill>
              </a:rPr>
              <a:t>AFET YÖNETİMİ EVRELERİ</a:t>
            </a:r>
            <a:endParaRPr lang="tr-TR" b="1" dirty="0">
              <a:solidFill>
                <a:srgbClr val="FF0000"/>
              </a:solidFill>
            </a:endParaRPr>
          </a:p>
        </p:txBody>
      </p:sp>
      <p:sp>
        <p:nvSpPr>
          <p:cNvPr id="3" name="İçerik Yer Tutucusu 2"/>
          <p:cNvSpPr>
            <a:spLocks noGrp="1"/>
          </p:cNvSpPr>
          <p:nvPr>
            <p:ph idx="1"/>
          </p:nvPr>
        </p:nvSpPr>
        <p:spPr>
          <a:xfrm>
            <a:off x="838200" y="1205346"/>
            <a:ext cx="10515600" cy="5195454"/>
          </a:xfrm>
        </p:spPr>
        <p:txBody>
          <a:bodyPr>
            <a:normAutofit lnSpcReduction="10000"/>
          </a:bodyPr>
          <a:lstStyle/>
          <a:p>
            <a:r>
              <a:rPr lang="tr-TR" b="1" dirty="0" smtClean="0">
                <a:solidFill>
                  <a:srgbClr val="FF0000"/>
                </a:solidFill>
              </a:rPr>
              <a:t>Zarar azaltma evresi</a:t>
            </a:r>
            <a:endParaRPr lang="tr-TR" b="1" dirty="0">
              <a:solidFill>
                <a:srgbClr val="FF0000"/>
              </a:solidFill>
            </a:endParaRPr>
          </a:p>
          <a:p>
            <a:pPr marL="0" indent="0">
              <a:buNone/>
            </a:pPr>
            <a:r>
              <a:rPr lang="tr-TR" dirty="0"/>
              <a:t>Tehlikeli bir olayın olumsuz etkilerinin azaltılması veya en aza indirgenmesi</a:t>
            </a:r>
            <a:r>
              <a:rPr lang="tr-TR" dirty="0" smtClean="0"/>
              <a:t>.</a:t>
            </a:r>
          </a:p>
          <a:p>
            <a:r>
              <a:rPr lang="tr-TR" b="1" dirty="0" smtClean="0">
                <a:solidFill>
                  <a:srgbClr val="FF0000"/>
                </a:solidFill>
              </a:rPr>
              <a:t>Hazırlık evresi  </a:t>
            </a:r>
          </a:p>
          <a:p>
            <a:pPr marL="0" indent="0">
              <a:buNone/>
            </a:pPr>
            <a:r>
              <a:rPr lang="tr-TR" dirty="0" smtClean="0"/>
              <a:t>Afet türlerine karşı yapılan hazırlıkları kapsamaktadır. </a:t>
            </a:r>
          </a:p>
          <a:p>
            <a:r>
              <a:rPr lang="tr-TR" b="1" dirty="0" smtClean="0">
                <a:solidFill>
                  <a:srgbClr val="FF0000"/>
                </a:solidFill>
              </a:rPr>
              <a:t>Müdahale evresi</a:t>
            </a:r>
          </a:p>
          <a:p>
            <a:pPr marL="0" indent="0">
              <a:buNone/>
            </a:pPr>
            <a:r>
              <a:rPr lang="tr-TR" dirty="0" smtClean="0"/>
              <a:t>Afete maruz kalan insanların öncelikle canını kurtarmak için yapılan çalışmalardır. </a:t>
            </a:r>
          </a:p>
          <a:p>
            <a:r>
              <a:rPr lang="tr-TR" b="1" dirty="0" smtClean="0">
                <a:solidFill>
                  <a:srgbClr val="FF0000"/>
                </a:solidFill>
              </a:rPr>
              <a:t>İyileştirme evresi</a:t>
            </a:r>
          </a:p>
          <a:p>
            <a:pPr marL="0" indent="0">
              <a:buNone/>
            </a:pPr>
            <a:r>
              <a:rPr lang="tr-TR" dirty="0" smtClean="0"/>
              <a:t>Afet sonrası dönemde yürütülen, kısa orta ve uzun dönemleri kapsayan normale dönüş çalışmalarıdır. </a:t>
            </a:r>
          </a:p>
          <a:p>
            <a:pPr marL="0" indent="0">
              <a:buNone/>
            </a:pPr>
            <a:endParaRPr lang="tr-TR" dirty="0" smtClean="0"/>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280625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r>
            <a:endParaRPr lang="tr-TR" dirty="0"/>
          </a:p>
        </p:txBody>
      </p:sp>
      <p:pic>
        <p:nvPicPr>
          <p:cNvPr id="4" name="Picture 2"/>
          <p:cNvPicPr>
            <a:picLocks noGrp="1" noChangeAspect="1" noChangeArrowheads="1"/>
          </p:cNvPicPr>
          <p:nvPr>
            <p:ph idx="1"/>
          </p:nvPr>
        </p:nvPicPr>
        <p:blipFill>
          <a:blip r:embed="rId2"/>
          <a:srcRect/>
          <a:stretch>
            <a:fillRect/>
          </a:stretch>
        </p:blipFill>
        <p:spPr bwMode="auto">
          <a:xfrm>
            <a:off x="0" y="0"/>
            <a:ext cx="12197953" cy="6858000"/>
          </a:xfrm>
          <a:prstGeom prst="rect">
            <a:avLst/>
          </a:prstGeom>
          <a:noFill/>
          <a:ln w="9525">
            <a:noFill/>
            <a:miter lim="800000"/>
            <a:headEnd/>
            <a:tailEnd/>
          </a:ln>
          <a:effectLst/>
        </p:spPr>
      </p:pic>
    </p:spTree>
    <p:extLst>
      <p:ext uri="{BB962C8B-B14F-4D97-AF65-F5344CB8AC3E}">
        <p14:creationId xmlns:p14="http://schemas.microsoft.com/office/powerpoint/2010/main" val="172731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727" y="1468582"/>
            <a:ext cx="10661073" cy="4708381"/>
          </a:xfrm>
        </p:spPr>
        <p:txBody>
          <a:bodyPr/>
          <a:lstStyle/>
          <a:p>
            <a:pPr marL="514350" indent="-514350">
              <a:buAutoNum type="arabicPeriod"/>
            </a:pPr>
            <a:r>
              <a:rPr lang="tr-TR" dirty="0" smtClean="0"/>
              <a:t>Yaşanılan bölgenin tanınması, tehlike ve risklerin öğrenilmesi</a:t>
            </a:r>
          </a:p>
          <a:p>
            <a:pPr marL="514350" indent="-514350">
              <a:buAutoNum type="arabicPeriod"/>
            </a:pPr>
            <a:r>
              <a:rPr lang="tr-TR" dirty="0" smtClean="0"/>
              <a:t>Aile afet planı ve afet çantasının hazırlanması</a:t>
            </a:r>
          </a:p>
          <a:p>
            <a:pPr marL="514350" indent="-514350">
              <a:buAutoNum type="arabicPeriod"/>
            </a:pPr>
            <a:r>
              <a:rPr lang="tr-TR" dirty="0" smtClean="0"/>
              <a:t>YOTA (Yapısal olmayan tehlikelerin azaltılması) çalışmalarının yapılması</a:t>
            </a:r>
          </a:p>
          <a:p>
            <a:pPr marL="514350" indent="-514350">
              <a:buAutoNum type="arabicPeriod"/>
            </a:pPr>
            <a:r>
              <a:rPr lang="tr-TR" dirty="0" smtClean="0"/>
              <a:t>Binaların depreme dayanıklı hale getirilmesi çalışmaları</a:t>
            </a:r>
          </a:p>
          <a:p>
            <a:pPr marL="514350" indent="-514350">
              <a:buAutoNum type="arabicPeriod"/>
            </a:pPr>
            <a:r>
              <a:rPr lang="tr-TR" dirty="0" smtClean="0"/>
              <a:t>Meteorolojik afetlere karşı, günlük haber ve ikaz takiplerinin yapılması</a:t>
            </a:r>
          </a:p>
          <a:p>
            <a:pPr marL="514350" indent="-514350">
              <a:buAutoNum type="arabicPeriod"/>
            </a:pPr>
            <a:r>
              <a:rPr lang="tr-TR" dirty="0" smtClean="0"/>
              <a:t>Tehlike türlerine yönelik olarak hazırlıkların yapılması (Sel, Yangın, Doğal gaz, soba zehirlenmesi)</a:t>
            </a:r>
          </a:p>
          <a:p>
            <a:pPr marL="514350" indent="-514350">
              <a:buAutoNum type="arabicPeriod"/>
            </a:pPr>
            <a:endParaRPr lang="tr-TR" dirty="0" smtClean="0"/>
          </a:p>
        </p:txBody>
      </p:sp>
      <p:sp>
        <p:nvSpPr>
          <p:cNvPr id="4" name="Unvan 3"/>
          <p:cNvSpPr>
            <a:spLocks noGrp="1"/>
          </p:cNvSpPr>
          <p:nvPr>
            <p:ph type="title"/>
          </p:nvPr>
        </p:nvSpPr>
        <p:spPr/>
        <p:txBody>
          <a:bodyPr>
            <a:normAutofit/>
          </a:bodyPr>
          <a:lstStyle/>
          <a:p>
            <a:pPr algn="ctr"/>
            <a:r>
              <a:rPr lang="tr-TR" b="1" dirty="0" smtClean="0">
                <a:solidFill>
                  <a:srgbClr val="FF0000"/>
                </a:solidFill>
              </a:rPr>
              <a:t>Afet Öncesi Yapılacak Hazırlıklar</a:t>
            </a:r>
            <a:endParaRPr lang="tr-TR" b="1" dirty="0">
              <a:solidFill>
                <a:srgbClr val="FF0000"/>
              </a:solidFill>
            </a:endParaRPr>
          </a:p>
        </p:txBody>
      </p:sp>
    </p:spTree>
    <p:extLst>
      <p:ext uri="{BB962C8B-B14F-4D97-AF65-F5344CB8AC3E}">
        <p14:creationId xmlns:p14="http://schemas.microsoft.com/office/powerpoint/2010/main" val="203419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18656"/>
            <a:ext cx="10515600" cy="914399"/>
          </a:xfrm>
        </p:spPr>
        <p:txBody>
          <a:bodyPr>
            <a:normAutofit fontScale="90000"/>
          </a:bodyPr>
          <a:lstStyle/>
          <a:p>
            <a:pPr algn="just"/>
            <a:r>
              <a:rPr lang="tr-TR" dirty="0" smtClean="0"/>
              <a:t/>
            </a:r>
            <a:br>
              <a:rPr lang="tr-TR" dirty="0" smtClean="0"/>
            </a:br>
            <a:r>
              <a:rPr lang="tr-TR" sz="3600" b="1" dirty="0" smtClean="0">
                <a:solidFill>
                  <a:srgbClr val="FF0000"/>
                </a:solidFill>
              </a:rPr>
              <a:t>Yaşanılan </a:t>
            </a:r>
            <a:r>
              <a:rPr lang="tr-TR" sz="3600" b="1" dirty="0">
                <a:solidFill>
                  <a:srgbClr val="FF0000"/>
                </a:solidFill>
              </a:rPr>
              <a:t>bölgenin tanınması, tehlike ve risklerin öğrenilmesi</a:t>
            </a:r>
            <a:r>
              <a:rPr lang="tr-TR" dirty="0"/>
              <a:t/>
            </a:r>
            <a:br>
              <a:rPr lang="tr-TR" dirty="0"/>
            </a:br>
            <a:endParaRPr lang="tr-TR" dirty="0"/>
          </a:p>
        </p:txBody>
      </p:sp>
      <p:sp>
        <p:nvSpPr>
          <p:cNvPr id="3" name="İçerik Yer Tutucusu 2"/>
          <p:cNvSpPr>
            <a:spLocks noGrp="1"/>
          </p:cNvSpPr>
          <p:nvPr>
            <p:ph idx="1"/>
          </p:nvPr>
        </p:nvSpPr>
        <p:spPr>
          <a:xfrm>
            <a:off x="838200" y="1340715"/>
            <a:ext cx="10515600" cy="5032376"/>
          </a:xfrm>
        </p:spPr>
        <p:txBody>
          <a:bodyPr/>
          <a:lstStyle/>
          <a:p>
            <a:endParaRPr lang="tr-TR" dirty="0"/>
          </a:p>
        </p:txBody>
      </p:sp>
    </p:spTree>
    <p:extLst>
      <p:ext uri="{BB962C8B-B14F-4D97-AF65-F5344CB8AC3E}">
        <p14:creationId xmlns:p14="http://schemas.microsoft.com/office/powerpoint/2010/main" val="2061599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31381"/>
            <a:ext cx="10515600" cy="951056"/>
          </a:xfrm>
        </p:spPr>
        <p:txBody>
          <a:bodyPr/>
          <a:lstStyle/>
          <a:p>
            <a:pPr algn="ctr"/>
            <a:r>
              <a:rPr lang="tr-TR" b="1" dirty="0" smtClean="0">
                <a:solidFill>
                  <a:srgbClr val="FF0000"/>
                </a:solidFill>
              </a:rPr>
              <a:t>YAPISAL OLMAYAN TEHLİKELERİN AZALTILMASI</a:t>
            </a:r>
            <a:endParaRPr lang="tr-TR" b="1" dirty="0">
              <a:solidFill>
                <a:srgbClr val="FF0000"/>
              </a:solidFill>
            </a:endParaRPr>
          </a:p>
        </p:txBody>
      </p:sp>
      <p:pic>
        <p:nvPicPr>
          <p:cNvPr id="9" name="İçerik Yer Tutucusu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600" y="1620981"/>
            <a:ext cx="4491309" cy="4627418"/>
          </a:xfr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909" y="1620981"/>
            <a:ext cx="6169891" cy="4627418"/>
          </a:xfrm>
          <a:prstGeom prst="rect">
            <a:avLst/>
          </a:prstGeom>
        </p:spPr>
      </p:pic>
    </p:spTree>
    <p:extLst>
      <p:ext uri="{BB962C8B-B14F-4D97-AF65-F5344CB8AC3E}">
        <p14:creationId xmlns:p14="http://schemas.microsoft.com/office/powerpoint/2010/main" val="2713263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327" y="787039"/>
            <a:ext cx="10432473" cy="5543949"/>
          </a:xfrm>
          <a:prstGeom prst="rect">
            <a:avLst/>
          </a:prstGeom>
        </p:spPr>
      </p:pic>
    </p:spTree>
    <p:extLst>
      <p:ext uri="{BB962C8B-B14F-4D97-AF65-F5344CB8AC3E}">
        <p14:creationId xmlns:p14="http://schemas.microsoft.com/office/powerpoint/2010/main" val="607793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439</Words>
  <Application>Microsoft Office PowerPoint</Application>
  <PresentationFormat>Geniş ekran</PresentationFormat>
  <Paragraphs>42</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Times New Roman</vt:lpstr>
      <vt:lpstr>Office Teması</vt:lpstr>
      <vt:lpstr>PowerPoint Sunusu</vt:lpstr>
      <vt:lpstr>PowerPoint Sunusu</vt:lpstr>
      <vt:lpstr>PowerPoint Sunusu</vt:lpstr>
      <vt:lpstr>AFET YÖNETİMİ EVRELERİ</vt:lpstr>
      <vt:lpstr>«</vt:lpstr>
      <vt:lpstr>Afet Öncesi Yapılacak Hazırlıklar</vt:lpstr>
      <vt:lpstr> Yaşanılan bölgenin tanınması, tehlike ve risklerin öğrenilmesi </vt:lpstr>
      <vt:lpstr>YAPISAL OLMAYAN TEHLİKELERİN AZALTILMASI</vt:lpstr>
      <vt:lpstr>PowerPoint Sunusu</vt:lpstr>
      <vt:lpstr>Afet Esnasında Nasıl Davranmalıyız?</vt:lpstr>
      <vt:lpstr>Deprem, Terör saldırıları, Fırtına vb.</vt:lpstr>
      <vt:lpstr>Yangın </vt:lpstr>
      <vt:lpstr>PowerPoint Sunusu</vt:lpstr>
      <vt:lpstr>PowerPoint Sunusu</vt:lpstr>
      <vt:lpstr>Sel Felaketi</vt:lpstr>
      <vt:lpstr>Neler Yapılmalı?</vt:lpstr>
      <vt:lpstr>Afet Sonrası Yapılacak Faaliyetler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Bektaş Sarı</dc:creator>
  <cp:lastModifiedBy>HP</cp:lastModifiedBy>
  <cp:revision>33</cp:revision>
  <dcterms:created xsi:type="dcterms:W3CDTF">2019-04-21T20:18:08Z</dcterms:created>
  <dcterms:modified xsi:type="dcterms:W3CDTF">2020-05-09T20:02:47Z</dcterms:modified>
</cp:coreProperties>
</file>