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l"/>
            <a:r>
              <a:rPr lang="tr-TR" dirty="0" smtClean="0">
                <a:solidFill>
                  <a:srgbClr val="FFC000"/>
                </a:solidFill>
                <a:effectLst/>
              </a:rPr>
              <a:t>KALİDASA’NIN HAYATI VE ESERLERİ</a:t>
            </a:r>
            <a:endParaRPr lang="tr-TR" dirty="0">
              <a:solidFill>
                <a:srgbClr val="FFC000"/>
              </a:solidFill>
              <a:effectLst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648736"/>
          </a:xfrm>
        </p:spPr>
        <p:txBody>
          <a:bodyPr>
            <a:normAutofit/>
          </a:bodyPr>
          <a:lstStyle/>
          <a:p>
            <a:r>
              <a:rPr lang="tr-TR" sz="2300" b="1" i="1" dirty="0" smtClean="0"/>
              <a:t>XII. HAFTA</a:t>
            </a:r>
          </a:p>
          <a:p>
            <a:r>
              <a:rPr lang="tr-TR" sz="2300" b="1" i="1" dirty="0" smtClean="0"/>
              <a:t>HİN </a:t>
            </a:r>
            <a:r>
              <a:rPr lang="tr-TR" sz="2300" b="1" i="1" dirty="0" smtClean="0"/>
              <a:t>405  </a:t>
            </a:r>
            <a:r>
              <a:rPr lang="tr-TR" sz="2300" b="1" i="1" dirty="0" smtClean="0"/>
              <a:t>KLASİK SANSKRİT </a:t>
            </a:r>
            <a:r>
              <a:rPr lang="tr-TR" sz="2300" b="1" i="1" dirty="0" smtClean="0"/>
              <a:t>EDEBİYATI TARİHİ</a:t>
            </a:r>
            <a:endParaRPr lang="tr-TR" sz="2300" b="1" i="1" dirty="0" smtClean="0"/>
          </a:p>
          <a:p>
            <a:endParaRPr lang="tr-TR" dirty="0" smtClean="0"/>
          </a:p>
          <a:p>
            <a:r>
              <a:rPr lang="tr-TR" sz="1600" dirty="0" smtClean="0"/>
              <a:t>Ankara Üniversitesi</a:t>
            </a:r>
          </a:p>
          <a:p>
            <a:r>
              <a:rPr lang="tr-TR" sz="1600" dirty="0" smtClean="0"/>
              <a:t>Dil ve Tarih-Coğrafya Fakültesi</a:t>
            </a:r>
          </a:p>
          <a:p>
            <a:r>
              <a:rPr lang="tr-TR" sz="1600" dirty="0" smtClean="0"/>
              <a:t>Hindoloji Anabilim Dalı</a:t>
            </a:r>
          </a:p>
          <a:p>
            <a:r>
              <a:rPr lang="tr-TR" sz="1600" dirty="0" smtClean="0"/>
              <a:t>Prof. Dr. H. Derya Can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Vidushaka’ya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Urvaşi’ye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olan aşkından bahsetmektedir. O anda kraliçe gelir. Kraliçe dini uygulamasını yaptıktan sonra krala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Urvaşi’yle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evlenmesi için razı olduğunu söyler ve orucunu bozmak için oradan ayrılır. Olup biten her şeye tanık olan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kralla mutluluk içinde bir araya gelir.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Çiralekha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ise cennete geri döner.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IV.PERDE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eğlenmek için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Gandhamadana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dağına giderler. Kral orada bir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Vidyadhara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kızıyla ilgilenince,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öfkelenerek kadınların girmesi yasak olan Kumara ormanına girer ve ormanın kıyısında duran bir sarmaşığa dönüşür. Kral bu ayrılıktan dolayı çok üzülür.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Gece gündüz her yerde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Urvaşi’yi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aramaya başlar.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adeta bir çılgın gibi ormanda dolaşır. Karşısına ne çıkarsa canlı cansız her şeye onu sorar. Sonunda 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Urvaşi’yi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bulur.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sarmaşık halinden kurtulur ve birlikte başkent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Pratishthana’ya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giderler.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V.PERDE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Kralın şehrine geri dönmesi halkı arasında büyük bir mutluluğa neden olur.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Pururavas’ın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şehrine geri dönmesinden birkaç gün sonra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Şangamaniya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adlı mücevher bir akbaba tarafından kaçırılır. Kral akbabayı vurmaya çalışsa da onun kaçmasına engel olamaz. Ancak bir müddet sonra kral bilinmeyen biri tarafından akbabanın okla vurulduğu haberini alır.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Bu haberi aldığında kralın yanında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da vardır. Kuşu vuran kişi ise kralın oğlu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Ayus’tur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Bu haber karşısında çok mutlu olan kral bu mutluluğun nedenini bir türlü açıklayamamaktadır. 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Naimişa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ormanında kurban töreni yapıldığı sırada,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hamilelikten dolayı baygınlık geçirdiğini hatırlar. Bu sırada aziz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Çyavana’nın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kulübesinden kadın bir keşişle bir erkek çocuğun geldiği haberi verilir.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derhal onları huzuruna kabul eder. Çocuğu görünce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ona karşı tuhaf bir duygu hisseder. Bunun üzerine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Urvaşi’yi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çağırtır.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gelince kadın keşiş çocuğu ona teslim eder ve oradan ayrılır.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en başından her şeyi 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Pururavas’a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anlatarak uğradığı lanet sonucunda çocuğunu göremediğini söyler.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Oğlunu eğitimi için aziz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Çyavana’ya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teslim edip, cennete geri dönmek zorunda olduğunu da ekler. Bu üzücü durum herkesi çok etkiler. Bu sırada tanrı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İndra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kralın yanında kalması konusunda bir haber gönderir. Bu haber herkesi çok mutlu eder. Oyun Dua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beyiti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ile biter.</a:t>
            </a:r>
          </a:p>
          <a:p>
            <a:pPr algn="just">
              <a:buNone/>
            </a:pP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VİKRAMORVAŞİ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r-TR" smtClean="0"/>
              <a:t>Kaynakça: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Kalidasa</a:t>
            </a:r>
            <a:r>
              <a:rPr lang="tr-TR" dirty="0" smtClean="0"/>
              <a:t>. (2004). </a:t>
            </a:r>
            <a:r>
              <a:rPr lang="tr-TR" dirty="0" err="1" smtClean="0"/>
              <a:t>Vikramorvaşiya</a:t>
            </a:r>
            <a:r>
              <a:rPr lang="tr-TR" dirty="0" smtClean="0"/>
              <a:t> (</a:t>
            </a:r>
            <a:r>
              <a:rPr lang="tr-TR" dirty="0" err="1" smtClean="0"/>
              <a:t>Sans</a:t>
            </a:r>
            <a:r>
              <a:rPr lang="tr-TR" dirty="0" smtClean="0"/>
              <a:t>-İng. </a:t>
            </a:r>
            <a:r>
              <a:rPr lang="tr-TR" dirty="0" err="1" smtClean="0"/>
              <a:t>Çev</a:t>
            </a:r>
            <a:r>
              <a:rPr lang="tr-TR" dirty="0" smtClean="0"/>
              <a:t>. M.R. Kale). Delhi: </a:t>
            </a:r>
            <a:r>
              <a:rPr lang="tr-TR" dirty="0" err="1" smtClean="0"/>
              <a:t>Motilal</a:t>
            </a:r>
            <a:r>
              <a:rPr lang="tr-TR" dirty="0" smtClean="0"/>
              <a:t> </a:t>
            </a:r>
            <a:r>
              <a:rPr lang="tr-TR" dirty="0" err="1" smtClean="0"/>
              <a:t>Banarsidass</a:t>
            </a:r>
            <a:r>
              <a:rPr lang="tr-TR" dirty="0" smtClean="0"/>
              <a:t> </a:t>
            </a:r>
            <a:r>
              <a:rPr lang="tr-TR" dirty="0" err="1" smtClean="0"/>
              <a:t>Publishers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itchFamily="18" charset="0"/>
                <a:cs typeface="Times New Roman" pitchFamily="18" charset="0"/>
              </a:rPr>
              <a:t>VİKRAMORVAŞİ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Ölümlü 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ile peri kızı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arasındaki aşkı anlatan beş perdelik bir dramdır. Bu dramın konusu ilk olarak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Rgveda’da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(X,95)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Şatapatha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Brahmana’da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(V, XI;5) karşımıza çıkmaktadır. Öykünün Epik dönemdeki ilk anlatımına ise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Vishnu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Purana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(IV,6),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Kathasaritsagara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(III,7),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Ramayana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destanı (VII,56)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Harivamşa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destanında (XXVI, 1363-1414) görmekteyiz.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I.PERDE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güneş tanrısına saygılarını sunarken, yardım isteyen peri kızlarının seslerini duyar ve onların yanına giderek neden korktuklarını sorar. Peri kızları, güzelliği tanrıça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Lakshmi’yi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gölgede bırakan arkadaşları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Çitralekha’yla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birlikte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rakshasa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Keşin tarafından kaçırıldığını söylerler.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Kral, arkadaşlarını kurtaracağını ve onu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Hemakuta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dağının zirvesinde beklemelerini söyler.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Çitralekha’yı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kurtararak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Hemakuta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dağına getirir, ancak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güzelliğinden çok etkilenmiş, ona âşık olmuştur.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 krala âşık olmuştur. Kral peri kızlarını bırakıp sarayına döner, onlarda cennete giderler.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II.PERDE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şehrine geri döner ancak kalbi,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aşkı için çarpmaktadır. Ondaki bu değişikliği anlayan kraliçe bunun nedenini öğrenmesini için hizmetçisini görevlendirir. Kralın arkadaşı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zevk bahçesinde kralı beklemektedir. Geveze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yanına gelen kraliçenin hizmetçisine kralın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aşkıyla yanıp tutuştuğunu söyler.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Aynı sıralarda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 arkadaşı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Çitralekha’ya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krala olan aşkından bahsetmekte ve kralın yanına gitmek istediğini söylemektedir.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zevk bahçesine gelir ve kralla karşılaşırlar. Bu arada kraliçe de hizmetçisinden kralın derdini öğrenir. Kraliçenin gerçeği öğrendiği anlayan kral ne yapacağını şaşırır.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mantıklı karar verebilmek için yemek yemek gerektiğini söyler. Perde böyle sona erer.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III.PERDE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Cennette aziz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Bharata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tarafından sergilenen oyunda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Lakşmi’yi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oynayan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Puruşottama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yerine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Pururavas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Urvaşi’nin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bu sözleri üzerine öfkelenen aziz cennetteki pozisyonunu kaybetmesi için ona lanet okur. Bu sırada dünyada ise, kraliçe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Priyanuprasadana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adı verilen dini bir uygulama bahanesiyle kralı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Manharmya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sarayına çağırmıştır.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Vidushaka’yla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birlikte kraliçenin daveti üzerine yola çıkar. Kraliçe henüz gelmemiştir. Kral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onu beklemeye başlarlar. Bu sırada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Urvaşi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ve arkadaşı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Çitralekha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yeryüzüne iner.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Maniharmya’da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kralı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Vidushaka’yı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görürler ve gizlenerek onları dinlerler.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</TotalTime>
  <Words>761</Words>
  <Application>Microsoft Office PowerPoint</Application>
  <PresentationFormat>Ekran Gösterisi (4:3)</PresentationFormat>
  <Paragraphs>31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Constantia</vt:lpstr>
      <vt:lpstr>Times New Roman</vt:lpstr>
      <vt:lpstr>Wingdings 2</vt:lpstr>
      <vt:lpstr>Akış</vt:lpstr>
      <vt:lpstr>KALİDASA’NIN HAYATI VE ESERLERİ</vt:lpstr>
      <vt:lpstr>VİKRAMORVAŞİ</vt:lpstr>
      <vt:lpstr>VİKRAMORVAŞİ</vt:lpstr>
      <vt:lpstr>I.PERDE</vt:lpstr>
      <vt:lpstr>PowerPoint Sunusu</vt:lpstr>
      <vt:lpstr>II.PERDE</vt:lpstr>
      <vt:lpstr>PowerPoint Sunusu</vt:lpstr>
      <vt:lpstr>III.PERDE</vt:lpstr>
      <vt:lpstr>PowerPoint Sunusu</vt:lpstr>
      <vt:lpstr>PowerPoint Sunusu</vt:lpstr>
      <vt:lpstr>IV.PERDE</vt:lpstr>
      <vt:lpstr>PowerPoint Sunusu</vt:lpstr>
      <vt:lpstr>V.PERDE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KALİDASA’NIN HAYATI VE ESERLERİ</dc:title>
  <dc:creator>Arş. Gör. Y.KAYALI</dc:creator>
  <cp:lastModifiedBy>Derya Hoca</cp:lastModifiedBy>
  <cp:revision>9</cp:revision>
  <dcterms:created xsi:type="dcterms:W3CDTF">2014-01-20T08:18:30Z</dcterms:created>
  <dcterms:modified xsi:type="dcterms:W3CDTF">2019-01-03T11:37:53Z</dcterms:modified>
</cp:coreProperties>
</file>