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86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0680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697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386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231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1696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859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6240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23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7256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27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464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zersenyurt.net/dersler/elkmot/ELK_MOT_SUR_01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26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www.ozersenyurt.net/dersler/elkmot/ELK_MOT_SUR_01.pdf</a:t>
            </a:r>
            <a:endParaRPr lang="tr-TR" dirty="0" smtClean="0"/>
          </a:p>
          <a:p>
            <a:r>
              <a:rPr lang="tr-TR" dirty="0" smtClean="0"/>
              <a:t>MEGEP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462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11655">
              <a:lnSpc>
                <a:spcPct val="100000"/>
              </a:lnSpc>
              <a:spcBef>
                <a:spcPts val="100"/>
              </a:spcBef>
            </a:pPr>
            <a:r>
              <a:rPr lang="tr-TR" sz="3200" b="1" dirty="0" err="1">
                <a:latin typeface="Times New Roman"/>
                <a:cs typeface="Times New Roman"/>
              </a:rPr>
              <a:t>Servo</a:t>
            </a:r>
            <a:r>
              <a:rPr lang="tr-TR" sz="3200" b="1" spc="-25" dirty="0">
                <a:latin typeface="Times New Roman"/>
                <a:cs typeface="Times New Roman"/>
              </a:rPr>
              <a:t> </a:t>
            </a:r>
            <a:r>
              <a:rPr lang="tr-TR" sz="3200" b="1" spc="-5" dirty="0">
                <a:latin typeface="Times New Roman"/>
                <a:cs typeface="Times New Roman"/>
              </a:rPr>
              <a:t>Motor</a:t>
            </a:r>
            <a:endParaRPr lang="tr-TR" sz="3200" dirty="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  <a:spcBef>
                <a:spcPts val="1395"/>
              </a:spcBef>
            </a:pPr>
            <a:r>
              <a:rPr lang="tr-TR" sz="3200" b="1" spc="-5" dirty="0">
                <a:latin typeface="Times New Roman"/>
                <a:cs typeface="Times New Roman"/>
              </a:rPr>
              <a:t>Tanımı: </a:t>
            </a:r>
            <a:r>
              <a:rPr lang="tr-TR" sz="3200" dirty="0">
                <a:latin typeface="Times New Roman"/>
                <a:cs typeface="Times New Roman"/>
              </a:rPr>
              <a:t>1 devir/dakikalık hız </a:t>
            </a:r>
            <a:r>
              <a:rPr lang="tr-TR" sz="3200" spc="-5" dirty="0">
                <a:latin typeface="Times New Roman"/>
                <a:cs typeface="Times New Roman"/>
              </a:rPr>
              <a:t>bölgelerinin altında bile </a:t>
            </a:r>
            <a:r>
              <a:rPr lang="tr-TR" sz="3200" spc="-5" dirty="0" smtClean="0">
                <a:latin typeface="Times New Roman"/>
                <a:cs typeface="Times New Roman"/>
              </a:rPr>
              <a:t>kararlı</a:t>
            </a:r>
          </a:p>
          <a:p>
            <a:pPr marL="12700" marR="5080">
              <a:lnSpc>
                <a:spcPts val="1380"/>
              </a:lnSpc>
              <a:spcBef>
                <a:spcPts val="1395"/>
              </a:spcBef>
            </a:pPr>
            <a:r>
              <a:rPr lang="tr-TR" sz="3200" spc="-5" dirty="0" smtClean="0">
                <a:latin typeface="Times New Roman"/>
                <a:cs typeface="Times New Roman"/>
              </a:rPr>
              <a:t>çalışabilen</a:t>
            </a:r>
            <a:r>
              <a:rPr lang="tr-TR" sz="3200" spc="-5" dirty="0">
                <a:latin typeface="Times New Roman"/>
                <a:cs typeface="Times New Roman"/>
              </a:rPr>
              <a:t>, </a:t>
            </a:r>
            <a:r>
              <a:rPr lang="tr-TR" sz="3200" dirty="0">
                <a:latin typeface="Times New Roman"/>
                <a:cs typeface="Times New Roman"/>
              </a:rPr>
              <a:t>hız </a:t>
            </a:r>
            <a:r>
              <a:rPr lang="tr-TR" sz="3200" spc="-15" dirty="0">
                <a:latin typeface="Times New Roman"/>
                <a:cs typeface="Times New Roman"/>
              </a:rPr>
              <a:t>ve </a:t>
            </a:r>
            <a:r>
              <a:rPr lang="tr-TR" sz="3200" dirty="0">
                <a:latin typeface="Times New Roman"/>
                <a:cs typeface="Times New Roman"/>
              </a:rPr>
              <a:t>moment  kontrolü </a:t>
            </a:r>
            <a:r>
              <a:rPr lang="tr-TR" sz="3200" spc="-10" dirty="0">
                <a:latin typeface="Times New Roman"/>
                <a:cs typeface="Times New Roman"/>
              </a:rPr>
              <a:t>yapan </a:t>
            </a:r>
            <a:r>
              <a:rPr lang="tr-TR" sz="3200" spc="-5" dirty="0">
                <a:latin typeface="Times New Roman"/>
                <a:cs typeface="Times New Roman"/>
              </a:rPr>
              <a:t>yardımcı </a:t>
            </a:r>
            <a:endParaRPr lang="tr-TR" sz="3200" spc="-5" dirty="0" smtClean="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  <a:spcBef>
                <a:spcPts val="1395"/>
              </a:spcBef>
            </a:pPr>
            <a:r>
              <a:rPr lang="tr-TR" sz="3200" dirty="0" smtClean="0">
                <a:latin typeface="Times New Roman"/>
                <a:cs typeface="Times New Roman"/>
              </a:rPr>
              <a:t>motorlardır</a:t>
            </a:r>
            <a:r>
              <a:rPr lang="tr-TR" sz="3200" dirty="0">
                <a:latin typeface="Times New Roman"/>
                <a:cs typeface="Times New Roman"/>
              </a:rPr>
              <a:t>. </a:t>
            </a:r>
            <a:r>
              <a:rPr lang="tr-TR" sz="3200" spc="-10" dirty="0">
                <a:latin typeface="Times New Roman"/>
                <a:cs typeface="Times New Roman"/>
              </a:rPr>
              <a:t>Örneğin </a:t>
            </a:r>
            <a:r>
              <a:rPr lang="tr-TR" sz="3200" spc="-5" dirty="0">
                <a:latin typeface="Times New Roman"/>
                <a:cs typeface="Times New Roman"/>
              </a:rPr>
              <a:t>hassas </a:t>
            </a:r>
            <a:r>
              <a:rPr lang="tr-TR" sz="3200" dirty="0">
                <a:latin typeface="Times New Roman"/>
                <a:cs typeface="Times New Roman"/>
              </a:rPr>
              <a:t>takım </a:t>
            </a:r>
            <a:r>
              <a:rPr lang="tr-TR" sz="3200" spc="-5" dirty="0">
                <a:latin typeface="Times New Roman"/>
                <a:cs typeface="Times New Roman"/>
              </a:rPr>
              <a:t>tezgâhlarında ilerleme </a:t>
            </a:r>
            <a:endParaRPr lang="tr-TR" sz="3200" spc="-5" dirty="0" smtClean="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  <a:spcBef>
                <a:spcPts val="1395"/>
              </a:spcBef>
            </a:pPr>
            <a:r>
              <a:rPr lang="tr-TR" sz="3200" spc="-5" dirty="0" smtClean="0">
                <a:latin typeface="Times New Roman"/>
                <a:cs typeface="Times New Roman"/>
              </a:rPr>
              <a:t>hareketleri  </a:t>
            </a:r>
            <a:r>
              <a:rPr lang="tr-TR" sz="3200" dirty="0">
                <a:latin typeface="Times New Roman"/>
                <a:cs typeface="Times New Roman"/>
              </a:rPr>
              <a:t>için </a:t>
            </a:r>
            <a:r>
              <a:rPr lang="tr-TR" sz="3200" spc="-5" dirty="0">
                <a:latin typeface="Times New Roman"/>
                <a:cs typeface="Times New Roman"/>
              </a:rPr>
              <a:t>genellikle </a:t>
            </a:r>
            <a:r>
              <a:rPr lang="tr-TR" sz="3200" spc="-5" dirty="0" err="1">
                <a:latin typeface="Times New Roman"/>
                <a:cs typeface="Times New Roman"/>
              </a:rPr>
              <a:t>servo</a:t>
            </a:r>
            <a:r>
              <a:rPr lang="tr-TR" sz="3200" spc="-5" dirty="0">
                <a:latin typeface="Times New Roman"/>
                <a:cs typeface="Times New Roman"/>
              </a:rPr>
              <a:t> motorlar</a:t>
            </a:r>
            <a:r>
              <a:rPr lang="tr-TR" sz="3200" spc="15" dirty="0">
                <a:latin typeface="Times New Roman"/>
                <a:cs typeface="Times New Roman"/>
              </a:rPr>
              <a:t> </a:t>
            </a:r>
            <a:r>
              <a:rPr lang="tr-TR" sz="3200" spc="-5" dirty="0">
                <a:latin typeface="Times New Roman"/>
                <a:cs typeface="Times New Roman"/>
              </a:rPr>
              <a:t>kullanılır.</a:t>
            </a:r>
            <a:endParaRPr lang="tr-TR" sz="3200" dirty="0">
              <a:latin typeface="Times New Roman"/>
              <a:cs typeface="Times New Roman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0710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 marR="5080" indent="449580" algn="just">
              <a:lnSpc>
                <a:spcPct val="110100"/>
              </a:lnSpc>
              <a:spcBef>
                <a:spcPts val="95"/>
              </a:spcBef>
            </a:pPr>
            <a:r>
              <a:rPr lang="tr-TR" sz="2400" spc="-5" dirty="0" err="1">
                <a:latin typeface="Times New Roman"/>
                <a:cs typeface="Times New Roman"/>
              </a:rPr>
              <a:t>Servo</a:t>
            </a:r>
            <a:r>
              <a:rPr lang="tr-TR" sz="2400" spc="-5" dirty="0">
                <a:latin typeface="Times New Roman"/>
                <a:cs typeface="Times New Roman"/>
              </a:rPr>
              <a:t> </a:t>
            </a:r>
            <a:r>
              <a:rPr lang="tr-TR" sz="2400" dirty="0">
                <a:latin typeface="Times New Roman"/>
                <a:cs typeface="Times New Roman"/>
              </a:rPr>
              <a:t>motor, bir </a:t>
            </a:r>
            <a:r>
              <a:rPr lang="tr-TR" sz="2400" spc="-5" dirty="0">
                <a:latin typeface="Times New Roman"/>
                <a:cs typeface="Times New Roman"/>
              </a:rPr>
              <a:t>mekanizmada son </a:t>
            </a:r>
            <a:r>
              <a:rPr lang="tr-TR" sz="2400" dirty="0">
                <a:latin typeface="Times New Roman"/>
                <a:cs typeface="Times New Roman"/>
              </a:rPr>
              <a:t>kontrol </a:t>
            </a:r>
            <a:r>
              <a:rPr lang="tr-TR" sz="2400" spc="-5" dirty="0">
                <a:latin typeface="Times New Roman"/>
                <a:cs typeface="Times New Roman"/>
              </a:rPr>
              <a:t>elemanı olarak görev </a:t>
            </a:r>
            <a:r>
              <a:rPr lang="tr-TR" sz="2400" spc="-10" dirty="0">
                <a:latin typeface="Times New Roman"/>
                <a:cs typeface="Times New Roman"/>
              </a:rPr>
              <a:t>yapan </a:t>
            </a:r>
            <a:r>
              <a:rPr lang="tr-TR" sz="2400" spc="-5" dirty="0">
                <a:latin typeface="Times New Roman"/>
                <a:cs typeface="Times New Roman"/>
              </a:rPr>
              <a:t>motordur.  Genellikle </a:t>
            </a:r>
            <a:r>
              <a:rPr lang="tr-TR" sz="2400" spc="-10" dirty="0">
                <a:latin typeface="Times New Roman"/>
                <a:cs typeface="Times New Roman"/>
              </a:rPr>
              <a:t>güç </a:t>
            </a:r>
            <a:r>
              <a:rPr lang="tr-TR" sz="2400" spc="-5" dirty="0">
                <a:latin typeface="Times New Roman"/>
                <a:cs typeface="Times New Roman"/>
              </a:rPr>
              <a:t>sağlayan </a:t>
            </a:r>
            <a:r>
              <a:rPr lang="tr-TR" sz="2400" dirty="0">
                <a:latin typeface="Times New Roman"/>
                <a:cs typeface="Times New Roman"/>
              </a:rPr>
              <a:t>motorlar </a:t>
            </a:r>
            <a:r>
              <a:rPr lang="tr-TR" sz="2400" spc="-5" dirty="0">
                <a:latin typeface="Times New Roman"/>
                <a:cs typeface="Times New Roman"/>
              </a:rPr>
              <a:t>belirli </a:t>
            </a:r>
            <a:r>
              <a:rPr lang="tr-TR" sz="2400" spc="-10" dirty="0">
                <a:latin typeface="Times New Roman"/>
                <a:cs typeface="Times New Roman"/>
              </a:rPr>
              <a:t>bir </a:t>
            </a:r>
            <a:r>
              <a:rPr lang="tr-TR" sz="2400" spc="-5" dirty="0">
                <a:latin typeface="Times New Roman"/>
                <a:cs typeface="Times New Roman"/>
              </a:rPr>
              <a:t>hızda dönmeye </a:t>
            </a:r>
            <a:r>
              <a:rPr lang="tr-TR" sz="2400" spc="-10" dirty="0">
                <a:latin typeface="Times New Roman"/>
                <a:cs typeface="Times New Roman"/>
              </a:rPr>
              <a:t>göre </a:t>
            </a:r>
            <a:r>
              <a:rPr lang="tr-TR" sz="2400" spc="5" dirty="0">
                <a:latin typeface="Times New Roman"/>
                <a:cs typeface="Times New Roman"/>
              </a:rPr>
              <a:t>tasarlanırken, </a:t>
            </a:r>
            <a:r>
              <a:rPr lang="tr-TR" sz="2400" spc="-5" dirty="0" err="1">
                <a:latin typeface="Times New Roman"/>
                <a:cs typeface="Times New Roman"/>
              </a:rPr>
              <a:t>servo</a:t>
            </a:r>
            <a:r>
              <a:rPr lang="tr-TR" sz="2400" spc="-5" dirty="0">
                <a:latin typeface="Times New Roman"/>
                <a:cs typeface="Times New Roman"/>
              </a:rPr>
              <a:t> </a:t>
            </a:r>
            <a:r>
              <a:rPr lang="tr-TR" sz="2400" dirty="0">
                <a:latin typeface="Times New Roman"/>
                <a:cs typeface="Times New Roman"/>
              </a:rPr>
              <a:t>motorlar  çok </a:t>
            </a:r>
            <a:r>
              <a:rPr lang="tr-TR" sz="2400" spc="-5" dirty="0">
                <a:latin typeface="Times New Roman"/>
                <a:cs typeface="Times New Roman"/>
              </a:rPr>
              <a:t>geniş </a:t>
            </a:r>
            <a:r>
              <a:rPr lang="tr-TR" sz="2400" dirty="0">
                <a:latin typeface="Times New Roman"/>
                <a:cs typeface="Times New Roman"/>
              </a:rPr>
              <a:t>bir hız </a:t>
            </a:r>
            <a:r>
              <a:rPr lang="tr-TR" sz="2400" spc="-5" dirty="0">
                <a:latin typeface="Times New Roman"/>
                <a:cs typeface="Times New Roman"/>
              </a:rPr>
              <a:t>komutunu yerine getirecek şekilde tasarlanır. </a:t>
            </a:r>
            <a:r>
              <a:rPr lang="tr-TR" sz="2400" spc="-5" dirty="0" err="1">
                <a:latin typeface="Times New Roman"/>
                <a:cs typeface="Times New Roman"/>
              </a:rPr>
              <a:t>Servo</a:t>
            </a:r>
            <a:r>
              <a:rPr lang="tr-TR" sz="2400" spc="-5" dirty="0">
                <a:latin typeface="Times New Roman"/>
                <a:cs typeface="Times New Roman"/>
              </a:rPr>
              <a:t> motorlar kullanıcının  komutlarını yerine getiren </a:t>
            </a:r>
            <a:r>
              <a:rPr lang="tr-TR" sz="2400" dirty="0">
                <a:latin typeface="Times New Roman"/>
                <a:cs typeface="Times New Roman"/>
              </a:rPr>
              <a:t>motorlardır. </a:t>
            </a:r>
            <a:r>
              <a:rPr lang="tr-TR" sz="2400" spc="-5" dirty="0">
                <a:latin typeface="Times New Roman"/>
                <a:cs typeface="Times New Roman"/>
              </a:rPr>
              <a:t>Komutlar, pozisyon </a:t>
            </a:r>
            <a:r>
              <a:rPr lang="tr-TR" sz="2400" spc="-15" dirty="0">
                <a:latin typeface="Times New Roman"/>
                <a:cs typeface="Times New Roman"/>
              </a:rPr>
              <a:t>ve </a:t>
            </a:r>
            <a:r>
              <a:rPr lang="tr-TR" sz="2400" dirty="0">
                <a:latin typeface="Times New Roman"/>
                <a:cs typeface="Times New Roman"/>
              </a:rPr>
              <a:t>hız </a:t>
            </a:r>
            <a:r>
              <a:rPr lang="tr-TR" sz="2400" spc="-5" dirty="0">
                <a:latin typeface="Times New Roman"/>
                <a:cs typeface="Times New Roman"/>
              </a:rPr>
              <a:t>komutları </a:t>
            </a:r>
            <a:r>
              <a:rPr lang="tr-TR" sz="2400" spc="-10" dirty="0">
                <a:latin typeface="Times New Roman"/>
                <a:cs typeface="Times New Roman"/>
              </a:rPr>
              <a:t>veya </a:t>
            </a:r>
            <a:r>
              <a:rPr lang="tr-TR" sz="2400" dirty="0">
                <a:latin typeface="Times New Roman"/>
                <a:cs typeface="Times New Roman"/>
              </a:rPr>
              <a:t>hız </a:t>
            </a:r>
            <a:r>
              <a:rPr lang="tr-TR" sz="2400" spc="-15" dirty="0">
                <a:latin typeface="Times New Roman"/>
                <a:cs typeface="Times New Roman"/>
              </a:rPr>
              <a:t>ve  </a:t>
            </a:r>
            <a:r>
              <a:rPr lang="tr-TR" sz="2400" spc="-5" dirty="0">
                <a:latin typeface="Times New Roman"/>
                <a:cs typeface="Times New Roman"/>
              </a:rPr>
              <a:t>pozisyonun </a:t>
            </a:r>
            <a:r>
              <a:rPr lang="tr-TR" sz="2400" dirty="0">
                <a:latin typeface="Times New Roman"/>
                <a:cs typeface="Times New Roman"/>
              </a:rPr>
              <a:t>birleşimi </a:t>
            </a:r>
            <a:r>
              <a:rPr lang="tr-TR" sz="2400" spc="-5" dirty="0">
                <a:latin typeface="Times New Roman"/>
                <a:cs typeface="Times New Roman"/>
              </a:rPr>
              <a:t>olabilir. </a:t>
            </a:r>
            <a:r>
              <a:rPr lang="tr-TR" sz="2400" spc="-10" dirty="0">
                <a:latin typeface="Times New Roman"/>
                <a:cs typeface="Times New Roman"/>
              </a:rPr>
              <a:t>Bir </a:t>
            </a:r>
            <a:r>
              <a:rPr lang="tr-TR" sz="2400" spc="-5" dirty="0" err="1">
                <a:latin typeface="Times New Roman"/>
                <a:cs typeface="Times New Roman"/>
              </a:rPr>
              <a:t>servo</a:t>
            </a:r>
            <a:r>
              <a:rPr lang="tr-TR" sz="2400" spc="-5" dirty="0">
                <a:latin typeface="Times New Roman"/>
                <a:cs typeface="Times New Roman"/>
              </a:rPr>
              <a:t> </a:t>
            </a:r>
            <a:r>
              <a:rPr lang="tr-TR" sz="2400" spc="5" dirty="0">
                <a:latin typeface="Times New Roman"/>
                <a:cs typeface="Times New Roman"/>
              </a:rPr>
              <a:t>motor </a:t>
            </a:r>
            <a:r>
              <a:rPr lang="tr-TR" sz="2400" spc="-5" dirty="0">
                <a:latin typeface="Times New Roman"/>
                <a:cs typeface="Times New Roman"/>
              </a:rPr>
              <a:t>şu karakteristiklere sahip</a:t>
            </a:r>
            <a:r>
              <a:rPr lang="tr-TR" sz="2400" spc="60" dirty="0">
                <a:latin typeface="Times New Roman"/>
                <a:cs typeface="Times New Roman"/>
              </a:rPr>
              <a:t> </a:t>
            </a:r>
            <a:r>
              <a:rPr lang="tr-TR" sz="2400" spc="-5" dirty="0">
                <a:latin typeface="Times New Roman"/>
                <a:cs typeface="Times New Roman"/>
              </a:rPr>
              <a:t>olmalıdır:</a:t>
            </a:r>
            <a:endParaRPr lang="tr-TR"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lang="tr-TR" sz="1800" dirty="0">
              <a:latin typeface="Times New Roman"/>
              <a:cs typeface="Times New Roman"/>
            </a:endParaRPr>
          </a:p>
          <a:p>
            <a:pPr marL="469900" indent="-229235">
              <a:lnSpc>
                <a:spcPct val="100000"/>
              </a:lnSpc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lang="tr-TR" sz="2400" spc="-5" dirty="0">
                <a:latin typeface="Times New Roman"/>
                <a:cs typeface="Times New Roman"/>
              </a:rPr>
              <a:t>Geniş </a:t>
            </a:r>
            <a:r>
              <a:rPr lang="tr-TR" sz="2400" dirty="0">
                <a:latin typeface="Times New Roman"/>
                <a:cs typeface="Times New Roman"/>
              </a:rPr>
              <a:t>bir hız </a:t>
            </a:r>
            <a:r>
              <a:rPr lang="tr-TR" sz="2400" spc="-5" dirty="0">
                <a:latin typeface="Times New Roman"/>
                <a:cs typeface="Times New Roman"/>
              </a:rPr>
              <a:t>sınırı </a:t>
            </a:r>
            <a:r>
              <a:rPr lang="tr-TR" sz="2400" dirty="0">
                <a:latin typeface="Times New Roman"/>
                <a:cs typeface="Times New Roman"/>
              </a:rPr>
              <a:t>içinde </a:t>
            </a:r>
            <a:r>
              <a:rPr lang="tr-TR" sz="2400" spc="-5" dirty="0">
                <a:latin typeface="Times New Roman"/>
                <a:cs typeface="Times New Roman"/>
              </a:rPr>
              <a:t>kararlı olarak</a:t>
            </a:r>
            <a:r>
              <a:rPr lang="tr-TR" sz="2400" spc="5" dirty="0">
                <a:latin typeface="Times New Roman"/>
                <a:cs typeface="Times New Roman"/>
              </a:rPr>
              <a:t> </a:t>
            </a:r>
            <a:r>
              <a:rPr lang="tr-TR" sz="2400" spc="-5" dirty="0">
                <a:latin typeface="Times New Roman"/>
                <a:cs typeface="Times New Roman"/>
              </a:rPr>
              <a:t>çalışabilmelidir.</a:t>
            </a:r>
            <a:endParaRPr lang="tr-TR" sz="2400" dirty="0">
              <a:latin typeface="Times New Roman"/>
              <a:cs typeface="Times New Roman"/>
            </a:endParaRPr>
          </a:p>
          <a:p>
            <a:pPr marL="469900" marR="72390" indent="-229235">
              <a:lnSpc>
                <a:spcPts val="1360"/>
              </a:lnSpc>
              <a:spcBef>
                <a:spcPts val="155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lang="tr-TR" sz="2400" spc="-5" dirty="0">
                <a:latin typeface="Times New Roman"/>
                <a:cs typeface="Times New Roman"/>
              </a:rPr>
              <a:t>Devir sayısı, hızlı </a:t>
            </a:r>
            <a:r>
              <a:rPr lang="tr-TR" sz="2400" spc="-15" dirty="0">
                <a:latin typeface="Times New Roman"/>
                <a:cs typeface="Times New Roman"/>
              </a:rPr>
              <a:t>ve </a:t>
            </a:r>
            <a:r>
              <a:rPr lang="tr-TR" sz="2400" spc="-5" dirty="0">
                <a:latin typeface="Times New Roman"/>
                <a:cs typeface="Times New Roman"/>
              </a:rPr>
              <a:t>düzgün </a:t>
            </a:r>
            <a:r>
              <a:rPr lang="tr-TR" sz="2400" dirty="0">
                <a:latin typeface="Times New Roman"/>
                <a:cs typeface="Times New Roman"/>
              </a:rPr>
              <a:t>şekilde değiştirilebilmelidir. </a:t>
            </a:r>
            <a:r>
              <a:rPr lang="tr-TR" sz="2400" spc="-5" dirty="0">
                <a:latin typeface="Times New Roman"/>
                <a:cs typeface="Times New Roman"/>
              </a:rPr>
              <a:t>Yani küçük boyuttan büyük  </a:t>
            </a:r>
            <a:r>
              <a:rPr lang="tr-TR" sz="2400" dirty="0">
                <a:latin typeface="Times New Roman"/>
                <a:cs typeface="Times New Roman"/>
              </a:rPr>
              <a:t>moment elde</a:t>
            </a:r>
            <a:r>
              <a:rPr lang="tr-TR" sz="2400" spc="-40" dirty="0">
                <a:latin typeface="Times New Roman"/>
                <a:cs typeface="Times New Roman"/>
              </a:rPr>
              <a:t> </a:t>
            </a:r>
            <a:r>
              <a:rPr lang="tr-TR" sz="2400" spc="-5" dirty="0">
                <a:latin typeface="Times New Roman"/>
                <a:cs typeface="Times New Roman"/>
              </a:rPr>
              <a:t>edilebilmelidir.</a:t>
            </a:r>
            <a:endParaRPr lang="tr-TR" sz="2400" dirty="0">
              <a:latin typeface="Times New Roman"/>
              <a:cs typeface="Times New Roman"/>
            </a:endParaRP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213355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b="1" dirty="0" err="1">
                <a:latin typeface="Times New Roman"/>
                <a:cs typeface="Times New Roman"/>
              </a:rPr>
              <a:t>Servo</a:t>
            </a:r>
            <a:r>
              <a:rPr lang="tr-TR" b="1" dirty="0">
                <a:latin typeface="Times New Roman"/>
                <a:cs typeface="Times New Roman"/>
              </a:rPr>
              <a:t> </a:t>
            </a:r>
            <a:r>
              <a:rPr lang="tr-TR" b="1" spc="-5" dirty="0">
                <a:latin typeface="Times New Roman"/>
                <a:cs typeface="Times New Roman"/>
              </a:rPr>
              <a:t>Motorların Kullanıldığı</a:t>
            </a:r>
            <a:r>
              <a:rPr lang="tr-TR" b="1" spc="-35" dirty="0">
                <a:latin typeface="Times New Roman"/>
                <a:cs typeface="Times New Roman"/>
              </a:rPr>
              <a:t> </a:t>
            </a:r>
            <a:r>
              <a:rPr lang="tr-TR" b="1" dirty="0">
                <a:latin typeface="Times New Roman"/>
                <a:cs typeface="Times New Roman"/>
              </a:rPr>
              <a:t>Yerler</a:t>
            </a:r>
            <a:endParaRPr lang="tr-TR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lang="tr-TR" dirty="0">
              <a:latin typeface="Times New Roman"/>
              <a:cs typeface="Times New Roman"/>
            </a:endParaRPr>
          </a:p>
          <a:p>
            <a:pPr marL="12700" marR="5080" indent="449580" algn="just">
              <a:lnSpc>
                <a:spcPts val="1380"/>
              </a:lnSpc>
            </a:pPr>
            <a:r>
              <a:rPr lang="tr-TR" spc="-5" dirty="0" err="1">
                <a:latin typeface="Times New Roman"/>
                <a:cs typeface="Times New Roman"/>
              </a:rPr>
              <a:t>Servo</a:t>
            </a:r>
            <a:r>
              <a:rPr lang="tr-TR" spc="-5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motorlar, </a:t>
            </a:r>
            <a:r>
              <a:rPr lang="tr-TR" spc="-5" dirty="0">
                <a:latin typeface="Times New Roman"/>
                <a:cs typeface="Times New Roman"/>
              </a:rPr>
              <a:t>bazen </a:t>
            </a:r>
            <a:r>
              <a:rPr lang="tr-TR" dirty="0">
                <a:latin typeface="Times New Roman"/>
                <a:cs typeface="Times New Roman"/>
              </a:rPr>
              <a:t>kontrol </a:t>
            </a:r>
            <a:r>
              <a:rPr lang="tr-TR" spc="-5" dirty="0">
                <a:latin typeface="Times New Roman"/>
                <a:cs typeface="Times New Roman"/>
              </a:rPr>
              <a:t>motorları </a:t>
            </a:r>
            <a:r>
              <a:rPr lang="tr-TR" dirty="0">
                <a:latin typeface="Times New Roman"/>
                <a:cs typeface="Times New Roman"/>
              </a:rPr>
              <a:t>olarak da </a:t>
            </a:r>
            <a:r>
              <a:rPr lang="tr-TR" spc="-5" dirty="0">
                <a:latin typeface="Times New Roman"/>
                <a:cs typeface="Times New Roman"/>
              </a:rPr>
              <a:t>adlandırılır, </a:t>
            </a:r>
            <a:r>
              <a:rPr lang="tr-TR" dirty="0">
                <a:latin typeface="Times New Roman"/>
                <a:cs typeface="Times New Roman"/>
              </a:rPr>
              <a:t>elektrik </a:t>
            </a:r>
            <a:r>
              <a:rPr lang="tr-TR" spc="-5" dirty="0">
                <a:latin typeface="Times New Roman"/>
                <a:cs typeface="Times New Roman"/>
              </a:rPr>
              <a:t>motorları olup  </a:t>
            </a:r>
            <a:r>
              <a:rPr lang="tr-TR" dirty="0">
                <a:latin typeface="Times New Roman"/>
                <a:cs typeface="Times New Roman"/>
              </a:rPr>
              <a:t>özellikle kontrol </a:t>
            </a:r>
            <a:r>
              <a:rPr lang="tr-TR" spc="-5" dirty="0">
                <a:latin typeface="Times New Roman"/>
                <a:cs typeface="Times New Roman"/>
              </a:rPr>
              <a:t>sistemlerinde çıkış </a:t>
            </a:r>
            <a:r>
              <a:rPr lang="tr-TR" dirty="0">
                <a:latin typeface="Times New Roman"/>
                <a:cs typeface="Times New Roman"/>
              </a:rPr>
              <a:t>hareketini </a:t>
            </a:r>
            <a:r>
              <a:rPr lang="tr-TR" spc="-5" dirty="0">
                <a:latin typeface="Times New Roman"/>
                <a:cs typeface="Times New Roman"/>
              </a:rPr>
              <a:t>kontrol edici olarak kullanılmak üzere  tasarlanır </a:t>
            </a:r>
            <a:r>
              <a:rPr lang="tr-TR" spc="-10" dirty="0">
                <a:latin typeface="Times New Roman"/>
                <a:cs typeface="Times New Roman"/>
              </a:rPr>
              <a:t>ve</a:t>
            </a:r>
            <a:r>
              <a:rPr lang="tr-TR" spc="5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üretilir.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1067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12700" marR="5080" indent="449580" algn="just">
              <a:lnSpc>
                <a:spcPct val="95800"/>
              </a:lnSpc>
              <a:spcBef>
                <a:spcPts val="160"/>
              </a:spcBef>
            </a:pPr>
            <a:r>
              <a:rPr lang="tr-TR" spc="-5" dirty="0" err="1">
                <a:latin typeface="Times New Roman"/>
                <a:cs typeface="Times New Roman"/>
              </a:rPr>
              <a:t>Servo</a:t>
            </a:r>
            <a:r>
              <a:rPr lang="tr-TR" spc="-5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motor </a:t>
            </a:r>
            <a:r>
              <a:rPr lang="tr-TR" spc="-5" dirty="0">
                <a:latin typeface="Times New Roman"/>
                <a:cs typeface="Times New Roman"/>
              </a:rPr>
              <a:t>birkaç “</a:t>
            </a:r>
            <a:r>
              <a:rPr lang="tr-TR" spc="-5" dirty="0" err="1">
                <a:latin typeface="Times New Roman"/>
                <a:cs typeface="Times New Roman"/>
              </a:rPr>
              <a:t>Watt”an</a:t>
            </a:r>
            <a:r>
              <a:rPr lang="tr-TR" spc="-5" dirty="0">
                <a:latin typeface="Times New Roman"/>
                <a:cs typeface="Times New Roman"/>
              </a:rPr>
              <a:t> birkaç </a:t>
            </a:r>
            <a:r>
              <a:rPr lang="tr-TR" spc="-10" dirty="0">
                <a:latin typeface="Times New Roman"/>
                <a:cs typeface="Times New Roman"/>
              </a:rPr>
              <a:t>yüz </a:t>
            </a:r>
            <a:r>
              <a:rPr lang="tr-TR" dirty="0">
                <a:latin typeface="Times New Roman"/>
                <a:cs typeface="Times New Roman"/>
              </a:rPr>
              <a:t>“</a:t>
            </a:r>
            <a:r>
              <a:rPr lang="tr-TR" dirty="0" err="1">
                <a:latin typeface="Times New Roman"/>
                <a:cs typeface="Times New Roman"/>
              </a:rPr>
              <a:t>Watt”a</a:t>
            </a:r>
            <a:r>
              <a:rPr lang="tr-TR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kadar </a:t>
            </a:r>
            <a:r>
              <a:rPr lang="tr-TR" dirty="0">
                <a:latin typeface="Times New Roman"/>
                <a:cs typeface="Times New Roman"/>
              </a:rPr>
              <a:t>olabilir. </a:t>
            </a:r>
            <a:r>
              <a:rPr lang="tr-TR" spc="-5" dirty="0" err="1">
                <a:latin typeface="Times New Roman"/>
                <a:cs typeface="Times New Roman"/>
              </a:rPr>
              <a:t>Servo</a:t>
            </a:r>
            <a:r>
              <a:rPr lang="tr-TR" spc="-5" dirty="0">
                <a:latin typeface="Times New Roman"/>
                <a:cs typeface="Times New Roman"/>
              </a:rPr>
              <a:t> motorlar,  yüksek </a:t>
            </a:r>
            <a:r>
              <a:rPr lang="tr-TR" spc="5" dirty="0">
                <a:latin typeface="Times New Roman"/>
                <a:cs typeface="Times New Roman"/>
              </a:rPr>
              <a:t>hız </a:t>
            </a:r>
            <a:r>
              <a:rPr lang="tr-TR" dirty="0">
                <a:latin typeface="Times New Roman"/>
                <a:cs typeface="Times New Roman"/>
              </a:rPr>
              <a:t>tepkisine sahiptir. </a:t>
            </a:r>
            <a:r>
              <a:rPr lang="tr-TR" spc="-15" dirty="0">
                <a:latin typeface="Times New Roman"/>
                <a:cs typeface="Times New Roman"/>
              </a:rPr>
              <a:t>Bu </a:t>
            </a:r>
            <a:r>
              <a:rPr lang="tr-TR" dirty="0">
                <a:latin typeface="Times New Roman"/>
                <a:cs typeface="Times New Roman"/>
              </a:rPr>
              <a:t>özellik </a:t>
            </a:r>
            <a:r>
              <a:rPr lang="tr-TR" spc="-5" dirty="0">
                <a:latin typeface="Times New Roman"/>
                <a:cs typeface="Times New Roman"/>
              </a:rPr>
              <a:t>ise </a:t>
            </a:r>
            <a:r>
              <a:rPr lang="tr-TR" spc="-5" dirty="0" err="1">
                <a:latin typeface="Times New Roman"/>
                <a:cs typeface="Times New Roman"/>
              </a:rPr>
              <a:t>servo</a:t>
            </a:r>
            <a:r>
              <a:rPr lang="tr-TR" spc="-5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motorların </a:t>
            </a:r>
            <a:r>
              <a:rPr lang="tr-TR" spc="-5" dirty="0">
                <a:latin typeface="Times New Roman"/>
                <a:cs typeface="Times New Roman"/>
              </a:rPr>
              <a:t>düşük </a:t>
            </a:r>
            <a:r>
              <a:rPr lang="tr-TR" dirty="0">
                <a:latin typeface="Times New Roman"/>
                <a:cs typeface="Times New Roman"/>
              </a:rPr>
              <a:t>rotor </a:t>
            </a:r>
            <a:r>
              <a:rPr lang="tr-TR" spc="-5" dirty="0">
                <a:latin typeface="Times New Roman"/>
                <a:cs typeface="Times New Roman"/>
              </a:rPr>
              <a:t>ataletine sahip  </a:t>
            </a:r>
            <a:r>
              <a:rPr lang="tr-TR" dirty="0">
                <a:latin typeface="Times New Roman"/>
                <a:cs typeface="Times New Roman"/>
              </a:rPr>
              <a:t>olmalarını </a:t>
            </a:r>
            <a:r>
              <a:rPr lang="tr-TR" spc="-5" dirty="0">
                <a:latin typeface="Times New Roman"/>
                <a:cs typeface="Times New Roman"/>
              </a:rPr>
              <a:t>gerektirir. </a:t>
            </a:r>
            <a:r>
              <a:rPr lang="tr-TR" spc="-15" dirty="0">
                <a:latin typeface="Times New Roman"/>
                <a:cs typeface="Times New Roman"/>
              </a:rPr>
              <a:t>Bu </a:t>
            </a:r>
            <a:r>
              <a:rPr lang="tr-TR" spc="-5" dirty="0">
                <a:latin typeface="Times New Roman"/>
                <a:cs typeface="Times New Roman"/>
              </a:rPr>
              <a:t>motorlar daha </a:t>
            </a:r>
            <a:r>
              <a:rPr lang="tr-TR" dirty="0">
                <a:latin typeface="Times New Roman"/>
                <a:cs typeface="Times New Roman"/>
              </a:rPr>
              <a:t>küçük </a:t>
            </a:r>
            <a:r>
              <a:rPr lang="tr-TR" spc="-5" dirty="0">
                <a:latin typeface="Times New Roman"/>
                <a:cs typeface="Times New Roman"/>
              </a:rPr>
              <a:t>çaplı </a:t>
            </a:r>
            <a:r>
              <a:rPr lang="tr-TR" spc="-15" dirty="0">
                <a:latin typeface="Times New Roman"/>
                <a:cs typeface="Times New Roman"/>
              </a:rPr>
              <a:t>ve </a:t>
            </a:r>
            <a:r>
              <a:rPr lang="tr-TR" dirty="0">
                <a:latin typeface="Times New Roman"/>
                <a:cs typeface="Times New Roman"/>
              </a:rPr>
              <a:t>daha </a:t>
            </a:r>
            <a:r>
              <a:rPr lang="tr-TR" spc="-5" dirty="0">
                <a:latin typeface="Times New Roman"/>
                <a:cs typeface="Times New Roman"/>
              </a:rPr>
              <a:t>uzundur. </a:t>
            </a:r>
            <a:r>
              <a:rPr lang="tr-TR" spc="-5" dirty="0" err="1">
                <a:latin typeface="Times New Roman"/>
                <a:cs typeface="Times New Roman"/>
              </a:rPr>
              <a:t>Servo</a:t>
            </a:r>
            <a:r>
              <a:rPr lang="tr-TR" spc="-5" dirty="0">
                <a:latin typeface="Times New Roman"/>
                <a:cs typeface="Times New Roman"/>
              </a:rPr>
              <a:t> motor normal  </a:t>
            </a:r>
            <a:r>
              <a:rPr lang="tr-TR" dirty="0">
                <a:latin typeface="Times New Roman"/>
                <a:cs typeface="Times New Roman"/>
              </a:rPr>
              <a:t>olarak </a:t>
            </a:r>
            <a:r>
              <a:rPr lang="tr-TR" spc="-5" dirty="0">
                <a:latin typeface="Times New Roman"/>
                <a:cs typeface="Times New Roman"/>
              </a:rPr>
              <a:t>düşük </a:t>
            </a:r>
            <a:r>
              <a:rPr lang="tr-TR" spc="-10" dirty="0">
                <a:latin typeface="Times New Roman"/>
                <a:cs typeface="Times New Roman"/>
              </a:rPr>
              <a:t>veya </a:t>
            </a:r>
            <a:r>
              <a:rPr lang="tr-TR" dirty="0">
                <a:latin typeface="Times New Roman"/>
                <a:cs typeface="Times New Roman"/>
              </a:rPr>
              <a:t>sıfır </a:t>
            </a:r>
            <a:r>
              <a:rPr lang="tr-TR" spc="-5" dirty="0">
                <a:latin typeface="Times New Roman"/>
                <a:cs typeface="Times New Roman"/>
              </a:rPr>
              <a:t>hızda </a:t>
            </a:r>
            <a:r>
              <a:rPr lang="tr-TR" dirty="0">
                <a:latin typeface="Times New Roman"/>
                <a:cs typeface="Times New Roman"/>
              </a:rPr>
              <a:t>çalışır, bundan </a:t>
            </a:r>
            <a:r>
              <a:rPr lang="tr-TR" spc="-10" dirty="0">
                <a:latin typeface="Times New Roman"/>
                <a:cs typeface="Times New Roman"/>
              </a:rPr>
              <a:t>dolayı </a:t>
            </a:r>
            <a:r>
              <a:rPr lang="tr-TR" spc="10" dirty="0">
                <a:latin typeface="Times New Roman"/>
                <a:cs typeface="Times New Roman"/>
              </a:rPr>
              <a:t>moment </a:t>
            </a:r>
            <a:r>
              <a:rPr lang="tr-TR" spc="-10" dirty="0">
                <a:latin typeface="Times New Roman"/>
                <a:cs typeface="Times New Roman"/>
              </a:rPr>
              <a:t>veya güç </a:t>
            </a:r>
            <a:r>
              <a:rPr lang="tr-TR" dirty="0">
                <a:latin typeface="Times New Roman"/>
                <a:cs typeface="Times New Roman"/>
              </a:rPr>
              <a:t>değerleri </a:t>
            </a:r>
            <a:r>
              <a:rPr lang="tr-TR" spc="-5" dirty="0">
                <a:latin typeface="Times New Roman"/>
                <a:cs typeface="Times New Roman"/>
              </a:rPr>
              <a:t>aynı </a:t>
            </a:r>
            <a:r>
              <a:rPr lang="tr-TR" dirty="0">
                <a:latin typeface="Times New Roman"/>
                <a:cs typeface="Times New Roman"/>
              </a:rPr>
              <a:t>olan  klasik </a:t>
            </a:r>
            <a:r>
              <a:rPr lang="tr-TR" spc="-5" dirty="0">
                <a:latin typeface="Times New Roman"/>
                <a:cs typeface="Times New Roman"/>
              </a:rPr>
              <a:t>motorlara </a:t>
            </a:r>
            <a:r>
              <a:rPr lang="tr-TR" spc="-10" dirty="0">
                <a:latin typeface="Times New Roman"/>
                <a:cs typeface="Times New Roman"/>
              </a:rPr>
              <a:t>göre </a:t>
            </a:r>
            <a:r>
              <a:rPr lang="tr-TR" spc="-5" dirty="0">
                <a:latin typeface="Times New Roman"/>
                <a:cs typeface="Times New Roman"/>
              </a:rPr>
              <a:t>boyutları </a:t>
            </a:r>
            <a:r>
              <a:rPr lang="tr-TR" dirty="0">
                <a:latin typeface="Times New Roman"/>
                <a:cs typeface="Times New Roman"/>
              </a:rPr>
              <a:t>daha </a:t>
            </a:r>
            <a:r>
              <a:rPr lang="tr-TR" spc="-5" dirty="0">
                <a:latin typeface="Times New Roman"/>
                <a:cs typeface="Times New Roman"/>
              </a:rPr>
              <a:t>büyüktür. Hassas </a:t>
            </a:r>
            <a:r>
              <a:rPr lang="tr-TR" dirty="0">
                <a:latin typeface="Times New Roman"/>
                <a:cs typeface="Times New Roman"/>
              </a:rPr>
              <a:t>devir </a:t>
            </a:r>
            <a:r>
              <a:rPr lang="tr-TR" spc="-5" dirty="0">
                <a:latin typeface="Times New Roman"/>
                <a:cs typeface="Times New Roman"/>
              </a:rPr>
              <a:t>sayısı ayarı </a:t>
            </a:r>
            <a:r>
              <a:rPr lang="tr-TR" dirty="0">
                <a:latin typeface="Times New Roman"/>
                <a:cs typeface="Times New Roman"/>
              </a:rPr>
              <a:t>yapılabilir, </a:t>
            </a:r>
            <a:r>
              <a:rPr lang="tr-TR" spc="-5" dirty="0">
                <a:latin typeface="Times New Roman"/>
                <a:cs typeface="Times New Roman"/>
              </a:rPr>
              <a:t>ayrıca  devir sayıcı</a:t>
            </a:r>
            <a:r>
              <a:rPr lang="tr-TR" spc="5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gerekmez.</a:t>
            </a:r>
            <a:endParaRPr lang="tr-TR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lang="tr-TR" dirty="0">
              <a:latin typeface="Times New Roman"/>
              <a:cs typeface="Times New Roman"/>
            </a:endParaRPr>
          </a:p>
          <a:p>
            <a:pPr marL="12700" marR="57150" indent="228600">
              <a:lnSpc>
                <a:spcPts val="1380"/>
              </a:lnSpc>
              <a:spcBef>
                <a:spcPts val="5"/>
              </a:spcBef>
            </a:pPr>
            <a:r>
              <a:rPr lang="tr-TR" spc="-5" dirty="0" err="1">
                <a:latin typeface="Times New Roman"/>
                <a:cs typeface="Times New Roman"/>
              </a:rPr>
              <a:t>Servo</a:t>
            </a:r>
            <a:r>
              <a:rPr lang="tr-TR" spc="-5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motorların </a:t>
            </a:r>
            <a:r>
              <a:rPr lang="tr-TR" spc="-5" dirty="0">
                <a:latin typeface="Times New Roman"/>
                <a:cs typeface="Times New Roman"/>
              </a:rPr>
              <a:t>kullanım alanı </a:t>
            </a:r>
            <a:r>
              <a:rPr lang="tr-TR" dirty="0">
                <a:latin typeface="Times New Roman"/>
                <a:cs typeface="Times New Roman"/>
              </a:rPr>
              <a:t>çok </a:t>
            </a:r>
            <a:r>
              <a:rPr lang="tr-TR" spc="-5" dirty="0">
                <a:latin typeface="Times New Roman"/>
                <a:cs typeface="Times New Roman"/>
              </a:rPr>
              <a:t>geniştir. </a:t>
            </a:r>
            <a:r>
              <a:rPr lang="tr-TR" spc="-5" dirty="0" err="1">
                <a:latin typeface="Times New Roman"/>
                <a:cs typeface="Times New Roman"/>
              </a:rPr>
              <a:t>Servo</a:t>
            </a:r>
            <a:r>
              <a:rPr lang="tr-TR" spc="-5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motorlar </a:t>
            </a:r>
            <a:r>
              <a:rPr lang="tr-TR" spc="-5" dirty="0">
                <a:latin typeface="Times New Roman"/>
                <a:cs typeface="Times New Roman"/>
              </a:rPr>
              <a:t>robotlar, radarlar, nümerik  </a:t>
            </a:r>
            <a:r>
              <a:rPr lang="tr-TR" dirty="0">
                <a:latin typeface="Times New Roman"/>
                <a:cs typeface="Times New Roman"/>
              </a:rPr>
              <a:t>kontrollü </a:t>
            </a:r>
            <a:r>
              <a:rPr lang="tr-TR" spc="-5" dirty="0">
                <a:latin typeface="Times New Roman"/>
                <a:cs typeface="Times New Roman"/>
              </a:rPr>
              <a:t>makinelerde (CNC),otomatik </a:t>
            </a:r>
            <a:r>
              <a:rPr lang="tr-TR" spc="-10" dirty="0">
                <a:latin typeface="Times New Roman"/>
                <a:cs typeface="Times New Roman"/>
              </a:rPr>
              <a:t>kaynak </a:t>
            </a:r>
            <a:r>
              <a:rPr lang="tr-TR" dirty="0">
                <a:latin typeface="Times New Roman"/>
                <a:cs typeface="Times New Roman"/>
              </a:rPr>
              <a:t>makinelerinde, </a:t>
            </a:r>
            <a:r>
              <a:rPr lang="tr-TR" spc="-5" dirty="0">
                <a:latin typeface="Times New Roman"/>
                <a:cs typeface="Times New Roman"/>
              </a:rPr>
              <a:t>pres makinelerinde, paketleme  makinelerinde, sargı </a:t>
            </a:r>
            <a:r>
              <a:rPr lang="tr-TR" spc="-10" dirty="0">
                <a:latin typeface="Times New Roman"/>
                <a:cs typeface="Times New Roman"/>
              </a:rPr>
              <a:t>yarı </a:t>
            </a:r>
            <a:r>
              <a:rPr lang="tr-TR" dirty="0">
                <a:latin typeface="Times New Roman"/>
                <a:cs typeface="Times New Roman"/>
              </a:rPr>
              <a:t>iletken </a:t>
            </a:r>
            <a:r>
              <a:rPr lang="tr-TR" spc="-5" dirty="0">
                <a:latin typeface="Times New Roman"/>
                <a:cs typeface="Times New Roman"/>
              </a:rPr>
              <a:t>üretim ünitelerinde, </a:t>
            </a:r>
            <a:r>
              <a:rPr lang="tr-TR" spc="-10" dirty="0">
                <a:latin typeface="Times New Roman"/>
                <a:cs typeface="Times New Roman"/>
              </a:rPr>
              <a:t>yüksek </a:t>
            </a:r>
            <a:r>
              <a:rPr lang="tr-TR" spc="-5" dirty="0">
                <a:latin typeface="Times New Roman"/>
                <a:cs typeface="Times New Roman"/>
              </a:rPr>
              <a:t>hızlı </a:t>
            </a:r>
            <a:r>
              <a:rPr lang="tr-TR" dirty="0">
                <a:latin typeface="Times New Roman"/>
                <a:cs typeface="Times New Roman"/>
              </a:rPr>
              <a:t>çip </a:t>
            </a:r>
            <a:r>
              <a:rPr lang="tr-TR" spc="-5" dirty="0">
                <a:latin typeface="Times New Roman"/>
                <a:cs typeface="Times New Roman"/>
              </a:rPr>
              <a:t>yerleştiricilerinde, </a:t>
            </a:r>
            <a:r>
              <a:rPr lang="tr-TR" dirty="0">
                <a:latin typeface="Times New Roman"/>
                <a:cs typeface="Times New Roman"/>
              </a:rPr>
              <a:t>tıbbi  </a:t>
            </a:r>
            <a:r>
              <a:rPr lang="tr-TR" spc="-5" dirty="0">
                <a:latin typeface="Times New Roman"/>
                <a:cs typeface="Times New Roman"/>
              </a:rPr>
              <a:t>cihazlarda, anten sürücüleri </a:t>
            </a:r>
            <a:r>
              <a:rPr lang="tr-TR" spc="-10" dirty="0">
                <a:latin typeface="Times New Roman"/>
                <a:cs typeface="Times New Roman"/>
              </a:rPr>
              <a:t>vb. </a:t>
            </a:r>
            <a:r>
              <a:rPr lang="tr-TR" spc="-5" dirty="0">
                <a:latin typeface="Times New Roman"/>
                <a:cs typeface="Times New Roman"/>
              </a:rPr>
              <a:t>yerlerde</a:t>
            </a:r>
            <a:r>
              <a:rPr lang="tr-TR" spc="50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kullanılır.</a:t>
            </a:r>
          </a:p>
          <a:p>
            <a:pPr>
              <a:lnSpc>
                <a:spcPct val="100000"/>
              </a:lnSpc>
            </a:pPr>
            <a:endParaRPr lang="tr-TR" dirty="0">
              <a:latin typeface="Times New Roman"/>
              <a:cs typeface="Times New Roman"/>
            </a:endParaRPr>
          </a:p>
          <a:p>
            <a:pPr marL="469900" indent="-229235">
              <a:lnSpc>
                <a:spcPct val="100000"/>
              </a:lnSpc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lang="tr-TR" dirty="0">
                <a:latin typeface="Times New Roman"/>
                <a:cs typeface="Times New Roman"/>
              </a:rPr>
              <a:t>Dinamik </a:t>
            </a:r>
            <a:r>
              <a:rPr lang="tr-TR" spc="-15" dirty="0">
                <a:latin typeface="Times New Roman"/>
                <a:cs typeface="Times New Roman"/>
              </a:rPr>
              <a:t>yük ve </a:t>
            </a:r>
            <a:r>
              <a:rPr lang="tr-TR" dirty="0">
                <a:latin typeface="Times New Roman"/>
                <a:cs typeface="Times New Roman"/>
              </a:rPr>
              <a:t>hız</a:t>
            </a:r>
            <a:r>
              <a:rPr lang="tr-TR" spc="30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değişikliği</a:t>
            </a:r>
          </a:p>
          <a:p>
            <a:pPr marL="469900" indent="-229235">
              <a:lnSpc>
                <a:spcPct val="100000"/>
              </a:lnSpc>
              <a:spcBef>
                <a:spcPts val="40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lang="tr-TR" spc="-5" dirty="0">
                <a:latin typeface="Times New Roman"/>
                <a:cs typeface="Times New Roman"/>
              </a:rPr>
              <a:t>Yüksek </a:t>
            </a:r>
            <a:r>
              <a:rPr lang="tr-TR" dirty="0">
                <a:latin typeface="Times New Roman"/>
                <a:cs typeface="Times New Roman"/>
              </a:rPr>
              <a:t>kararlılık</a:t>
            </a:r>
          </a:p>
          <a:p>
            <a:pPr marL="469900" indent="-229235">
              <a:lnSpc>
                <a:spcPct val="100000"/>
              </a:lnSpc>
              <a:spcBef>
                <a:spcPts val="65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lang="tr-TR" spc="-5" dirty="0">
                <a:latin typeface="Times New Roman"/>
                <a:cs typeface="Times New Roman"/>
              </a:rPr>
              <a:t>Pozisyonlama</a:t>
            </a:r>
            <a:endParaRPr lang="tr-TR" dirty="0">
              <a:latin typeface="Times New Roman"/>
              <a:cs typeface="Times New Roman"/>
            </a:endParaRPr>
          </a:p>
          <a:p>
            <a:pPr marL="469900" indent="-229235">
              <a:lnSpc>
                <a:spcPct val="100000"/>
              </a:lnSpc>
              <a:spcBef>
                <a:spcPts val="40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lang="tr-TR" spc="-5" dirty="0">
                <a:latin typeface="Times New Roman"/>
                <a:cs typeface="Times New Roman"/>
              </a:rPr>
              <a:t>Periyodik </a:t>
            </a:r>
            <a:r>
              <a:rPr lang="tr-TR" dirty="0">
                <a:latin typeface="Times New Roman"/>
                <a:cs typeface="Times New Roman"/>
              </a:rPr>
              <a:t>çalışma</a:t>
            </a: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lang="tr-TR" sz="1800" dirty="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</a:pPr>
            <a:r>
              <a:rPr lang="tr-TR" b="1" dirty="0" err="1">
                <a:latin typeface="Times New Roman"/>
                <a:cs typeface="Times New Roman"/>
              </a:rPr>
              <a:t>Servo</a:t>
            </a:r>
            <a:r>
              <a:rPr lang="tr-TR" b="1" spc="-30" dirty="0">
                <a:latin typeface="Times New Roman"/>
                <a:cs typeface="Times New Roman"/>
              </a:rPr>
              <a:t> </a:t>
            </a:r>
            <a:r>
              <a:rPr lang="tr-TR" b="1" spc="-5" dirty="0">
                <a:latin typeface="Times New Roman"/>
                <a:cs typeface="Times New Roman"/>
              </a:rPr>
              <a:t>Sürücüler</a:t>
            </a:r>
            <a:endParaRPr lang="tr-TR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lang="tr-TR" dirty="0">
              <a:latin typeface="Times New Roman"/>
              <a:cs typeface="Times New Roman"/>
            </a:endParaRPr>
          </a:p>
          <a:p>
            <a:pPr marL="12700" marR="62865">
              <a:lnSpc>
                <a:spcPts val="1380"/>
              </a:lnSpc>
            </a:pPr>
            <a:r>
              <a:rPr lang="tr-TR" spc="-5" dirty="0">
                <a:latin typeface="Times New Roman"/>
                <a:cs typeface="Times New Roman"/>
              </a:rPr>
              <a:t>Motor, aktarma organı </a:t>
            </a:r>
            <a:r>
              <a:rPr lang="tr-TR" spc="-15" dirty="0">
                <a:latin typeface="Times New Roman"/>
                <a:cs typeface="Times New Roman"/>
              </a:rPr>
              <a:t>ve </a:t>
            </a:r>
            <a:r>
              <a:rPr lang="tr-TR" spc="-10" dirty="0">
                <a:latin typeface="Times New Roman"/>
                <a:cs typeface="Times New Roman"/>
              </a:rPr>
              <a:t>yükten </a:t>
            </a:r>
            <a:r>
              <a:rPr lang="tr-TR" spc="-5" dirty="0">
                <a:latin typeface="Times New Roman"/>
                <a:cs typeface="Times New Roman"/>
              </a:rPr>
              <a:t>oluşan </a:t>
            </a:r>
            <a:r>
              <a:rPr lang="tr-TR" dirty="0">
                <a:latin typeface="Times New Roman"/>
                <a:cs typeface="Times New Roman"/>
              </a:rPr>
              <a:t>mekanik </a:t>
            </a:r>
            <a:r>
              <a:rPr lang="tr-TR" spc="-5" dirty="0" err="1">
                <a:latin typeface="Times New Roman"/>
                <a:cs typeface="Times New Roman"/>
              </a:rPr>
              <a:t>servo</a:t>
            </a:r>
            <a:r>
              <a:rPr lang="tr-TR" spc="-5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sistemin </a:t>
            </a:r>
            <a:r>
              <a:rPr lang="tr-TR" spc="-10" dirty="0">
                <a:latin typeface="Times New Roman"/>
                <a:cs typeface="Times New Roman"/>
              </a:rPr>
              <a:t>hız, </a:t>
            </a:r>
            <a:r>
              <a:rPr lang="tr-TR" dirty="0">
                <a:latin typeface="Times New Roman"/>
                <a:cs typeface="Times New Roman"/>
              </a:rPr>
              <a:t>moment </a:t>
            </a:r>
            <a:r>
              <a:rPr lang="tr-TR" spc="-15" dirty="0">
                <a:latin typeface="Times New Roman"/>
                <a:cs typeface="Times New Roman"/>
              </a:rPr>
              <a:t>veya </a:t>
            </a:r>
            <a:r>
              <a:rPr lang="tr-TR" spc="-5" dirty="0">
                <a:latin typeface="Times New Roman"/>
                <a:cs typeface="Times New Roman"/>
              </a:rPr>
              <a:t>pozisyon  değişkenlerinden herhangi </a:t>
            </a:r>
            <a:r>
              <a:rPr lang="tr-TR" dirty="0">
                <a:latin typeface="Times New Roman"/>
                <a:cs typeface="Times New Roman"/>
              </a:rPr>
              <a:t>birinin bu </a:t>
            </a:r>
            <a:r>
              <a:rPr lang="tr-TR" spc="-5" dirty="0">
                <a:latin typeface="Times New Roman"/>
                <a:cs typeface="Times New Roman"/>
              </a:rPr>
              <a:t>değişkenle ilgili verilen referans değerine uygun </a:t>
            </a:r>
            <a:r>
              <a:rPr lang="tr-TR" dirty="0">
                <a:latin typeface="Times New Roman"/>
                <a:cs typeface="Times New Roman"/>
              </a:rPr>
              <a:t>olarak  hareket </a:t>
            </a:r>
            <a:r>
              <a:rPr lang="tr-TR" spc="-5" dirty="0">
                <a:latin typeface="Times New Roman"/>
                <a:cs typeface="Times New Roman"/>
              </a:rPr>
              <a:t>ettirilmesini sağlayan </a:t>
            </a:r>
            <a:r>
              <a:rPr lang="tr-TR" dirty="0">
                <a:latin typeface="Times New Roman"/>
                <a:cs typeface="Times New Roman"/>
              </a:rPr>
              <a:t>elektronik </a:t>
            </a:r>
            <a:r>
              <a:rPr lang="tr-TR" spc="-10" dirty="0">
                <a:latin typeface="Times New Roman"/>
                <a:cs typeface="Times New Roman"/>
              </a:rPr>
              <a:t>güç </a:t>
            </a:r>
            <a:r>
              <a:rPr lang="tr-TR" spc="-5" dirty="0">
                <a:latin typeface="Times New Roman"/>
                <a:cs typeface="Times New Roman"/>
              </a:rPr>
              <a:t>elemanıdır. </a:t>
            </a:r>
            <a:r>
              <a:rPr lang="tr-TR" spc="-5" dirty="0" err="1">
                <a:latin typeface="Times New Roman"/>
                <a:cs typeface="Times New Roman"/>
              </a:rPr>
              <a:t>Servo</a:t>
            </a:r>
            <a:r>
              <a:rPr lang="tr-TR" spc="-5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sürücüleri </a:t>
            </a:r>
            <a:r>
              <a:rPr lang="tr-TR" spc="-5" dirty="0">
                <a:latin typeface="Times New Roman"/>
                <a:cs typeface="Times New Roman"/>
              </a:rPr>
              <a:t>DA </a:t>
            </a:r>
            <a:r>
              <a:rPr lang="tr-TR" spc="-5" dirty="0" err="1">
                <a:latin typeface="Times New Roman"/>
                <a:cs typeface="Times New Roman"/>
              </a:rPr>
              <a:t>servo</a:t>
            </a:r>
            <a:r>
              <a:rPr lang="tr-TR" spc="-5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sürücüler  </a:t>
            </a:r>
            <a:r>
              <a:rPr lang="tr-TR" spc="-15" dirty="0">
                <a:latin typeface="Times New Roman"/>
                <a:cs typeface="Times New Roman"/>
              </a:rPr>
              <a:t>ve </a:t>
            </a:r>
            <a:r>
              <a:rPr lang="tr-TR" spc="-5" dirty="0">
                <a:latin typeface="Times New Roman"/>
                <a:cs typeface="Times New Roman"/>
              </a:rPr>
              <a:t>AA </a:t>
            </a:r>
            <a:r>
              <a:rPr lang="tr-TR" spc="-5" dirty="0" err="1">
                <a:latin typeface="Times New Roman"/>
                <a:cs typeface="Times New Roman"/>
              </a:rPr>
              <a:t>servo</a:t>
            </a:r>
            <a:r>
              <a:rPr lang="tr-TR" spc="-5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sürücüler </a:t>
            </a:r>
            <a:r>
              <a:rPr lang="tr-TR" spc="-5" dirty="0">
                <a:latin typeface="Times New Roman"/>
                <a:cs typeface="Times New Roman"/>
              </a:rPr>
              <a:t>olarak </a:t>
            </a:r>
            <a:r>
              <a:rPr lang="tr-TR" spc="-10" dirty="0">
                <a:latin typeface="Times New Roman"/>
                <a:cs typeface="Times New Roman"/>
              </a:rPr>
              <a:t>ikiye</a:t>
            </a:r>
            <a:r>
              <a:rPr lang="tr-TR" spc="60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ayrılır.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3868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9900">
              <a:lnSpc>
                <a:spcPts val="1410"/>
              </a:lnSpc>
              <a:spcBef>
                <a:spcPts val="100"/>
              </a:spcBef>
            </a:pPr>
            <a:r>
              <a:rPr lang="tr-TR" b="1" spc="-5" dirty="0">
                <a:latin typeface="Times New Roman"/>
                <a:cs typeface="Times New Roman"/>
              </a:rPr>
              <a:t>Stator</a:t>
            </a:r>
            <a:endParaRPr lang="tr-TR" dirty="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lang="tr-TR" dirty="0">
                <a:latin typeface="Times New Roman"/>
                <a:cs typeface="Times New Roman"/>
              </a:rPr>
              <a:t>Stator, </a:t>
            </a:r>
            <a:r>
              <a:rPr lang="tr-TR" spc="-5" dirty="0">
                <a:latin typeface="Times New Roman"/>
                <a:cs typeface="Times New Roman"/>
              </a:rPr>
              <a:t>makinenin </a:t>
            </a:r>
            <a:r>
              <a:rPr lang="tr-TR" dirty="0">
                <a:latin typeface="Times New Roman"/>
                <a:cs typeface="Times New Roman"/>
              </a:rPr>
              <a:t>duran </a:t>
            </a:r>
            <a:r>
              <a:rPr lang="tr-TR" spc="-5" dirty="0">
                <a:latin typeface="Times New Roman"/>
                <a:cs typeface="Times New Roman"/>
              </a:rPr>
              <a:t>kısmıdır. Stator </a:t>
            </a:r>
            <a:r>
              <a:rPr lang="tr-TR" dirty="0">
                <a:latin typeface="Times New Roman"/>
                <a:cs typeface="Times New Roman"/>
              </a:rPr>
              <a:t>saclar </a:t>
            </a:r>
            <a:r>
              <a:rPr lang="tr-TR" spc="-15" dirty="0">
                <a:latin typeface="Times New Roman"/>
                <a:cs typeface="Times New Roman"/>
              </a:rPr>
              <a:t>ve </a:t>
            </a:r>
            <a:r>
              <a:rPr lang="tr-TR" spc="-5" dirty="0">
                <a:latin typeface="Times New Roman"/>
                <a:cs typeface="Times New Roman"/>
              </a:rPr>
              <a:t>sargılardan oluşur. Saclar, asenkron</a:t>
            </a:r>
            <a:r>
              <a:rPr lang="tr-TR" spc="95" dirty="0">
                <a:latin typeface="Times New Roman"/>
                <a:cs typeface="Times New Roman"/>
              </a:rPr>
              <a:t> </a:t>
            </a:r>
            <a:r>
              <a:rPr lang="tr-TR" spc="-10" dirty="0">
                <a:latin typeface="Times New Roman"/>
                <a:cs typeface="Times New Roman"/>
              </a:rPr>
              <a:t>veya</a:t>
            </a:r>
            <a:endParaRPr lang="tr-TR" dirty="0">
              <a:latin typeface="Times New Roman"/>
              <a:cs typeface="Times New Roman"/>
            </a:endParaRPr>
          </a:p>
          <a:p>
            <a:pPr marL="12700" marR="6350">
              <a:lnSpc>
                <a:spcPct val="109700"/>
              </a:lnSpc>
              <a:spcBef>
                <a:spcPts val="20"/>
              </a:spcBef>
            </a:pPr>
            <a:r>
              <a:rPr lang="tr-TR" spc="-5" dirty="0">
                <a:latin typeface="Times New Roman"/>
                <a:cs typeface="Times New Roman"/>
              </a:rPr>
              <a:t>senkron </a:t>
            </a:r>
            <a:r>
              <a:rPr lang="tr-TR" dirty="0">
                <a:latin typeface="Times New Roman"/>
                <a:cs typeface="Times New Roman"/>
              </a:rPr>
              <a:t>motorlarda </a:t>
            </a:r>
            <a:r>
              <a:rPr lang="tr-TR" spc="-5" dirty="0">
                <a:latin typeface="Times New Roman"/>
                <a:cs typeface="Times New Roman"/>
              </a:rPr>
              <a:t>olduğu gibi </a:t>
            </a:r>
            <a:r>
              <a:rPr lang="tr-TR" dirty="0">
                <a:latin typeface="Times New Roman"/>
                <a:cs typeface="Times New Roman"/>
              </a:rPr>
              <a:t>birer </a:t>
            </a:r>
            <a:r>
              <a:rPr lang="tr-TR" spc="-10" dirty="0">
                <a:latin typeface="Times New Roman"/>
                <a:cs typeface="Times New Roman"/>
              </a:rPr>
              <a:t>yüzeyi </a:t>
            </a:r>
            <a:r>
              <a:rPr lang="tr-TR" dirty="0">
                <a:latin typeface="Times New Roman"/>
                <a:cs typeface="Times New Roman"/>
              </a:rPr>
              <a:t>silisli olup üzerlerine </a:t>
            </a:r>
            <a:r>
              <a:rPr lang="tr-TR" spc="-5" dirty="0">
                <a:latin typeface="Times New Roman"/>
                <a:cs typeface="Times New Roman"/>
              </a:rPr>
              <a:t>kalıplarlar stator oyukları  </a:t>
            </a:r>
            <a:r>
              <a:rPr lang="tr-TR" dirty="0">
                <a:latin typeface="Times New Roman"/>
                <a:cs typeface="Times New Roman"/>
              </a:rPr>
              <a:t>açılır. </a:t>
            </a:r>
            <a:r>
              <a:rPr lang="tr-TR" spc="-5" dirty="0">
                <a:latin typeface="Times New Roman"/>
                <a:cs typeface="Times New Roman"/>
              </a:rPr>
              <a:t>Biçimlendirilen stator sacları sıkıştırılarak perçinlenir </a:t>
            </a:r>
            <a:r>
              <a:rPr lang="tr-TR" spc="-10" dirty="0">
                <a:latin typeface="Times New Roman"/>
                <a:cs typeface="Times New Roman"/>
              </a:rPr>
              <a:t>veya </a:t>
            </a:r>
            <a:r>
              <a:rPr lang="tr-TR" spc="-5" dirty="0">
                <a:latin typeface="Times New Roman"/>
                <a:cs typeface="Times New Roman"/>
              </a:rPr>
              <a:t>somunla</a:t>
            </a:r>
            <a:r>
              <a:rPr lang="tr-TR" spc="85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sabitlenir.</a:t>
            </a:r>
            <a:endParaRPr lang="tr-TR" dirty="0">
              <a:latin typeface="Times New Roman"/>
              <a:cs typeface="Times New Roman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636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2280">
              <a:lnSpc>
                <a:spcPts val="1410"/>
              </a:lnSpc>
              <a:spcBef>
                <a:spcPts val="100"/>
              </a:spcBef>
            </a:pPr>
            <a:r>
              <a:rPr lang="tr-TR" b="1" spc="-10" dirty="0">
                <a:latin typeface="Times New Roman"/>
                <a:cs typeface="Times New Roman"/>
              </a:rPr>
              <a:t>Rotor</a:t>
            </a:r>
            <a:endParaRPr lang="tr-TR" dirty="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lang="tr-TR" spc="-5" dirty="0">
                <a:latin typeface="Times New Roman"/>
                <a:cs typeface="Times New Roman"/>
              </a:rPr>
              <a:t>Motorun</a:t>
            </a:r>
            <a:r>
              <a:rPr lang="tr-TR" spc="45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uyartım</a:t>
            </a:r>
            <a:r>
              <a:rPr lang="tr-TR" spc="50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akısı</a:t>
            </a:r>
            <a:r>
              <a:rPr lang="tr-TR" spc="55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rotora</a:t>
            </a:r>
            <a:r>
              <a:rPr lang="tr-TR" spc="75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yerleştirilen</a:t>
            </a:r>
            <a:r>
              <a:rPr lang="tr-TR" spc="30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kalıcı</a:t>
            </a:r>
            <a:r>
              <a:rPr lang="tr-TR" spc="50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mıknatıslar</a:t>
            </a:r>
            <a:r>
              <a:rPr lang="tr-TR" spc="50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tarafından</a:t>
            </a:r>
            <a:r>
              <a:rPr lang="tr-TR" spc="45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sağlanmaktadır.</a:t>
            </a:r>
            <a:r>
              <a:rPr lang="tr-TR" spc="50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Kalıcı</a:t>
            </a:r>
            <a:endParaRPr lang="tr-TR" dirty="0">
              <a:latin typeface="Times New Roman"/>
              <a:cs typeface="Times New Roman"/>
            </a:endParaRPr>
          </a:p>
          <a:p>
            <a:pPr marL="12700" marR="5080">
              <a:lnSpc>
                <a:spcPct val="109700"/>
              </a:lnSpc>
            </a:pPr>
            <a:r>
              <a:rPr lang="tr-TR" dirty="0">
                <a:latin typeface="Times New Roman"/>
                <a:cs typeface="Times New Roman"/>
              </a:rPr>
              <a:t>mıknatıs </a:t>
            </a:r>
            <a:r>
              <a:rPr lang="tr-TR" spc="-5" dirty="0">
                <a:latin typeface="Times New Roman"/>
                <a:cs typeface="Times New Roman"/>
              </a:rPr>
              <a:t>malzemelerin yüksek </a:t>
            </a:r>
            <a:r>
              <a:rPr lang="tr-TR" dirty="0">
                <a:latin typeface="Times New Roman"/>
                <a:cs typeface="Times New Roman"/>
              </a:rPr>
              <a:t>kalıcı </a:t>
            </a:r>
            <a:r>
              <a:rPr lang="tr-TR" spc="-5" dirty="0">
                <a:latin typeface="Times New Roman"/>
                <a:cs typeface="Times New Roman"/>
              </a:rPr>
              <a:t>mıknatısiyet </a:t>
            </a:r>
            <a:r>
              <a:rPr lang="tr-TR" spc="-15" dirty="0">
                <a:latin typeface="Times New Roman"/>
                <a:cs typeface="Times New Roman"/>
              </a:rPr>
              <a:t>ve </a:t>
            </a:r>
            <a:r>
              <a:rPr lang="tr-TR" spc="-5" dirty="0">
                <a:latin typeface="Times New Roman"/>
                <a:cs typeface="Times New Roman"/>
              </a:rPr>
              <a:t>yüksek giderici kuvvet özelliklerine  sahip  </a:t>
            </a:r>
            <a:r>
              <a:rPr lang="tr-TR" dirty="0">
                <a:latin typeface="Times New Roman"/>
                <a:cs typeface="Times New Roman"/>
              </a:rPr>
              <a:t>olması  </a:t>
            </a:r>
            <a:r>
              <a:rPr lang="tr-TR" spc="145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gerekir.</a:t>
            </a:r>
            <a:r>
              <a:rPr lang="tr-TR" spc="290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Rotor</a:t>
            </a:r>
            <a:r>
              <a:rPr lang="tr-TR" spc="290" dirty="0">
                <a:latin typeface="Times New Roman"/>
                <a:cs typeface="Times New Roman"/>
              </a:rPr>
              <a:t> </a:t>
            </a:r>
            <a:r>
              <a:rPr lang="tr-TR" spc="-5" dirty="0" err="1">
                <a:latin typeface="Times New Roman"/>
                <a:cs typeface="Times New Roman"/>
              </a:rPr>
              <a:t>sinterlenmiş</a:t>
            </a:r>
            <a:r>
              <a:rPr lang="tr-TR" spc="-5" dirty="0">
                <a:latin typeface="Times New Roman"/>
                <a:cs typeface="Times New Roman"/>
              </a:rPr>
              <a:t> </a:t>
            </a:r>
            <a:r>
              <a:rPr lang="tr-TR" spc="-10" dirty="0">
                <a:latin typeface="Times New Roman"/>
                <a:cs typeface="Times New Roman"/>
              </a:rPr>
              <a:t>veya</a:t>
            </a:r>
            <a:r>
              <a:rPr lang="tr-TR" spc="280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bağlanmış </a:t>
            </a:r>
            <a:r>
              <a:rPr lang="tr-TR" dirty="0" err="1">
                <a:latin typeface="Times New Roman"/>
                <a:cs typeface="Times New Roman"/>
              </a:rPr>
              <a:t>ferrit</a:t>
            </a:r>
            <a:r>
              <a:rPr lang="tr-TR" dirty="0">
                <a:latin typeface="Times New Roman"/>
                <a:cs typeface="Times New Roman"/>
              </a:rPr>
              <a:t>, </a:t>
            </a:r>
            <a:r>
              <a:rPr lang="tr-TR" spc="-5" dirty="0">
                <a:latin typeface="Times New Roman"/>
                <a:cs typeface="Times New Roman"/>
              </a:rPr>
              <a:t>nadir</a:t>
            </a:r>
            <a:r>
              <a:rPr lang="tr-TR" spc="290" dirty="0">
                <a:latin typeface="Times New Roman"/>
                <a:cs typeface="Times New Roman"/>
              </a:rPr>
              <a:t> </a:t>
            </a:r>
            <a:r>
              <a:rPr lang="tr-TR" spc="10" dirty="0">
                <a:latin typeface="Times New Roman"/>
                <a:cs typeface="Times New Roman"/>
              </a:rPr>
              <a:t>bulunan </a:t>
            </a:r>
            <a:r>
              <a:rPr lang="tr-TR" spc="-5" dirty="0">
                <a:latin typeface="Times New Roman"/>
                <a:cs typeface="Times New Roman"/>
              </a:rPr>
              <a:t>malzemeler,</a:t>
            </a:r>
            <a:endParaRPr lang="tr-TR" dirty="0">
              <a:latin typeface="Times New Roman"/>
              <a:cs typeface="Times New Roman"/>
            </a:endParaRPr>
          </a:p>
          <a:p>
            <a:pPr marL="12700" marR="7620">
              <a:lnSpc>
                <a:spcPct val="109700"/>
              </a:lnSpc>
              <a:spcBef>
                <a:spcPts val="20"/>
              </a:spcBef>
            </a:pPr>
            <a:r>
              <a:rPr lang="tr-TR" spc="-5" dirty="0" err="1">
                <a:latin typeface="Times New Roman"/>
                <a:cs typeface="Times New Roman"/>
              </a:rPr>
              <a:t>nidyum</a:t>
            </a:r>
            <a:r>
              <a:rPr lang="tr-TR" spc="-5" dirty="0">
                <a:latin typeface="Times New Roman"/>
                <a:cs typeface="Times New Roman"/>
              </a:rPr>
              <a:t>-demir-</a:t>
            </a:r>
            <a:r>
              <a:rPr lang="tr-TR" spc="-5" dirty="0" err="1">
                <a:latin typeface="Times New Roman"/>
                <a:cs typeface="Times New Roman"/>
              </a:rPr>
              <a:t>boron</a:t>
            </a:r>
            <a:r>
              <a:rPr lang="tr-TR" spc="-5" dirty="0">
                <a:latin typeface="Times New Roman"/>
                <a:cs typeface="Times New Roman"/>
              </a:rPr>
              <a:t> </a:t>
            </a:r>
            <a:r>
              <a:rPr lang="tr-TR" spc="-10" dirty="0">
                <a:latin typeface="Times New Roman"/>
                <a:cs typeface="Times New Roman"/>
              </a:rPr>
              <a:t>veya </a:t>
            </a:r>
            <a:r>
              <a:rPr lang="tr-TR" dirty="0" err="1">
                <a:latin typeface="Times New Roman"/>
                <a:cs typeface="Times New Roman"/>
              </a:rPr>
              <a:t>alnico</a:t>
            </a:r>
            <a:r>
              <a:rPr lang="tr-TR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(alüminyum-nikel-kobalt) </a:t>
            </a:r>
            <a:r>
              <a:rPr lang="tr-TR" dirty="0">
                <a:latin typeface="Times New Roman"/>
                <a:cs typeface="Times New Roman"/>
              </a:rPr>
              <a:t>tipi mıknatıs </a:t>
            </a:r>
            <a:r>
              <a:rPr lang="tr-TR" spc="-5" dirty="0">
                <a:latin typeface="Times New Roman"/>
                <a:cs typeface="Times New Roman"/>
              </a:rPr>
              <a:t>malzemelerden  yapılır.</a:t>
            </a:r>
            <a:endParaRPr lang="tr-TR" dirty="0">
              <a:latin typeface="Times New Roman"/>
              <a:cs typeface="Times New Roman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7022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2280">
              <a:lnSpc>
                <a:spcPts val="1410"/>
              </a:lnSpc>
              <a:spcBef>
                <a:spcPts val="100"/>
              </a:spcBef>
            </a:pPr>
            <a:r>
              <a:rPr lang="tr-TR" b="1" dirty="0">
                <a:latin typeface="Times New Roman"/>
                <a:cs typeface="Times New Roman"/>
              </a:rPr>
              <a:t>Sargılar</a:t>
            </a:r>
            <a:endParaRPr lang="tr-TR" dirty="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lang="tr-TR" spc="-5" dirty="0">
                <a:latin typeface="Times New Roman"/>
                <a:cs typeface="Times New Roman"/>
              </a:rPr>
              <a:t>Kalıcı </a:t>
            </a:r>
            <a:r>
              <a:rPr lang="tr-TR" dirty="0">
                <a:latin typeface="Times New Roman"/>
                <a:cs typeface="Times New Roman"/>
              </a:rPr>
              <a:t>mıknatıslı </a:t>
            </a:r>
            <a:r>
              <a:rPr lang="tr-TR" spc="-5" dirty="0">
                <a:latin typeface="Times New Roman"/>
                <a:cs typeface="Times New Roman"/>
              </a:rPr>
              <a:t>makinelerin </a:t>
            </a:r>
            <a:r>
              <a:rPr lang="tr-TR" spc="-10" dirty="0">
                <a:latin typeface="Times New Roman"/>
                <a:cs typeface="Times New Roman"/>
              </a:rPr>
              <a:t>büyük </a:t>
            </a:r>
            <a:r>
              <a:rPr lang="tr-TR" spc="-5" dirty="0">
                <a:latin typeface="Times New Roman"/>
                <a:cs typeface="Times New Roman"/>
              </a:rPr>
              <a:t>çoğunluğunda, </a:t>
            </a:r>
            <a:r>
              <a:rPr lang="tr-TR" dirty="0">
                <a:latin typeface="Times New Roman"/>
                <a:cs typeface="Times New Roman"/>
              </a:rPr>
              <a:t>özellikle </a:t>
            </a:r>
            <a:r>
              <a:rPr lang="tr-TR" spc="160" dirty="0">
                <a:latin typeface="Times New Roman"/>
                <a:cs typeface="Times New Roman"/>
              </a:rPr>
              <a:t> </a:t>
            </a:r>
            <a:r>
              <a:rPr lang="tr-TR" spc="-10" dirty="0">
                <a:latin typeface="Times New Roman"/>
                <a:cs typeface="Times New Roman"/>
              </a:rPr>
              <a:t>güç  </a:t>
            </a:r>
            <a:r>
              <a:rPr lang="tr-TR" spc="-5" dirty="0">
                <a:latin typeface="Times New Roman"/>
                <a:cs typeface="Times New Roman"/>
              </a:rPr>
              <a:t>uygulamalarında </a:t>
            </a:r>
            <a:r>
              <a:rPr lang="tr-TR" dirty="0">
                <a:latin typeface="Times New Roman"/>
                <a:cs typeface="Times New Roman"/>
              </a:rPr>
              <a:t>kullanılan</a:t>
            </a:r>
          </a:p>
          <a:p>
            <a:pPr marL="12700" marR="5080">
              <a:lnSpc>
                <a:spcPct val="109800"/>
              </a:lnSpc>
            </a:pPr>
            <a:r>
              <a:rPr lang="tr-TR" dirty="0">
                <a:latin typeface="Times New Roman"/>
                <a:cs typeface="Times New Roman"/>
              </a:rPr>
              <a:t>makinelerde, bir </a:t>
            </a:r>
            <a:r>
              <a:rPr lang="tr-TR" spc="-10" dirty="0">
                <a:latin typeface="Times New Roman"/>
                <a:cs typeface="Times New Roman"/>
              </a:rPr>
              <a:t>ve </a:t>
            </a:r>
            <a:r>
              <a:rPr lang="tr-TR" dirty="0">
                <a:latin typeface="Times New Roman"/>
                <a:cs typeface="Times New Roman"/>
              </a:rPr>
              <a:t>çok faz sargıları </a:t>
            </a:r>
            <a:r>
              <a:rPr lang="tr-TR" spc="-5" dirty="0">
                <a:latin typeface="Times New Roman"/>
                <a:cs typeface="Times New Roman"/>
              </a:rPr>
              <a:t>AA makinelerine benzer. Sargılar </a:t>
            </a:r>
            <a:r>
              <a:rPr lang="tr-TR" dirty="0">
                <a:latin typeface="Times New Roman"/>
                <a:cs typeface="Times New Roman"/>
              </a:rPr>
              <a:t>genellikle </a:t>
            </a:r>
            <a:r>
              <a:rPr lang="tr-TR" spc="-5" dirty="0">
                <a:latin typeface="Times New Roman"/>
                <a:cs typeface="Times New Roman"/>
              </a:rPr>
              <a:t>çift </a:t>
            </a:r>
            <a:r>
              <a:rPr lang="tr-TR" dirty="0">
                <a:latin typeface="Times New Roman"/>
                <a:cs typeface="Times New Roman"/>
              </a:rPr>
              <a:t>katmanlı  (iki  </a:t>
            </a:r>
            <a:r>
              <a:rPr lang="tr-TR" spc="-5" dirty="0">
                <a:latin typeface="Times New Roman"/>
                <a:cs typeface="Times New Roman"/>
              </a:rPr>
              <a:t>sargının  </a:t>
            </a:r>
            <a:r>
              <a:rPr lang="tr-TR" dirty="0">
                <a:latin typeface="Times New Roman"/>
                <a:cs typeface="Times New Roman"/>
              </a:rPr>
              <a:t>birer  kenarları  bir  </a:t>
            </a:r>
            <a:r>
              <a:rPr lang="tr-TR" spc="-5" dirty="0">
                <a:latin typeface="Times New Roman"/>
                <a:cs typeface="Times New Roman"/>
              </a:rPr>
              <a:t>oyuğa)  </a:t>
            </a:r>
            <a:r>
              <a:rPr lang="tr-TR" spc="-15" dirty="0">
                <a:latin typeface="Times New Roman"/>
                <a:cs typeface="Times New Roman"/>
              </a:rPr>
              <a:t>ve  </a:t>
            </a:r>
            <a:r>
              <a:rPr lang="tr-TR" dirty="0">
                <a:latin typeface="Times New Roman"/>
                <a:cs typeface="Times New Roman"/>
              </a:rPr>
              <a:t>paralel  sarım  </a:t>
            </a:r>
            <a:r>
              <a:rPr lang="tr-TR" spc="-5" dirty="0">
                <a:latin typeface="Times New Roman"/>
                <a:cs typeface="Times New Roman"/>
              </a:rPr>
              <a:t>kullanılırken  </a:t>
            </a:r>
            <a:r>
              <a:rPr lang="tr-TR" dirty="0">
                <a:latin typeface="Times New Roman"/>
                <a:cs typeface="Times New Roman"/>
              </a:rPr>
              <a:t>tek  </a:t>
            </a:r>
            <a:r>
              <a:rPr lang="tr-TR" spc="-5" dirty="0">
                <a:latin typeface="Times New Roman"/>
                <a:cs typeface="Times New Roman"/>
              </a:rPr>
              <a:t>katmanlı </a:t>
            </a:r>
            <a:r>
              <a:rPr lang="tr-TR" spc="100" dirty="0">
                <a:latin typeface="Times New Roman"/>
                <a:cs typeface="Times New Roman"/>
              </a:rPr>
              <a:t> </a:t>
            </a:r>
            <a:r>
              <a:rPr lang="tr-TR" dirty="0" smtClean="0">
                <a:latin typeface="Times New Roman"/>
                <a:cs typeface="Times New Roman"/>
              </a:rPr>
              <a:t>toplu aramalarda kullanılır.</a:t>
            </a:r>
            <a:endParaRPr lang="tr-TR" dirty="0">
              <a:latin typeface="Times New Roman"/>
              <a:cs typeface="Times New Roman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1167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00000"/>
              </a:lnSpc>
            </a:pPr>
            <a:endParaRPr lang="tr-TR" dirty="0">
              <a:latin typeface="Times New Roman"/>
              <a:cs typeface="Times New Roman"/>
            </a:endParaRPr>
          </a:p>
          <a:p>
            <a:pPr marL="469900" indent="-229235">
              <a:lnSpc>
                <a:spcPct val="100000"/>
              </a:lnSpc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lang="tr-TR" dirty="0">
                <a:latin typeface="Times New Roman"/>
                <a:cs typeface="Times New Roman"/>
              </a:rPr>
              <a:t>DA </a:t>
            </a:r>
            <a:r>
              <a:rPr lang="tr-TR" spc="-5" dirty="0" err="1">
                <a:latin typeface="Times New Roman"/>
                <a:cs typeface="Times New Roman"/>
              </a:rPr>
              <a:t>Servo</a:t>
            </a:r>
            <a:r>
              <a:rPr lang="tr-TR" spc="-114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motor</a:t>
            </a:r>
          </a:p>
          <a:p>
            <a:pPr marL="469900" indent="-229235">
              <a:lnSpc>
                <a:spcPct val="100000"/>
              </a:lnSpc>
              <a:spcBef>
                <a:spcPts val="60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lang="tr-TR" spc="-10" dirty="0">
                <a:latin typeface="Times New Roman"/>
                <a:cs typeface="Times New Roman"/>
              </a:rPr>
              <a:t>AA </a:t>
            </a:r>
            <a:r>
              <a:rPr lang="tr-TR" spc="-5" dirty="0" err="1">
                <a:latin typeface="Times New Roman"/>
                <a:cs typeface="Times New Roman"/>
              </a:rPr>
              <a:t>Servo</a:t>
            </a:r>
            <a:r>
              <a:rPr lang="tr-TR" spc="-85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motor</a:t>
            </a:r>
          </a:p>
          <a:p>
            <a:pPr>
              <a:lnSpc>
                <a:spcPct val="100000"/>
              </a:lnSpc>
            </a:pPr>
            <a:endParaRPr lang="tr-TR" dirty="0">
              <a:latin typeface="Times New Roman"/>
              <a:cs typeface="Times New Roman"/>
            </a:endParaRPr>
          </a:p>
          <a:p>
            <a:pPr marL="12700" marR="5080" indent="449580" algn="just">
              <a:lnSpc>
                <a:spcPct val="95900"/>
              </a:lnSpc>
            </a:pPr>
            <a:r>
              <a:rPr lang="tr-TR" spc="-5" dirty="0" err="1">
                <a:latin typeface="Times New Roman"/>
                <a:cs typeface="Times New Roman"/>
              </a:rPr>
              <a:t>Servo</a:t>
            </a:r>
            <a:r>
              <a:rPr lang="tr-TR" spc="-5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motor </a:t>
            </a:r>
            <a:r>
              <a:rPr lang="tr-TR" spc="-5" dirty="0">
                <a:latin typeface="Times New Roman"/>
                <a:cs typeface="Times New Roman"/>
              </a:rPr>
              <a:t>AA </a:t>
            </a:r>
            <a:r>
              <a:rPr lang="tr-TR" spc="-20" dirty="0">
                <a:latin typeface="Times New Roman"/>
                <a:cs typeface="Times New Roman"/>
              </a:rPr>
              <a:t>ya </a:t>
            </a:r>
            <a:r>
              <a:rPr lang="tr-TR" dirty="0">
                <a:latin typeface="Times New Roman"/>
                <a:cs typeface="Times New Roman"/>
              </a:rPr>
              <a:t>da </a:t>
            </a:r>
            <a:r>
              <a:rPr lang="tr-TR" spc="5" dirty="0" err="1">
                <a:latin typeface="Times New Roman"/>
                <a:cs typeface="Times New Roman"/>
              </a:rPr>
              <a:t>DA</a:t>
            </a:r>
            <a:r>
              <a:rPr lang="tr-TR" spc="5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olarak </a:t>
            </a:r>
            <a:r>
              <a:rPr lang="tr-TR" spc="-10" dirty="0">
                <a:latin typeface="Times New Roman"/>
                <a:cs typeface="Times New Roman"/>
              </a:rPr>
              <a:t>bulunur. </a:t>
            </a:r>
            <a:r>
              <a:rPr lang="tr-TR" spc="-5" dirty="0">
                <a:latin typeface="Times New Roman"/>
                <a:cs typeface="Times New Roman"/>
              </a:rPr>
              <a:t>İlk zamanlarda </a:t>
            </a:r>
            <a:r>
              <a:rPr lang="tr-TR" spc="-5" dirty="0" err="1">
                <a:latin typeface="Times New Roman"/>
                <a:cs typeface="Times New Roman"/>
              </a:rPr>
              <a:t>servo</a:t>
            </a:r>
            <a:r>
              <a:rPr lang="tr-TR" spc="-5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motor </a:t>
            </a:r>
            <a:r>
              <a:rPr lang="tr-TR" spc="-5" dirty="0">
                <a:latin typeface="Times New Roman"/>
                <a:cs typeface="Times New Roman"/>
              </a:rPr>
              <a:t>genelde </a:t>
            </a:r>
            <a:r>
              <a:rPr lang="tr-TR" dirty="0">
                <a:latin typeface="Times New Roman"/>
                <a:cs typeface="Times New Roman"/>
              </a:rPr>
              <a:t>DA  motorlardır. Çünkü </a:t>
            </a:r>
            <a:r>
              <a:rPr lang="tr-TR" spc="-5" dirty="0">
                <a:latin typeface="Times New Roman"/>
                <a:cs typeface="Times New Roman"/>
              </a:rPr>
              <a:t>uzun yıllar yüksek </a:t>
            </a:r>
            <a:r>
              <a:rPr lang="tr-TR" dirty="0">
                <a:latin typeface="Times New Roman"/>
                <a:cs typeface="Times New Roman"/>
              </a:rPr>
              <a:t>akımlar için tek kontrol </a:t>
            </a:r>
            <a:r>
              <a:rPr lang="tr-TR" spc="-5" dirty="0">
                <a:latin typeface="Times New Roman"/>
                <a:cs typeface="Times New Roman"/>
              </a:rPr>
              <a:t>yöntemi </a:t>
            </a:r>
            <a:r>
              <a:rPr lang="tr-TR" spc="-5" dirty="0" err="1">
                <a:latin typeface="Times New Roman"/>
                <a:cs typeface="Times New Roman"/>
              </a:rPr>
              <a:t>tristör</a:t>
            </a:r>
            <a:r>
              <a:rPr lang="tr-TR" spc="-5" dirty="0">
                <a:latin typeface="Times New Roman"/>
                <a:cs typeface="Times New Roman"/>
              </a:rPr>
              <a:t>  kullanılmaktaydı. </a:t>
            </a:r>
            <a:r>
              <a:rPr lang="tr-TR" dirty="0" err="1">
                <a:latin typeface="Times New Roman"/>
                <a:cs typeface="Times New Roman"/>
              </a:rPr>
              <a:t>Transistörler</a:t>
            </a:r>
            <a:r>
              <a:rPr lang="tr-TR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yüksek </a:t>
            </a:r>
            <a:r>
              <a:rPr lang="tr-TR" dirty="0">
                <a:latin typeface="Times New Roman"/>
                <a:cs typeface="Times New Roman"/>
              </a:rPr>
              <a:t>akımları kontrol </a:t>
            </a:r>
            <a:r>
              <a:rPr lang="tr-TR" spc="-5" dirty="0">
                <a:latin typeface="Times New Roman"/>
                <a:cs typeface="Times New Roman"/>
              </a:rPr>
              <a:t>etme </a:t>
            </a:r>
            <a:r>
              <a:rPr lang="tr-TR" spc="-10" dirty="0">
                <a:latin typeface="Times New Roman"/>
                <a:cs typeface="Times New Roman"/>
              </a:rPr>
              <a:t>yeteneği </a:t>
            </a:r>
            <a:r>
              <a:rPr lang="tr-TR" dirty="0">
                <a:latin typeface="Times New Roman"/>
                <a:cs typeface="Times New Roman"/>
              </a:rPr>
              <a:t>kazandıkça </a:t>
            </a:r>
            <a:r>
              <a:rPr lang="tr-TR" spc="-15" dirty="0">
                <a:latin typeface="Times New Roman"/>
                <a:cs typeface="Times New Roman"/>
              </a:rPr>
              <a:t>ve </a:t>
            </a:r>
            <a:r>
              <a:rPr lang="tr-TR" spc="-5" dirty="0">
                <a:latin typeface="Times New Roman"/>
                <a:cs typeface="Times New Roman"/>
              </a:rPr>
              <a:t>yüksek  </a:t>
            </a:r>
            <a:r>
              <a:rPr lang="tr-TR" dirty="0">
                <a:latin typeface="Times New Roman"/>
                <a:cs typeface="Times New Roman"/>
              </a:rPr>
              <a:t>akımları </a:t>
            </a:r>
            <a:r>
              <a:rPr lang="tr-TR" spc="-5" dirty="0">
                <a:latin typeface="Times New Roman"/>
                <a:cs typeface="Times New Roman"/>
              </a:rPr>
              <a:t>yüksek </a:t>
            </a:r>
            <a:r>
              <a:rPr lang="tr-TR" dirty="0">
                <a:latin typeface="Times New Roman"/>
                <a:cs typeface="Times New Roman"/>
              </a:rPr>
              <a:t>frekanslarda </a:t>
            </a:r>
            <a:r>
              <a:rPr lang="tr-TR" spc="-5" dirty="0" err="1">
                <a:latin typeface="Times New Roman"/>
                <a:cs typeface="Times New Roman"/>
              </a:rPr>
              <a:t>anahtarlandıkça</a:t>
            </a:r>
            <a:r>
              <a:rPr lang="tr-TR" spc="-5" dirty="0">
                <a:latin typeface="Times New Roman"/>
                <a:cs typeface="Times New Roman"/>
              </a:rPr>
              <a:t> </a:t>
            </a:r>
            <a:r>
              <a:rPr lang="tr-TR" spc="-5" dirty="0" err="1">
                <a:latin typeface="Times New Roman"/>
                <a:cs typeface="Times New Roman"/>
              </a:rPr>
              <a:t>servo</a:t>
            </a:r>
            <a:r>
              <a:rPr lang="tr-TR" spc="-5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motorlar daha </a:t>
            </a:r>
            <a:r>
              <a:rPr lang="tr-TR" spc="-5" dirty="0">
                <a:latin typeface="Times New Roman"/>
                <a:cs typeface="Times New Roman"/>
              </a:rPr>
              <a:t>sık kullanılmaya </a:t>
            </a:r>
            <a:r>
              <a:rPr lang="tr-TR" dirty="0">
                <a:latin typeface="Times New Roman"/>
                <a:cs typeface="Times New Roman"/>
              </a:rPr>
              <a:t>başlandı.  </a:t>
            </a:r>
            <a:r>
              <a:rPr lang="tr-TR" spc="-5" dirty="0">
                <a:latin typeface="Times New Roman"/>
                <a:cs typeface="Times New Roman"/>
              </a:rPr>
              <a:t>İlk </a:t>
            </a:r>
            <a:r>
              <a:rPr lang="tr-TR" spc="-5" dirty="0" err="1">
                <a:latin typeface="Times New Roman"/>
                <a:cs typeface="Times New Roman"/>
              </a:rPr>
              <a:t>servo</a:t>
            </a:r>
            <a:r>
              <a:rPr lang="tr-TR" spc="-5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motor özellikle </a:t>
            </a:r>
            <a:r>
              <a:rPr lang="tr-TR" spc="-5" dirty="0">
                <a:latin typeface="Times New Roman"/>
                <a:cs typeface="Times New Roman"/>
              </a:rPr>
              <a:t>güçlendiriciler için tasarlanmıştı. </a:t>
            </a:r>
            <a:r>
              <a:rPr lang="tr-TR" dirty="0">
                <a:latin typeface="Times New Roman"/>
                <a:cs typeface="Times New Roman"/>
              </a:rPr>
              <a:t>Step motor </a:t>
            </a:r>
            <a:r>
              <a:rPr lang="tr-TR" spc="-5" dirty="0">
                <a:latin typeface="Times New Roman"/>
                <a:cs typeface="Times New Roman"/>
              </a:rPr>
              <a:t>kullanılmayan kapalı  devre </a:t>
            </a:r>
            <a:r>
              <a:rPr lang="tr-TR" dirty="0">
                <a:latin typeface="Times New Roman"/>
                <a:cs typeface="Times New Roman"/>
              </a:rPr>
              <a:t>(çıkışın </a:t>
            </a:r>
            <a:r>
              <a:rPr lang="tr-TR" spc="-5" dirty="0">
                <a:latin typeface="Times New Roman"/>
                <a:cs typeface="Times New Roman"/>
              </a:rPr>
              <a:t>kontrol edildiği) sistemlere </a:t>
            </a:r>
            <a:r>
              <a:rPr lang="tr-TR" spc="-5" dirty="0" err="1">
                <a:latin typeface="Times New Roman"/>
                <a:cs typeface="Times New Roman"/>
              </a:rPr>
              <a:t>servo</a:t>
            </a:r>
            <a:r>
              <a:rPr lang="tr-TR" spc="-5" dirty="0">
                <a:latin typeface="Times New Roman"/>
                <a:cs typeface="Times New Roman"/>
              </a:rPr>
              <a:t> sistem diye adlandırılmaktadır. </a:t>
            </a:r>
            <a:r>
              <a:rPr lang="tr-TR" spc="-15" dirty="0">
                <a:latin typeface="Times New Roman"/>
                <a:cs typeface="Times New Roman"/>
              </a:rPr>
              <a:t>Bu </a:t>
            </a:r>
            <a:r>
              <a:rPr lang="tr-TR" spc="-5" dirty="0">
                <a:latin typeface="Times New Roman"/>
                <a:cs typeface="Times New Roman"/>
              </a:rPr>
              <a:t>yüzden </a:t>
            </a:r>
            <a:r>
              <a:rPr lang="tr-TR" dirty="0">
                <a:latin typeface="Times New Roman"/>
                <a:cs typeface="Times New Roman"/>
              </a:rPr>
              <a:t>hız  </a:t>
            </a:r>
            <a:r>
              <a:rPr lang="tr-TR" spc="-5" dirty="0">
                <a:latin typeface="Times New Roman"/>
                <a:cs typeface="Times New Roman"/>
              </a:rPr>
              <a:t>kontrolcüye bağlanmış </a:t>
            </a:r>
            <a:r>
              <a:rPr lang="tr-TR" dirty="0">
                <a:latin typeface="Times New Roman"/>
                <a:cs typeface="Times New Roman"/>
              </a:rPr>
              <a:t>basit bir </a:t>
            </a:r>
            <a:r>
              <a:rPr lang="tr-TR" spc="-15" dirty="0">
                <a:latin typeface="Times New Roman"/>
                <a:cs typeface="Times New Roman"/>
              </a:rPr>
              <a:t>AA </a:t>
            </a:r>
            <a:r>
              <a:rPr lang="tr-TR" spc="-5" dirty="0">
                <a:latin typeface="Times New Roman"/>
                <a:cs typeface="Times New Roman"/>
              </a:rPr>
              <a:t>endüksiyon </a:t>
            </a:r>
            <a:r>
              <a:rPr lang="tr-TR" dirty="0">
                <a:latin typeface="Times New Roman"/>
                <a:cs typeface="Times New Roman"/>
              </a:rPr>
              <a:t>motorunun da </a:t>
            </a:r>
            <a:r>
              <a:rPr lang="tr-TR" spc="-5" dirty="0" err="1">
                <a:latin typeface="Times New Roman"/>
                <a:cs typeface="Times New Roman"/>
              </a:rPr>
              <a:t>servo</a:t>
            </a:r>
            <a:r>
              <a:rPr lang="tr-TR" spc="-5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motor </a:t>
            </a:r>
            <a:r>
              <a:rPr lang="tr-TR" spc="-5" dirty="0">
                <a:latin typeface="Times New Roman"/>
                <a:cs typeface="Times New Roman"/>
              </a:rPr>
              <a:t>olarak  </a:t>
            </a:r>
            <a:r>
              <a:rPr lang="tr-TR" dirty="0">
                <a:latin typeface="Times New Roman"/>
                <a:cs typeface="Times New Roman"/>
              </a:rPr>
              <a:t>adlandırmak</a:t>
            </a:r>
            <a:r>
              <a:rPr lang="tr-TR" spc="-5" dirty="0">
                <a:latin typeface="Times New Roman"/>
                <a:cs typeface="Times New Roman"/>
              </a:rPr>
              <a:t> mümkündür.</a:t>
            </a:r>
            <a:endParaRPr lang="tr-TR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lang="tr-TR" sz="2400" dirty="0">
              <a:latin typeface="Times New Roman"/>
              <a:cs typeface="Times New Roman"/>
            </a:endParaRPr>
          </a:p>
          <a:p>
            <a:pPr marL="12700" marR="8890" indent="449580" algn="just">
              <a:lnSpc>
                <a:spcPct val="110100"/>
              </a:lnSpc>
              <a:spcBef>
                <a:spcPts val="900"/>
              </a:spcBef>
            </a:pPr>
            <a:r>
              <a:rPr lang="tr-TR" spc="-5" dirty="0" err="1">
                <a:latin typeface="Times New Roman"/>
                <a:cs typeface="Times New Roman"/>
              </a:rPr>
              <a:t>Servo</a:t>
            </a:r>
            <a:r>
              <a:rPr lang="tr-TR" spc="-5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motor olarak </a:t>
            </a:r>
            <a:r>
              <a:rPr lang="tr-TR" spc="-5" dirty="0">
                <a:latin typeface="Times New Roman"/>
                <a:cs typeface="Times New Roman"/>
              </a:rPr>
              <a:t>tasarlanmış </a:t>
            </a:r>
            <a:r>
              <a:rPr lang="tr-TR" dirty="0">
                <a:latin typeface="Times New Roman"/>
                <a:cs typeface="Times New Roman"/>
              </a:rPr>
              <a:t>bir </a:t>
            </a:r>
            <a:r>
              <a:rPr lang="tr-TR" spc="-5" dirty="0">
                <a:latin typeface="Times New Roman"/>
                <a:cs typeface="Times New Roman"/>
              </a:rPr>
              <a:t>motorda yapılması gereken değişiklikler, ısıtma  yapmadan </a:t>
            </a:r>
            <a:r>
              <a:rPr lang="tr-TR" dirty="0">
                <a:latin typeface="Times New Roman"/>
                <a:cs typeface="Times New Roman"/>
              </a:rPr>
              <a:t>bir hız aralığında </a:t>
            </a:r>
            <a:r>
              <a:rPr lang="tr-TR" spc="-5" dirty="0">
                <a:latin typeface="Times New Roman"/>
                <a:cs typeface="Times New Roman"/>
              </a:rPr>
              <a:t>çalışma kabiliyeti, rölantide </a:t>
            </a:r>
            <a:r>
              <a:rPr lang="tr-TR" dirty="0">
                <a:latin typeface="Times New Roman"/>
                <a:cs typeface="Times New Roman"/>
              </a:rPr>
              <a:t>çalışırken </a:t>
            </a:r>
            <a:r>
              <a:rPr lang="tr-TR" spc="-10" dirty="0">
                <a:latin typeface="Times New Roman"/>
                <a:cs typeface="Times New Roman"/>
              </a:rPr>
              <a:t>yükü </a:t>
            </a:r>
            <a:r>
              <a:rPr lang="tr-TR" dirty="0">
                <a:latin typeface="Times New Roman"/>
                <a:cs typeface="Times New Roman"/>
              </a:rPr>
              <a:t>belirli bir </a:t>
            </a:r>
            <a:r>
              <a:rPr lang="tr-TR" spc="-5" dirty="0">
                <a:latin typeface="Times New Roman"/>
                <a:cs typeface="Times New Roman"/>
              </a:rPr>
              <a:t>pozisyonda  tutmaya yeterli </a:t>
            </a:r>
            <a:r>
              <a:rPr lang="tr-TR" dirty="0" err="1">
                <a:latin typeface="Times New Roman"/>
                <a:cs typeface="Times New Roman"/>
              </a:rPr>
              <a:t>torku</a:t>
            </a:r>
            <a:r>
              <a:rPr lang="tr-TR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sağlama </a:t>
            </a:r>
            <a:r>
              <a:rPr lang="tr-TR" spc="-10" dirty="0">
                <a:latin typeface="Times New Roman"/>
                <a:cs typeface="Times New Roman"/>
              </a:rPr>
              <a:t>yeteneği </a:t>
            </a:r>
            <a:r>
              <a:rPr lang="tr-TR" spc="-15" dirty="0">
                <a:latin typeface="Times New Roman"/>
                <a:cs typeface="Times New Roman"/>
              </a:rPr>
              <a:t>ve </a:t>
            </a:r>
            <a:r>
              <a:rPr lang="tr-TR" spc="-5" dirty="0">
                <a:latin typeface="Times New Roman"/>
                <a:cs typeface="Times New Roman"/>
              </a:rPr>
              <a:t>uzun </a:t>
            </a:r>
            <a:r>
              <a:rPr lang="tr-TR" dirty="0">
                <a:latin typeface="Times New Roman"/>
                <a:cs typeface="Times New Roman"/>
              </a:rPr>
              <a:t>süreler için </a:t>
            </a:r>
            <a:r>
              <a:rPr lang="tr-TR" spc="-5" dirty="0">
                <a:latin typeface="Times New Roman"/>
                <a:cs typeface="Times New Roman"/>
              </a:rPr>
              <a:t>aşırı ısınmadan </a:t>
            </a:r>
            <a:r>
              <a:rPr lang="tr-TR" dirty="0">
                <a:latin typeface="Times New Roman"/>
                <a:cs typeface="Times New Roman"/>
              </a:rPr>
              <a:t>çok </a:t>
            </a:r>
            <a:r>
              <a:rPr lang="tr-TR" spc="-10" dirty="0">
                <a:latin typeface="Times New Roman"/>
                <a:cs typeface="Times New Roman"/>
              </a:rPr>
              <a:t>düşük </a:t>
            </a:r>
            <a:r>
              <a:rPr lang="tr-TR" spc="-5" dirty="0">
                <a:latin typeface="Times New Roman"/>
                <a:cs typeface="Times New Roman"/>
              </a:rPr>
              <a:t>hızlarda  çalışma kabiliyetidir. Eski tip motorlarda doğrudan </a:t>
            </a:r>
            <a:r>
              <a:rPr lang="tr-TR" dirty="0">
                <a:latin typeface="Times New Roman"/>
                <a:cs typeface="Times New Roman"/>
              </a:rPr>
              <a:t>motor şaftına </a:t>
            </a:r>
            <a:r>
              <a:rPr lang="tr-TR" spc="-5" dirty="0">
                <a:latin typeface="Times New Roman"/>
                <a:cs typeface="Times New Roman"/>
              </a:rPr>
              <a:t>bağlanmış </a:t>
            </a:r>
            <a:r>
              <a:rPr lang="tr-TR" dirty="0">
                <a:latin typeface="Times New Roman"/>
                <a:cs typeface="Times New Roman"/>
              </a:rPr>
              <a:t>bir motor </a:t>
            </a:r>
            <a:r>
              <a:rPr lang="tr-TR" spc="-5" dirty="0">
                <a:latin typeface="Times New Roman"/>
                <a:cs typeface="Times New Roman"/>
              </a:rPr>
              <a:t>fanı  </a:t>
            </a:r>
            <a:r>
              <a:rPr lang="tr-TR" dirty="0">
                <a:latin typeface="Times New Roman"/>
                <a:cs typeface="Times New Roman"/>
              </a:rPr>
              <a:t>bulunur. </a:t>
            </a:r>
            <a:r>
              <a:rPr lang="tr-TR" spc="-5" dirty="0">
                <a:latin typeface="Times New Roman"/>
                <a:cs typeface="Times New Roman"/>
              </a:rPr>
              <a:t>Motor düşük hızda </a:t>
            </a:r>
            <a:r>
              <a:rPr lang="tr-TR" dirty="0">
                <a:latin typeface="Times New Roman"/>
                <a:cs typeface="Times New Roman"/>
              </a:rPr>
              <a:t>çalışırken fan, motoru </a:t>
            </a:r>
            <a:r>
              <a:rPr lang="tr-TR" spc="-5" dirty="0">
                <a:latin typeface="Times New Roman"/>
                <a:cs typeface="Times New Roman"/>
              </a:rPr>
              <a:t>soğutmak </a:t>
            </a:r>
            <a:r>
              <a:rPr lang="tr-TR" dirty="0">
                <a:latin typeface="Times New Roman"/>
                <a:cs typeface="Times New Roman"/>
              </a:rPr>
              <a:t>için </a:t>
            </a:r>
            <a:r>
              <a:rPr lang="tr-TR" spc="-5" dirty="0">
                <a:latin typeface="Times New Roman"/>
                <a:cs typeface="Times New Roman"/>
              </a:rPr>
              <a:t>yeterli </a:t>
            </a:r>
            <a:r>
              <a:rPr lang="tr-TR" spc="-10" dirty="0">
                <a:latin typeface="Times New Roman"/>
                <a:cs typeface="Times New Roman"/>
              </a:rPr>
              <a:t>havayı </a:t>
            </a:r>
            <a:r>
              <a:rPr lang="tr-TR" dirty="0">
                <a:latin typeface="Times New Roman"/>
                <a:cs typeface="Times New Roman"/>
              </a:rPr>
              <a:t>hareket  ettiremez. </a:t>
            </a:r>
            <a:r>
              <a:rPr lang="tr-TR" spc="-5" dirty="0">
                <a:latin typeface="Times New Roman"/>
                <a:cs typeface="Times New Roman"/>
              </a:rPr>
              <a:t>Daha </a:t>
            </a:r>
            <a:r>
              <a:rPr lang="tr-TR" spc="-10" dirty="0">
                <a:latin typeface="Times New Roman"/>
                <a:cs typeface="Times New Roman"/>
              </a:rPr>
              <a:t>yeni </a:t>
            </a:r>
            <a:r>
              <a:rPr lang="tr-TR" dirty="0">
                <a:latin typeface="Times New Roman"/>
                <a:cs typeface="Times New Roman"/>
              </a:rPr>
              <a:t>motorlarda </a:t>
            </a:r>
            <a:r>
              <a:rPr lang="tr-TR" spc="-10" dirty="0">
                <a:latin typeface="Times New Roman"/>
                <a:cs typeface="Times New Roman"/>
              </a:rPr>
              <a:t>ayrı </a:t>
            </a:r>
            <a:r>
              <a:rPr lang="tr-TR" dirty="0">
                <a:latin typeface="Times New Roman"/>
                <a:cs typeface="Times New Roman"/>
              </a:rPr>
              <a:t>bir fan monte </a:t>
            </a:r>
            <a:r>
              <a:rPr lang="tr-TR" spc="-5" dirty="0">
                <a:latin typeface="Times New Roman"/>
                <a:cs typeface="Times New Roman"/>
              </a:rPr>
              <a:t>edilmiştir. </a:t>
            </a:r>
            <a:r>
              <a:rPr lang="tr-TR" spc="-15" dirty="0">
                <a:latin typeface="Times New Roman"/>
                <a:cs typeface="Times New Roman"/>
              </a:rPr>
              <a:t>Bu </a:t>
            </a:r>
            <a:r>
              <a:rPr lang="tr-TR" dirty="0">
                <a:latin typeface="Times New Roman"/>
                <a:cs typeface="Times New Roman"/>
              </a:rPr>
              <a:t>fan, ideal </a:t>
            </a:r>
            <a:r>
              <a:rPr lang="tr-TR" spc="-5" dirty="0">
                <a:latin typeface="Times New Roman"/>
                <a:cs typeface="Times New Roman"/>
              </a:rPr>
              <a:t>soğutucu </a:t>
            </a:r>
            <a:r>
              <a:rPr lang="tr-TR" spc="-10" dirty="0">
                <a:latin typeface="Times New Roman"/>
                <a:cs typeface="Times New Roman"/>
              </a:rPr>
              <a:t>havayı  </a:t>
            </a:r>
            <a:r>
              <a:rPr lang="tr-TR" spc="-5" dirty="0">
                <a:latin typeface="Times New Roman"/>
                <a:cs typeface="Times New Roman"/>
              </a:rPr>
              <a:t>sağlar. </a:t>
            </a:r>
            <a:r>
              <a:rPr lang="tr-TR" spc="-15" dirty="0">
                <a:latin typeface="Times New Roman"/>
                <a:cs typeface="Times New Roman"/>
              </a:rPr>
              <a:t>Bu </a:t>
            </a:r>
            <a:r>
              <a:rPr lang="tr-TR" dirty="0">
                <a:latin typeface="Times New Roman"/>
                <a:cs typeface="Times New Roman"/>
              </a:rPr>
              <a:t>fan </a:t>
            </a:r>
            <a:r>
              <a:rPr lang="tr-TR" spc="-5" dirty="0">
                <a:latin typeface="Times New Roman"/>
                <a:cs typeface="Times New Roman"/>
              </a:rPr>
              <a:t>sabit </a:t>
            </a:r>
            <a:r>
              <a:rPr lang="tr-TR" dirty="0">
                <a:latin typeface="Times New Roman"/>
                <a:cs typeface="Times New Roman"/>
              </a:rPr>
              <a:t>bir </a:t>
            </a:r>
            <a:r>
              <a:rPr lang="tr-TR" spc="-5" dirty="0">
                <a:latin typeface="Times New Roman"/>
                <a:cs typeface="Times New Roman"/>
              </a:rPr>
              <a:t>gerilim </a:t>
            </a:r>
            <a:r>
              <a:rPr lang="tr-TR" spc="-10" dirty="0">
                <a:latin typeface="Times New Roman"/>
                <a:cs typeface="Times New Roman"/>
              </a:rPr>
              <a:t>kaynağıyla </a:t>
            </a:r>
            <a:r>
              <a:rPr lang="tr-TR" spc="-5" dirty="0">
                <a:latin typeface="Times New Roman"/>
                <a:cs typeface="Times New Roman"/>
              </a:rPr>
              <a:t>güçlendirilmiştir. Böylelikle </a:t>
            </a:r>
            <a:r>
              <a:rPr lang="tr-TR" spc="-5" dirty="0" err="1">
                <a:latin typeface="Times New Roman"/>
                <a:cs typeface="Times New Roman"/>
              </a:rPr>
              <a:t>servo</a:t>
            </a:r>
            <a:r>
              <a:rPr lang="tr-TR" spc="-5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motorun  </a:t>
            </a:r>
            <a:r>
              <a:rPr lang="tr-TR" spc="-5" dirty="0">
                <a:latin typeface="Times New Roman"/>
                <a:cs typeface="Times New Roman"/>
              </a:rPr>
              <a:t>hızından bağımsız </a:t>
            </a:r>
            <a:r>
              <a:rPr lang="tr-TR" dirty="0">
                <a:latin typeface="Times New Roman"/>
                <a:cs typeface="Times New Roman"/>
              </a:rPr>
              <a:t>olarak her </a:t>
            </a:r>
            <a:r>
              <a:rPr lang="tr-TR" spc="-5" dirty="0">
                <a:latin typeface="Times New Roman"/>
                <a:cs typeface="Times New Roman"/>
              </a:rPr>
              <a:t>zaman maksimum devirde</a:t>
            </a:r>
            <a:r>
              <a:rPr lang="tr-TR" spc="25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döner.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5494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 Tema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 Tema" id="{3109E6BF-E65E-4E6F-9D13-38F18A5C6AAF}" vid="{35E7D8A0-46EF-400C-AC50-393CE5D630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 Tema</Template>
  <TotalTime>29</TotalTime>
  <Words>676</Words>
  <Application>Microsoft Office PowerPoint</Application>
  <PresentationFormat>Geniş ekran</PresentationFormat>
  <Paragraphs>44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Calibri</vt:lpstr>
      <vt:lpstr>Symbol</vt:lpstr>
      <vt:lpstr>Times New Roman</vt:lpstr>
      <vt:lpstr>NMYO Tema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9</cp:revision>
  <dcterms:created xsi:type="dcterms:W3CDTF">2020-01-28T19:32:52Z</dcterms:created>
  <dcterms:modified xsi:type="dcterms:W3CDTF">2020-01-29T08:30:41Z</dcterms:modified>
</cp:coreProperties>
</file>