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74" r:id="rId3"/>
    <p:sldId id="278" r:id="rId4"/>
    <p:sldId id="277" r:id="rId5"/>
    <p:sldId id="279"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7"/>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0"/>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40"/>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2"/>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1"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26.3.2018</a:t>
            </a:fld>
            <a:endParaRPr lang="tr-TR"/>
          </a:p>
        </p:txBody>
      </p:sp>
      <p:sp>
        <p:nvSpPr>
          <p:cNvPr id="5" name="4 Altbilgi Yer Tutucusu"/>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349248"/>
            <a:ext cx="8229600" cy="5721499"/>
          </a:xfrm>
        </p:spPr>
        <p:txBody>
          <a:bodyPr>
            <a:normAutofit/>
          </a:bodyPr>
          <a:lstStyle/>
          <a:p>
            <a:pPr marL="0" indent="0" algn="just">
              <a:buNone/>
            </a:pPr>
            <a:endParaRPr lang="tr-TR" sz="2000" b="1" dirty="0"/>
          </a:p>
          <a:p>
            <a:pPr marL="0" indent="0" algn="just">
              <a:buNone/>
            </a:pPr>
            <a:r>
              <a:rPr lang="tr-TR" sz="2000" b="1" dirty="0"/>
              <a:t>Yazınsal Metinler</a:t>
            </a:r>
          </a:p>
          <a:p>
            <a:pPr marL="0" indent="0" algn="just">
              <a:buNone/>
            </a:pPr>
            <a:endParaRPr lang="tr-TR" sz="2000" b="1" dirty="0"/>
          </a:p>
          <a:p>
            <a:pPr marL="0" indent="0" algn="just">
              <a:buNone/>
            </a:pPr>
            <a:r>
              <a:rPr lang="tr-TR" sz="2000" dirty="0"/>
              <a:t>Metinlerin ana işlev türlerine göre yapılan bölümlemelerde iki ana  işlev öbeği ortak görünüm olarak ortaya çıkmaktadır. </a:t>
            </a:r>
            <a:r>
              <a:rPr lang="tr-TR" sz="2000" dirty="0" smtClean="0"/>
              <a:t>Bu </a:t>
            </a:r>
            <a:r>
              <a:rPr lang="tr-TR" sz="2000" dirty="0"/>
              <a:t>işlevlerden, gerçek nesneler, olgular durumlarla ilgili bilgi, gözlem, düşünce aktarımına yönelik olan birincisi </a:t>
            </a:r>
            <a:r>
              <a:rPr lang="tr-TR" sz="2000" dirty="0" err="1"/>
              <a:t>kullanmalık</a:t>
            </a:r>
            <a:r>
              <a:rPr lang="tr-TR" sz="2000" dirty="0"/>
              <a:t> metinlerde, yaratıcı buluş ile bilginin aktarımına yönelik olan ikincisi, kurmaca metinlerde etkilidir. </a:t>
            </a:r>
          </a:p>
        </p:txBody>
      </p:sp>
    </p:spTree>
    <p:extLst>
      <p:ext uri="{BB962C8B-B14F-4D97-AF65-F5344CB8AC3E}">
        <p14:creationId xmlns:p14="http://schemas.microsoft.com/office/powerpoint/2010/main" val="1695307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404664"/>
            <a:ext cx="8229600" cy="6120680"/>
          </a:xfrm>
        </p:spPr>
        <p:txBody>
          <a:bodyPr>
            <a:normAutofit/>
          </a:bodyPr>
          <a:lstStyle/>
          <a:p>
            <a:pPr marL="0" indent="0">
              <a:buNone/>
            </a:pPr>
            <a:r>
              <a:rPr lang="tr-TR" sz="2000" b="1" dirty="0"/>
              <a:t>Yazın Metninin Çevirisi</a:t>
            </a:r>
          </a:p>
          <a:p>
            <a:pPr marL="0" indent="0" algn="just">
              <a:buNone/>
            </a:pPr>
            <a:r>
              <a:rPr lang="tr-TR" sz="2000" dirty="0"/>
              <a:t>Çeviri alanında ilk bilimsel çalışmalar, daha somut niteliklerinden dolayı bilimsel teknik metinlerin çevirisi konusunda ortaya çıkmıştır. Dilbilimin </a:t>
            </a:r>
            <a:r>
              <a:rPr lang="tr-TR" sz="2000" dirty="0" smtClean="0"/>
              <a:t>neredeyse </a:t>
            </a:r>
            <a:r>
              <a:rPr lang="tr-TR" sz="2000" dirty="0"/>
              <a:t>bir yan dalı olarak geliştirilen çeviri araştırması, yazın metinlerini,   </a:t>
            </a:r>
            <a:r>
              <a:rPr lang="tr-TR" sz="2000" dirty="0" smtClean="0"/>
              <a:t>gerek iletileri </a:t>
            </a:r>
            <a:r>
              <a:rPr lang="tr-TR" sz="2000" dirty="0"/>
              <a:t>gerekse dilsel düzenlenişleri açısından, bilimsel kesinlikte ölçütlere vurulamazlıklarından dolayı göz ardı etmiştir. Bunun başlıca nedeni,  çoğunlukla kurmaca nitelikli olan yazın metninin, dilin sözcük, sözdizimi, anlam kurallarına sıkı sıkıya bir bağlılıkla değil, anlamda, deyişte, anlamın </a:t>
            </a:r>
            <a:r>
              <a:rPr lang="tr-TR" sz="2000" dirty="0" err="1"/>
              <a:t>göndergesinde</a:t>
            </a:r>
            <a:r>
              <a:rPr lang="tr-TR" sz="2000" dirty="0"/>
              <a:t>, sürekli bir değişiklikle yaratıcı yenilikle oluşmasıdır.</a:t>
            </a:r>
          </a:p>
          <a:p>
            <a:pPr marL="0" indent="0" algn="just">
              <a:buNone/>
            </a:pPr>
            <a:endParaRPr lang="tr-TR" sz="2000" b="1" dirty="0"/>
          </a:p>
          <a:p>
            <a:pPr marL="0" indent="0" algn="just">
              <a:buNone/>
            </a:pPr>
            <a:r>
              <a:rPr lang="tr-TR" sz="2000" b="1" dirty="0" err="1"/>
              <a:t>Çeviribilim</a:t>
            </a:r>
            <a:r>
              <a:rPr lang="tr-TR" sz="2000" b="1" dirty="0"/>
              <a:t> İçinde Yazın Çevirisinin Yeri</a:t>
            </a:r>
          </a:p>
          <a:p>
            <a:pPr marL="0" indent="0" algn="just">
              <a:buNone/>
            </a:pPr>
            <a:r>
              <a:rPr lang="tr-TR" sz="2000" dirty="0"/>
              <a:t>Değişik işlevli metin </a:t>
            </a:r>
            <a:r>
              <a:rPr lang="tr-TR" sz="2000" dirty="0" smtClean="0"/>
              <a:t>türleri </a:t>
            </a:r>
            <a:r>
              <a:rPr lang="tr-TR" sz="2000" dirty="0"/>
              <a:t>toplumda belli uzlaşımlar, kalıplaşmış geleneklerle kurallar oluşturmuşlardır. Belli metin türlerinde sözcük, dilbilgisi, deyim, metin kuruluşu, metin yapısı, metin biçimi, noktalama gibi düzeylerde geleneksel kurallaşmalardan söz etmek olasıdır. Ancak yazın </a:t>
            </a:r>
            <a:r>
              <a:rPr lang="tr-TR" sz="2000" dirty="0" smtClean="0"/>
              <a:t>metinlerinde, </a:t>
            </a:r>
            <a:r>
              <a:rPr lang="tr-TR" sz="2000" dirty="0"/>
              <a:t>roman, şiir, oyun, deneme gibi türler için son derece esnek biçim tanımları dışında, hiçbir dil düzeyinde (ses, sözcük, anlam, sözdizimi, bütün yapı) kalıplaşmadan söz etme olanağı yoktur. </a:t>
            </a:r>
          </a:p>
        </p:txBody>
      </p:sp>
    </p:spTree>
    <p:extLst>
      <p:ext uri="{BB962C8B-B14F-4D97-AF65-F5344CB8AC3E}">
        <p14:creationId xmlns:p14="http://schemas.microsoft.com/office/powerpoint/2010/main" val="358276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4"/>
            <a:ext cx="8229600" cy="5649491"/>
          </a:xfrm>
        </p:spPr>
        <p:txBody>
          <a:bodyPr>
            <a:normAutofit/>
          </a:bodyPr>
          <a:lstStyle/>
          <a:p>
            <a:pPr marL="0" indent="0">
              <a:buNone/>
            </a:pPr>
            <a:r>
              <a:rPr lang="tr-TR" sz="2000" dirty="0"/>
              <a:t>Çeviri araştırmasında yazın çevirisi neden zorlu bir alandır?</a:t>
            </a:r>
          </a:p>
          <a:p>
            <a:pPr marL="0" indent="0" algn="just">
              <a:buNone/>
            </a:pPr>
            <a:r>
              <a:rPr lang="tr-TR" sz="2000" dirty="0"/>
              <a:t>Yazın çevirisinin güçlüğü iki noktadan kaynaklanır:</a:t>
            </a:r>
          </a:p>
          <a:p>
            <a:pPr marL="0" indent="0" algn="just">
              <a:buNone/>
            </a:pPr>
            <a:r>
              <a:rPr lang="tr-TR" sz="2000" dirty="0"/>
              <a:t>1. Yazın metinlerindeki yan anlamların alışılmış anlam dizilerine göre seçilemeyişi, dolayısıyla ancak çağrışımsal, yorumbilgisel işlemlerle kavranması</a:t>
            </a:r>
          </a:p>
          <a:p>
            <a:pPr marL="0" indent="0" algn="just">
              <a:buNone/>
            </a:pPr>
            <a:r>
              <a:rPr lang="tr-TR" sz="2000" dirty="0"/>
              <a:t>2. Özgün metin dilindeki alımlama koşullarının çeviri dilinde de yaratılması gerekliliği</a:t>
            </a:r>
          </a:p>
          <a:p>
            <a:pPr marL="0" indent="0" algn="just">
              <a:buNone/>
            </a:pPr>
            <a:endParaRPr lang="tr-TR" sz="2000" dirty="0"/>
          </a:p>
          <a:p>
            <a:pPr marL="0" indent="0" algn="just">
              <a:buNone/>
            </a:pPr>
            <a:r>
              <a:rPr lang="tr-TR" sz="2000" dirty="0"/>
              <a:t>Yazın metni dilden, kendine özgü dilden oluşur. Yazın metni yaratıcılık düzleminde, dolayısıyla dilinde değişkendir.</a:t>
            </a:r>
          </a:p>
          <a:p>
            <a:pPr marL="0" indent="0" algn="just">
              <a:buNone/>
            </a:pPr>
            <a:endParaRPr lang="tr-TR" sz="2000" dirty="0"/>
          </a:p>
          <a:p>
            <a:pPr marL="0" indent="0" algn="just">
              <a:buNone/>
            </a:pPr>
            <a:r>
              <a:rPr lang="tr-TR" sz="2000" dirty="0"/>
              <a:t>Yazın metni ile okur arasındaki ilişki de (okurun kendine özgü kavrayışı ve anlam yorumlayışı) </a:t>
            </a:r>
            <a:r>
              <a:rPr lang="tr-TR" sz="2000" dirty="0" smtClean="0"/>
              <a:t>zorlayıcı başka </a:t>
            </a:r>
            <a:r>
              <a:rPr lang="tr-TR" sz="2000" dirty="0"/>
              <a:t>bir  yöndür. </a:t>
            </a:r>
          </a:p>
          <a:p>
            <a:pPr marL="0" indent="0" algn="just">
              <a:buNone/>
            </a:pPr>
            <a:endParaRPr lang="tr-TR" sz="2000" dirty="0"/>
          </a:p>
        </p:txBody>
      </p:sp>
    </p:spTree>
    <p:extLst>
      <p:ext uri="{BB962C8B-B14F-4D97-AF65-F5344CB8AC3E}">
        <p14:creationId xmlns:p14="http://schemas.microsoft.com/office/powerpoint/2010/main" val="1261626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404666"/>
            <a:ext cx="8229600" cy="5721499"/>
          </a:xfrm>
        </p:spPr>
        <p:txBody>
          <a:bodyPr>
            <a:normAutofit/>
          </a:bodyPr>
          <a:lstStyle/>
          <a:p>
            <a:pPr marL="0" indent="0" algn="just">
              <a:buNone/>
            </a:pPr>
            <a:r>
              <a:rPr lang="tr-TR" sz="1800" dirty="0"/>
              <a:t>Yapısal dilbilim ile bildirişim kuramı çerçevesinde geliştirilen genel çeviri kuramlarının, </a:t>
            </a:r>
            <a:r>
              <a:rPr lang="tr-TR" sz="1800" dirty="0" err="1"/>
              <a:t>kullanmalık</a:t>
            </a:r>
            <a:r>
              <a:rPr lang="tr-TR" sz="1800" dirty="0"/>
              <a:t> türden metinlerin çevirisine ayrıntılı  açıklamalar, çözümleme yolları getirdiği ancak yazın metinlerinin çevirisinde etkili olmadığı görülmektedir.</a:t>
            </a:r>
          </a:p>
          <a:p>
            <a:pPr marL="0" indent="0" algn="just">
              <a:buNone/>
            </a:pPr>
            <a:endParaRPr lang="tr-TR" sz="1800" dirty="0" smtClean="0"/>
          </a:p>
          <a:p>
            <a:pPr marL="0" indent="0" algn="just">
              <a:buNone/>
            </a:pPr>
            <a:r>
              <a:rPr lang="tr-TR" sz="1800" dirty="0" err="1" smtClean="0"/>
              <a:t>Levy</a:t>
            </a:r>
            <a:r>
              <a:rPr lang="tr-TR" sz="1800" dirty="0" smtClean="0"/>
              <a:t> </a:t>
            </a:r>
            <a:r>
              <a:rPr lang="tr-TR" sz="1800" dirty="0"/>
              <a:t>(1969) Prag Dilbilim Okulu'nun etkisiyle dilbilim yöntemlerinin yazın çevirisi sorunlarına yönelik düşünceyi de temelden etkileyebileceğini </a:t>
            </a:r>
            <a:r>
              <a:rPr lang="tr-TR" sz="1800" dirty="0" smtClean="0"/>
              <a:t>savunur. </a:t>
            </a:r>
            <a:r>
              <a:rPr lang="tr-TR" sz="1800" dirty="0"/>
              <a:t>Çözümleyici bir metin </a:t>
            </a:r>
            <a:r>
              <a:rPr lang="tr-TR" sz="1800" dirty="0" smtClean="0"/>
              <a:t>kavramının </a:t>
            </a:r>
            <a:r>
              <a:rPr lang="tr-TR" sz="1800" dirty="0"/>
              <a:t>çeviri araştırması için de önemli olduğu inancındadır. Bir yazın metninin anlambilim, sözdizimi, biçem, estetik etki özelliklerinin bütünü ile, ayrıntıdaki tek tek özellikleri arasındaki etkileşme, tümel-tikel, bütün-parça ilişkisi, çeviride de göz önünde tutulmalıdır. </a:t>
            </a:r>
            <a:r>
              <a:rPr lang="tr-TR" sz="1800" dirty="0" err="1"/>
              <a:t>Levy'nin</a:t>
            </a:r>
            <a:r>
              <a:rPr lang="tr-TR" sz="1800" dirty="0"/>
              <a:t> </a:t>
            </a:r>
            <a:r>
              <a:rPr lang="tr-TR" sz="1800" dirty="0" smtClean="0"/>
              <a:t>öncelikle ilgilendiği </a:t>
            </a:r>
            <a:r>
              <a:rPr lang="tr-TR" sz="1800" dirty="0"/>
              <a:t>konu, belli bir yapıt ile onun çevirisinin bir kültür, çağ, ulusal yazın içindeki işlevidir. Metnin özgün yapısında olduğu gibi, çevirisinde de işlevdir ağır basan. </a:t>
            </a:r>
            <a:r>
              <a:rPr lang="tr-TR" sz="1800" dirty="0" err="1"/>
              <a:t>Levy</a:t>
            </a:r>
            <a:r>
              <a:rPr lang="tr-TR" sz="1800" dirty="0"/>
              <a:t> de birçok başka kuramcı gibi, çeviri sürecini kavrama, aktarma olmak üzere, iki aşamalı bir süreç olarak düşünür. Bu durumda çevirmen, iki dilin dilbilimsel yapısındaki karşıtlıklardan doğma sorunlarla; iki ayrı estetik değerler </a:t>
            </a:r>
            <a:r>
              <a:rPr lang="tr-TR" sz="1800" dirty="0" smtClean="0"/>
              <a:t>dünyasının </a:t>
            </a:r>
            <a:r>
              <a:rPr lang="tr-TR" sz="1800" dirty="0"/>
              <a:t>karşıt dizgelerinden doğan yazınsal kuram ile biçem sorunuyla; yorumlanan yapıtın değeriyle ilgili olarak da iki ayrı yazınsal eleştiri geleneğinin sorunlarıyla karşı karşıyadır.</a:t>
            </a:r>
          </a:p>
        </p:txBody>
      </p:sp>
    </p:spTree>
    <p:extLst>
      <p:ext uri="{BB962C8B-B14F-4D97-AF65-F5344CB8AC3E}">
        <p14:creationId xmlns:p14="http://schemas.microsoft.com/office/powerpoint/2010/main" val="2635049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93829"/>
            <a:ext cx="8229600" cy="5721499"/>
          </a:xfrm>
        </p:spPr>
        <p:txBody>
          <a:bodyPr>
            <a:normAutofit/>
          </a:bodyPr>
          <a:lstStyle/>
          <a:p>
            <a:pPr marL="0" indent="0">
              <a:buNone/>
            </a:pPr>
            <a:r>
              <a:rPr lang="tr-TR" sz="2000" dirty="0"/>
              <a:t>Çeviri süreci konusunda birçok kuramcının ileri sürdüğü iki-</a:t>
            </a:r>
            <a:r>
              <a:rPr lang="tr-TR" sz="2000" dirty="0" err="1"/>
              <a:t>aşamalılık</a:t>
            </a:r>
            <a:r>
              <a:rPr lang="tr-TR" sz="2000" dirty="0"/>
              <a:t> (</a:t>
            </a:r>
            <a:r>
              <a:rPr lang="tr-TR" sz="2000" dirty="0" err="1"/>
              <a:t>Kade</a:t>
            </a:r>
            <a:r>
              <a:rPr lang="tr-TR" sz="2000" dirty="0"/>
              <a:t> 1968; </a:t>
            </a:r>
            <a:r>
              <a:rPr lang="tr-TR" sz="2000" dirty="0" err="1"/>
              <a:t>Jaeger</a:t>
            </a:r>
            <a:r>
              <a:rPr lang="tr-TR" sz="2000" dirty="0"/>
              <a:t> 1975; </a:t>
            </a:r>
            <a:r>
              <a:rPr lang="tr-TR" sz="2000" dirty="0" err="1"/>
              <a:t>Wilss</a:t>
            </a:r>
            <a:r>
              <a:rPr lang="tr-TR" sz="2000" dirty="0"/>
              <a:t> 1977) </a:t>
            </a:r>
            <a:r>
              <a:rPr lang="tr-TR" sz="2000" dirty="0" err="1"/>
              <a:t>kullanmalık</a:t>
            </a:r>
            <a:r>
              <a:rPr lang="tr-TR" sz="2000" dirty="0"/>
              <a:t> metin çevirisi için her bakımdan geçerlidir. Çevirmen önce özgün metin dilini </a:t>
            </a:r>
            <a:r>
              <a:rPr lang="tr-TR" sz="2000" dirty="0" err="1"/>
              <a:t>dilbilgisel</a:t>
            </a:r>
            <a:r>
              <a:rPr lang="tr-TR" sz="2000" dirty="0"/>
              <a:t> bir çözümlemeden geçirerek anlamı saptar, sonra da bu anlamı çeviri dilinden seçeceği </a:t>
            </a:r>
            <a:r>
              <a:rPr lang="tr-TR" sz="2000" dirty="0" err="1"/>
              <a:t>dilbilgisel</a:t>
            </a:r>
            <a:r>
              <a:rPr lang="tr-TR" sz="2000" dirty="0"/>
              <a:t> öğelerle anlatır. Bilginin eksiksiz aktarımı çevirinin başarı ölçütüdür. Dilin bilgilendirici işlevi her bakımdan ağır basar. Ancak bu yaklaşım yazın dilinin işleyişinde söz konusu olamaz. Canlı, esnek, devingen, değişken öğelerden oluşan yazın dili, </a:t>
            </a:r>
            <a:r>
              <a:rPr lang="tr-TR" sz="2000" dirty="0" err="1"/>
              <a:t>düzanlamlar</a:t>
            </a:r>
            <a:r>
              <a:rPr lang="tr-TR" sz="2000" dirty="0"/>
              <a:t> doğrultusunda bir kalıplaşmaya, geleneksel bir</a:t>
            </a:r>
            <a:br>
              <a:rPr lang="tr-TR" sz="2000" dirty="0"/>
            </a:br>
            <a:r>
              <a:rPr lang="tr-TR" sz="2000" dirty="0"/>
              <a:t>kurallaşmaya izin vermez. </a:t>
            </a:r>
            <a:br>
              <a:rPr lang="tr-TR" sz="2000" dirty="0"/>
            </a:br>
            <a:r>
              <a:rPr lang="tr-TR" sz="2000" dirty="0"/>
              <a:t/>
            </a:r>
            <a:br>
              <a:rPr lang="tr-TR" sz="2000" dirty="0"/>
            </a:br>
            <a:r>
              <a:rPr lang="tr-TR" sz="2000" dirty="0"/>
              <a:t/>
            </a:r>
            <a:br>
              <a:rPr lang="tr-TR" sz="2000" dirty="0"/>
            </a:br>
            <a:r>
              <a:rPr lang="tr-TR" sz="2000" dirty="0"/>
              <a:t>Kaynak</a:t>
            </a:r>
            <a:br>
              <a:rPr lang="tr-TR" sz="2000" dirty="0"/>
            </a:br>
            <a:r>
              <a:rPr lang="tr-TR" sz="2000" dirty="0"/>
              <a:t>Göktürk, A. (1994). Çeviri Dillerin Dili. İstanbul: YKY.</a:t>
            </a:r>
            <a:endParaRPr lang="tr-TR" sz="2000" dirty="0"/>
          </a:p>
        </p:txBody>
      </p:sp>
    </p:spTree>
    <p:extLst>
      <p:ext uri="{BB962C8B-B14F-4D97-AF65-F5344CB8AC3E}">
        <p14:creationId xmlns:p14="http://schemas.microsoft.com/office/powerpoint/2010/main" val="308884903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1706</TotalTime>
  <Words>597</Words>
  <Application>Microsoft Office PowerPoint</Application>
  <PresentationFormat>Ekran Gösterisi (4:3)</PresentationFormat>
  <Paragraphs>21</Paragraphs>
  <Slides>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5</vt:i4>
      </vt:variant>
    </vt:vector>
  </HeadingPairs>
  <TitlesOfParts>
    <vt:vector size="8" baseType="lpstr">
      <vt:lpstr>Arial</vt:lpstr>
      <vt:lpstr>Calibri</vt:lpstr>
      <vt:lpstr>Ofis Teması</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Dilsel İşlev ile Çeviri</dc:title>
  <dc:creator>DİLEK</dc:creator>
  <cp:lastModifiedBy>User</cp:lastModifiedBy>
  <cp:revision>47</cp:revision>
  <dcterms:created xsi:type="dcterms:W3CDTF">2018-03-13T13:51:13Z</dcterms:created>
  <dcterms:modified xsi:type="dcterms:W3CDTF">2018-03-26T18:59:56Z</dcterms:modified>
</cp:coreProperties>
</file>