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2" r:id="rId3"/>
    <p:sldId id="258" r:id="rId4"/>
    <p:sldId id="263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7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05FD9-342C-4D4C-88BA-AB570E82F689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A9FC7-E922-4213-B57C-693C0D77C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00281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05FD9-342C-4D4C-88BA-AB570E82F689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A9FC7-E922-4213-B57C-693C0D77C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8996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05FD9-342C-4D4C-88BA-AB570E82F689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A9FC7-E922-4213-B57C-693C0D77C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40653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05FD9-342C-4D4C-88BA-AB570E82F689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A9FC7-E922-4213-B57C-693C0D77C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85638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05FD9-342C-4D4C-88BA-AB570E82F689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A9FC7-E922-4213-B57C-693C0D77C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42887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05FD9-342C-4D4C-88BA-AB570E82F689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A9FC7-E922-4213-B57C-693C0D77C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44867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05FD9-342C-4D4C-88BA-AB570E82F689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A9FC7-E922-4213-B57C-693C0D77C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0975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05FD9-342C-4D4C-88BA-AB570E82F689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A9FC7-E922-4213-B57C-693C0D77C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71699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05FD9-342C-4D4C-88BA-AB570E82F689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A9FC7-E922-4213-B57C-693C0D77C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6273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05FD9-342C-4D4C-88BA-AB570E82F689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A9FC7-E922-4213-B57C-693C0D77C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40531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505FD9-342C-4D4C-88BA-AB570E82F689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EA9FC7-E922-4213-B57C-693C0D77C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1733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505FD9-342C-4D4C-88BA-AB570E82F689}" type="datetimeFigureOut">
              <a:rPr lang="en-US" smtClean="0"/>
              <a:t>10/18/2019</a:t>
            </a:fld>
            <a:endParaRPr lang="en-US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EA9FC7-E922-4213-B57C-693C0D77C9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7481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Handling</a:t>
            </a:r>
            <a:br>
              <a:rPr lang="en-US" dirty="0"/>
            </a:b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1.8</a:t>
            </a:r>
            <a:r>
              <a:rPr lang="en-US" dirty="0"/>
              <a:t>. It shall be prohibited to:</a:t>
            </a:r>
          </a:p>
          <a:p>
            <a:r>
              <a:rPr lang="en-US" dirty="0"/>
              <a:t>(a) strike or kick the animals;</a:t>
            </a:r>
          </a:p>
          <a:p>
            <a:r>
              <a:rPr lang="en-US" dirty="0"/>
              <a:t>(b) apply pressure to any particularly sensitive part of the body in such a way as to cause them </a:t>
            </a:r>
            <a:r>
              <a:rPr lang="en-US" dirty="0" smtClean="0"/>
              <a:t>unnecessary</a:t>
            </a:r>
            <a:r>
              <a:rPr lang="tr-TR" dirty="0" smtClean="0"/>
              <a:t> </a:t>
            </a:r>
            <a:r>
              <a:rPr lang="en-US" dirty="0" smtClean="0"/>
              <a:t>pain </a:t>
            </a:r>
            <a:r>
              <a:rPr lang="en-US" dirty="0"/>
              <a:t>or suffering;</a:t>
            </a:r>
          </a:p>
          <a:p>
            <a:r>
              <a:rPr lang="en-US" dirty="0"/>
              <a:t>(c) suspend the animals themselves by mechanical means</a:t>
            </a:r>
            <a:r>
              <a:rPr lang="en-US" dirty="0" smtClean="0"/>
              <a:t>;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53209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(d) lift or drag the animals by head, ears, horns, legs, tail or fleece, or handle them in such a way as to cause them unnecessary pain or suffering;</a:t>
            </a:r>
          </a:p>
          <a:p>
            <a:r>
              <a:rPr lang="en-US" dirty="0"/>
              <a:t>(e) use prods or other implements with pointed ends;</a:t>
            </a:r>
          </a:p>
          <a:p>
            <a:r>
              <a:rPr lang="en-US" dirty="0"/>
              <a:t>(f) knowingly obstruct any animal which is being driven or led through any part where animals are handled.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14767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1.9. The use of instruments which administer electric shocks shall be avoided as far as possible. In any case, </a:t>
            </a:r>
            <a:r>
              <a:rPr lang="en-US" dirty="0" smtClean="0"/>
              <a:t>these</a:t>
            </a:r>
            <a:r>
              <a:rPr lang="tr-TR" dirty="0" smtClean="0"/>
              <a:t> </a:t>
            </a:r>
            <a:r>
              <a:rPr lang="en-US" dirty="0" smtClean="0"/>
              <a:t>instruments </a:t>
            </a:r>
            <a:r>
              <a:rPr lang="en-US" dirty="0"/>
              <a:t>shall only be used for adult bovine animals and adult pigs which refuse to move and only </a:t>
            </a:r>
            <a:r>
              <a:rPr lang="en-US" dirty="0" smtClean="0"/>
              <a:t>when</a:t>
            </a:r>
            <a:r>
              <a:rPr lang="tr-TR" dirty="0" smtClean="0"/>
              <a:t> </a:t>
            </a:r>
            <a:r>
              <a:rPr lang="en-US" dirty="0" smtClean="0"/>
              <a:t>they </a:t>
            </a:r>
            <a:r>
              <a:rPr lang="en-US" dirty="0"/>
              <a:t>have room ahead of them in which to move. The shocks shall last no longer than one second, </a:t>
            </a:r>
            <a:r>
              <a:rPr lang="en-US" dirty="0" smtClean="0"/>
              <a:t>be</a:t>
            </a:r>
            <a:r>
              <a:rPr lang="tr-TR" dirty="0" smtClean="0"/>
              <a:t> </a:t>
            </a:r>
            <a:r>
              <a:rPr lang="en-US" dirty="0" smtClean="0"/>
              <a:t>adequately </a:t>
            </a:r>
            <a:r>
              <a:rPr lang="en-US" dirty="0"/>
              <a:t>spaced and shall only be applied to the muscles of the hindquarters. Shocks shall not be </a:t>
            </a:r>
            <a:r>
              <a:rPr lang="en-US" dirty="0" smtClean="0"/>
              <a:t>used</a:t>
            </a:r>
            <a:r>
              <a:rPr lang="tr-TR" dirty="0" smtClean="0"/>
              <a:t> </a:t>
            </a:r>
            <a:r>
              <a:rPr lang="en-US" dirty="0" smtClean="0"/>
              <a:t>repeatedly </a:t>
            </a:r>
            <a:r>
              <a:rPr lang="en-US" dirty="0"/>
              <a:t>if the animal fails to respond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7491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1.10. Markets or assembly </a:t>
            </a:r>
            <a:r>
              <a:rPr lang="en-US" dirty="0" err="1"/>
              <a:t>centres</a:t>
            </a:r>
            <a:r>
              <a:rPr lang="en-US" dirty="0"/>
              <a:t> shall provide equipment for tethering animals when necessary. Animals not used to being tied shall remain untied. Animals shall have access to water.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57076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1.11. Animals shall not be tied by the horns, the antlers, the nose rings nor by legs tied together. Calves shall not </a:t>
            </a:r>
            <a:r>
              <a:rPr lang="en-US" dirty="0" smtClean="0"/>
              <a:t>be</a:t>
            </a:r>
            <a:r>
              <a:rPr lang="tr-TR" dirty="0" smtClean="0"/>
              <a:t> </a:t>
            </a:r>
            <a:r>
              <a:rPr lang="en-US" dirty="0" smtClean="0"/>
              <a:t>muzzled</a:t>
            </a:r>
            <a:r>
              <a:rPr lang="en-US" dirty="0"/>
              <a:t>. Domestic </a:t>
            </a:r>
            <a:r>
              <a:rPr lang="en-US" dirty="0" err="1"/>
              <a:t>Equidae</a:t>
            </a:r>
            <a:r>
              <a:rPr lang="en-US" dirty="0"/>
              <a:t> older than eight months shall wear halters during transport except for </a:t>
            </a:r>
            <a:r>
              <a:rPr lang="en-US" dirty="0" smtClean="0"/>
              <a:t>unbroken</a:t>
            </a:r>
            <a:r>
              <a:rPr lang="tr-TR" dirty="0" smtClean="0"/>
              <a:t> </a:t>
            </a:r>
            <a:r>
              <a:rPr lang="en-US" dirty="0" smtClean="0"/>
              <a:t>horses</a:t>
            </a:r>
            <a:r>
              <a:rPr lang="en-US" dirty="0"/>
              <a:t>.</a:t>
            </a:r>
          </a:p>
          <a:p>
            <a:r>
              <a:rPr lang="en-US" dirty="0"/>
              <a:t>When animals need to be tied, the ropes, tethers or other means used shall be:</a:t>
            </a:r>
          </a:p>
          <a:p>
            <a:r>
              <a:rPr lang="en-US" dirty="0"/>
              <a:t>(a) strong enough not to break during normal transport conditions;</a:t>
            </a:r>
          </a:p>
          <a:p>
            <a:r>
              <a:rPr lang="en-US" dirty="0"/>
              <a:t>(b) such as to allow the animals, if necessary, to lie down and to eat and drink;</a:t>
            </a:r>
          </a:p>
          <a:p>
            <a:r>
              <a:rPr lang="en-US" dirty="0"/>
              <a:t>(c) designed in such a way as to eliminate any danger of strangulation or injury, and so as to allow animals </a:t>
            </a:r>
            <a:r>
              <a:rPr lang="en-US" dirty="0" smtClean="0"/>
              <a:t>to</a:t>
            </a:r>
            <a:r>
              <a:rPr lang="tr-TR" dirty="0" smtClean="0"/>
              <a:t> </a:t>
            </a:r>
            <a:r>
              <a:rPr lang="en-US" dirty="0" smtClean="0"/>
              <a:t>be </a:t>
            </a:r>
            <a:r>
              <a:rPr lang="en-US" dirty="0"/>
              <a:t>quickly released.</a:t>
            </a:r>
          </a:p>
        </p:txBody>
      </p:sp>
    </p:spTree>
    <p:extLst>
      <p:ext uri="{BB962C8B-B14F-4D97-AF65-F5344CB8AC3E}">
        <p14:creationId xmlns:p14="http://schemas.microsoft.com/office/powerpoint/2010/main" val="28659305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Separation</a:t>
            </a:r>
            <a:br>
              <a:rPr lang="en-US" dirty="0"/>
            </a:br>
            <a:endParaRPr lang="en-US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1.12</a:t>
            </a:r>
            <a:r>
              <a:rPr lang="en-US" dirty="0"/>
              <a:t>. Animals shall be handled and transported separately in the following cases:</a:t>
            </a:r>
          </a:p>
          <a:p>
            <a:r>
              <a:rPr lang="en-US" dirty="0"/>
              <a:t>(a) animals of different species;</a:t>
            </a:r>
          </a:p>
          <a:p>
            <a:r>
              <a:rPr lang="en-US" dirty="0"/>
              <a:t>(b) animals of significantly different sizes or ages;</a:t>
            </a:r>
          </a:p>
          <a:p>
            <a:r>
              <a:rPr lang="en-US" dirty="0"/>
              <a:t>(c) adult breeding boars or stallions;</a:t>
            </a:r>
          </a:p>
          <a:p>
            <a:r>
              <a:rPr lang="en-US" dirty="0"/>
              <a:t>(d) sexually mature males from females;</a:t>
            </a:r>
          </a:p>
          <a:p>
            <a:r>
              <a:rPr lang="en-US" dirty="0"/>
              <a:t>(e) animals with horns from animals without horns;</a:t>
            </a:r>
          </a:p>
          <a:p>
            <a:r>
              <a:rPr lang="en-US" dirty="0"/>
              <a:t>(f) animals hostile to each other;</a:t>
            </a:r>
          </a:p>
          <a:p>
            <a:r>
              <a:rPr lang="en-US" dirty="0"/>
              <a:t>(g) tied animals from untied animals</a:t>
            </a:r>
          </a:p>
        </p:txBody>
      </p:sp>
    </p:spTree>
    <p:extLst>
      <p:ext uri="{BB962C8B-B14F-4D97-AF65-F5344CB8AC3E}">
        <p14:creationId xmlns:p14="http://schemas.microsoft.com/office/powerpoint/2010/main" val="34510157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1.13. Points (a), (b), (c) and (e) of paragraph 1.12. shall not apply where the animals have been raised in </a:t>
            </a:r>
            <a:r>
              <a:rPr lang="en-US" dirty="0" smtClean="0"/>
              <a:t>compatible</a:t>
            </a:r>
            <a:r>
              <a:rPr lang="tr-TR" dirty="0" smtClean="0"/>
              <a:t> </a:t>
            </a:r>
            <a:r>
              <a:rPr lang="en-US" dirty="0" smtClean="0"/>
              <a:t>groups</a:t>
            </a:r>
            <a:r>
              <a:rPr lang="en-US" dirty="0"/>
              <a:t>, are accustomed to each other, where separation will cause distress or where females are </a:t>
            </a:r>
            <a:r>
              <a:rPr lang="en-US" dirty="0" smtClean="0"/>
              <a:t>accompanied</a:t>
            </a:r>
            <a:r>
              <a:rPr lang="tr-TR" dirty="0" smtClean="0"/>
              <a:t> </a:t>
            </a:r>
            <a:r>
              <a:rPr lang="en-US" dirty="0" smtClean="0"/>
              <a:t>by </a:t>
            </a:r>
            <a:r>
              <a:rPr lang="en-US" dirty="0"/>
              <a:t>dependent young.</a:t>
            </a:r>
          </a:p>
        </p:txBody>
      </p:sp>
    </p:spTree>
    <p:extLst>
      <p:ext uri="{BB962C8B-B14F-4D97-AF65-F5344CB8AC3E}">
        <p14:creationId xmlns:p14="http://schemas.microsoft.com/office/powerpoint/2010/main" val="15289735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427</TotalTime>
  <Words>508</Words>
  <Application>Microsoft Office PowerPoint</Application>
  <PresentationFormat>Geniş ekran</PresentationFormat>
  <Paragraphs>25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Teması</vt:lpstr>
      <vt:lpstr>Handling </vt:lpstr>
      <vt:lpstr>PowerPoint Sunusu</vt:lpstr>
      <vt:lpstr>PowerPoint Sunusu</vt:lpstr>
      <vt:lpstr>PowerPoint Sunusu</vt:lpstr>
      <vt:lpstr>PowerPoint Sunusu</vt:lpstr>
      <vt:lpstr>Separation 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</dc:creator>
  <cp:lastModifiedBy>a</cp:lastModifiedBy>
  <cp:revision>50</cp:revision>
  <dcterms:created xsi:type="dcterms:W3CDTF">2019-10-18T06:30:59Z</dcterms:created>
  <dcterms:modified xsi:type="dcterms:W3CDTF">2019-10-18T13:40:00Z</dcterms:modified>
</cp:coreProperties>
</file>