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Hastane </a:t>
            </a:r>
            <a:r>
              <a:rPr lang="tr-TR" b="1" dirty="0" err="1" smtClean="0"/>
              <a:t>İnfeksiyonları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Hastane </a:t>
            </a:r>
            <a:r>
              <a:rPr lang="tr-TR" sz="3600" dirty="0" err="1" smtClean="0">
                <a:solidFill>
                  <a:schemeClr val="tx1"/>
                </a:solidFill>
              </a:rPr>
              <a:t>İnfeksiyonu</a:t>
            </a:r>
            <a:r>
              <a:rPr lang="tr-TR" sz="3600" dirty="0" smtClean="0">
                <a:solidFill>
                  <a:schemeClr val="tx1"/>
                </a:solidFill>
              </a:rPr>
              <a:t> Tanımı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435280" cy="467903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Hastane </a:t>
            </a:r>
            <a:r>
              <a:rPr lang="tr-TR" dirty="0" err="1" smtClean="0"/>
              <a:t>infeksiyonu</a:t>
            </a:r>
            <a:r>
              <a:rPr lang="tr-TR" dirty="0" smtClean="0"/>
              <a:t> (Hİ) --- </a:t>
            </a:r>
            <a:r>
              <a:rPr lang="tr-TR" dirty="0" err="1" smtClean="0"/>
              <a:t>Nozokomiyal</a:t>
            </a:r>
            <a:r>
              <a:rPr lang="tr-TR" dirty="0" smtClean="0"/>
              <a:t> </a:t>
            </a:r>
            <a:r>
              <a:rPr lang="tr-TR" dirty="0" err="1" smtClean="0"/>
              <a:t>infeksiyon</a:t>
            </a:r>
            <a:r>
              <a:rPr lang="tr-TR" dirty="0" smtClean="0"/>
              <a:t> (Nİ) --- Sağlık Bakımı İle İlişkili </a:t>
            </a:r>
            <a:r>
              <a:rPr lang="tr-TR" dirty="0" err="1" smtClean="0"/>
              <a:t>İnfeksiyonlar</a:t>
            </a:r>
            <a:r>
              <a:rPr lang="tr-TR" dirty="0" smtClean="0"/>
              <a:t> (SBİİ)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Hastanede veya başka bir yerde sağlık hizmeti alırken gelişen ve hasta sağlık kuruluşuna başvurduğu sırada var olmayan veya kuluçka döneminde olmayan </a:t>
            </a:r>
            <a:r>
              <a:rPr lang="tr-TR" dirty="0" err="1" smtClean="0">
                <a:solidFill>
                  <a:srgbClr val="FF0000"/>
                </a:solidFill>
              </a:rPr>
              <a:t>infeksiyonlardır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Bu </a:t>
            </a:r>
            <a:r>
              <a:rPr lang="tr-TR" dirty="0" err="1" smtClean="0"/>
              <a:t>infeksiyonların</a:t>
            </a:r>
            <a:r>
              <a:rPr lang="tr-TR" dirty="0" smtClean="0"/>
              <a:t> bir kısmı hastanede alındıktan ve hasta hastaneden </a:t>
            </a:r>
            <a:r>
              <a:rPr lang="tr-TR" dirty="0" smtClean="0">
                <a:solidFill>
                  <a:srgbClr val="FF0000"/>
                </a:solidFill>
              </a:rPr>
              <a:t>taburcu olduktan </a:t>
            </a:r>
            <a:r>
              <a:rPr lang="tr-TR" dirty="0" smtClean="0"/>
              <a:t>sonra da ortaya çıkabilir.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Sağlık çalışanlarında gelişen </a:t>
            </a:r>
            <a:r>
              <a:rPr lang="tr-TR" dirty="0" smtClean="0"/>
              <a:t>mesleki </a:t>
            </a:r>
            <a:r>
              <a:rPr lang="tr-TR" dirty="0" err="1" smtClean="0"/>
              <a:t>infeksiyonlarda</a:t>
            </a:r>
            <a:r>
              <a:rPr lang="tr-TR" dirty="0" smtClean="0"/>
              <a:t> SBİİ olarak kabul edilirler.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Hastane </a:t>
            </a:r>
            <a:r>
              <a:rPr lang="tr-TR" dirty="0" err="1" smtClean="0"/>
              <a:t>infeksiyonlarının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sıklığı %1-15 </a:t>
            </a:r>
            <a:r>
              <a:rPr lang="tr-TR" dirty="0" smtClean="0"/>
              <a:t>arasında değişmektedir.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Yoğun bakım ve yanık üniteleri </a:t>
            </a:r>
            <a:r>
              <a:rPr lang="tr-TR" dirty="0" smtClean="0"/>
              <a:t>gibi yerlerde %40-50’e ulaşabilmektedir.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Gelişmekte olan ülkelerde Hİ &gt; Gelişmiş ülkelerde Hİ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 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Hastane </a:t>
            </a:r>
            <a:r>
              <a:rPr lang="tr-TR" dirty="0" err="1" smtClean="0"/>
              <a:t>infeksiyonları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morbidite</a:t>
            </a:r>
            <a:r>
              <a:rPr lang="tr-TR" dirty="0" smtClean="0"/>
              <a:t> ( hastalık gösterme hali) ve </a:t>
            </a:r>
            <a:r>
              <a:rPr lang="tr-TR" dirty="0" err="1" smtClean="0">
                <a:solidFill>
                  <a:srgbClr val="FF0000"/>
                </a:solidFill>
              </a:rPr>
              <a:t>mortaliteyi</a:t>
            </a:r>
            <a:r>
              <a:rPr lang="tr-TR" dirty="0" smtClean="0"/>
              <a:t> (ölüm) artırır.</a:t>
            </a:r>
          </a:p>
          <a:p>
            <a:r>
              <a:rPr lang="tr-TR" dirty="0" smtClean="0"/>
              <a:t>Hastanede </a:t>
            </a:r>
            <a:r>
              <a:rPr lang="tr-TR" dirty="0" smtClean="0">
                <a:solidFill>
                  <a:srgbClr val="FF0000"/>
                </a:solidFill>
              </a:rPr>
              <a:t>yatış süresini </a:t>
            </a:r>
            <a:r>
              <a:rPr lang="tr-TR" dirty="0" smtClean="0"/>
              <a:t>uzatır.</a:t>
            </a:r>
          </a:p>
          <a:p>
            <a:r>
              <a:rPr lang="tr-TR" dirty="0" smtClean="0"/>
              <a:t>Hasta </a:t>
            </a:r>
            <a:r>
              <a:rPr lang="tr-TR" dirty="0" smtClean="0">
                <a:solidFill>
                  <a:srgbClr val="FF0000"/>
                </a:solidFill>
              </a:rPr>
              <a:t>maliyetin</a:t>
            </a:r>
            <a:r>
              <a:rPr lang="tr-TR" dirty="0" smtClean="0"/>
              <a:t>i artırır. </a:t>
            </a:r>
          </a:p>
        </p:txBody>
      </p:sp>
      <p:sp>
        <p:nvSpPr>
          <p:cNvPr id="2054" name="AutoShape 6" descr="hastane enfeksiyonu ile ilgili görsel sonucu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412776"/>
            <a:ext cx="7772400" cy="3744416"/>
          </a:xfrm>
        </p:spPr>
        <p:txBody>
          <a:bodyPr/>
          <a:lstStyle/>
          <a:p>
            <a:r>
              <a:rPr lang="tr-TR" dirty="0" smtClean="0"/>
              <a:t>Her hastanede farklı olmakla birlikte Hİ etkeni olan </a:t>
            </a:r>
            <a:r>
              <a:rPr lang="tr-TR" dirty="0" err="1" smtClean="0"/>
              <a:t>mo</a:t>
            </a:r>
            <a:r>
              <a:rPr lang="tr-TR" dirty="0" smtClean="0"/>
              <a:t> yıllar içinde tedavide kullanılan birçok </a:t>
            </a:r>
            <a:r>
              <a:rPr lang="tr-TR" dirty="0" err="1" smtClean="0">
                <a:solidFill>
                  <a:srgbClr val="FF0000"/>
                </a:solidFill>
              </a:rPr>
              <a:t>antimikrobiyale</a:t>
            </a:r>
            <a:r>
              <a:rPr lang="tr-TR" dirty="0" smtClean="0">
                <a:solidFill>
                  <a:srgbClr val="FF0000"/>
                </a:solidFill>
              </a:rPr>
              <a:t> direnç </a:t>
            </a:r>
            <a:r>
              <a:rPr lang="tr-TR" dirty="0" smtClean="0"/>
              <a:t>kazanmıştır.</a:t>
            </a:r>
          </a:p>
          <a:p>
            <a:r>
              <a:rPr lang="tr-TR" dirty="0" smtClean="0"/>
              <a:t>Bunun sonucunda Hİ tedavisi çok zorlaşmıştır.</a:t>
            </a:r>
          </a:p>
          <a:p>
            <a:r>
              <a:rPr lang="tr-TR" dirty="0" smtClean="0"/>
              <a:t>Artan direnç nedeniyle </a:t>
            </a:r>
            <a:r>
              <a:rPr lang="tr-TR" dirty="0" err="1" smtClean="0"/>
              <a:t>antimikrobiyal</a:t>
            </a:r>
            <a:r>
              <a:rPr lang="tr-TR" dirty="0" smtClean="0"/>
              <a:t> ilaçların hepsine dirençli “</a:t>
            </a:r>
            <a:r>
              <a:rPr lang="tr-TR" dirty="0" err="1" smtClean="0">
                <a:solidFill>
                  <a:srgbClr val="FF0000"/>
                </a:solidFill>
              </a:rPr>
              <a:t>panrezistan</a:t>
            </a:r>
            <a:r>
              <a:rPr lang="tr-TR" dirty="0" smtClean="0"/>
              <a:t>” </a:t>
            </a:r>
            <a:r>
              <a:rPr lang="tr-TR" dirty="0" err="1" smtClean="0"/>
              <a:t>mo</a:t>
            </a:r>
            <a:r>
              <a:rPr lang="tr-TR" dirty="0" smtClean="0"/>
              <a:t> tüm dünyanda önemli bir sağlık sorunu haline gelmiştir.</a:t>
            </a:r>
          </a:p>
        </p:txBody>
      </p:sp>
      <p:pic>
        <p:nvPicPr>
          <p:cNvPr id="1026" name="Picture 2" descr="hastane enfeksiyonu direnç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941168"/>
            <a:ext cx="2962275" cy="154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hastaların tedavisindeki başarısızlıklar nedeniyle </a:t>
            </a:r>
            <a:r>
              <a:rPr lang="tr-TR" dirty="0" smtClean="0">
                <a:solidFill>
                  <a:srgbClr val="FF0000"/>
                </a:solidFill>
              </a:rPr>
              <a:t>yasal boyutta ciddi yaptırımlar</a:t>
            </a:r>
            <a:r>
              <a:rPr lang="tr-TR" dirty="0" smtClean="0"/>
              <a:t> ortaya çıkabilmektedir.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Ekran Gösterisi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Hastane İnfeksiyonları</vt:lpstr>
      <vt:lpstr>Hastane İnfeksiyonu Tanımı</vt:lpstr>
      <vt:lpstr>Slayt 3</vt:lpstr>
      <vt:lpstr>Hİ Önemi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Hastane İnfeksiyonları</dc:title>
  <dc:creator>user</dc:creator>
  <cp:lastModifiedBy>user</cp:lastModifiedBy>
  <cp:revision>1</cp:revision>
  <dcterms:created xsi:type="dcterms:W3CDTF">2020-05-12T12:26:54Z</dcterms:created>
  <dcterms:modified xsi:type="dcterms:W3CDTF">2020-05-12T12:28:37Z</dcterms:modified>
</cp:coreProperties>
</file>