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6" r:id="rId1"/>
  </p:sldMasterIdLst>
  <p:sldIdLst>
    <p:sldId id="567" r:id="rId2"/>
    <p:sldId id="569" r:id="rId3"/>
    <p:sldId id="571" r:id="rId4"/>
    <p:sldId id="576" r:id="rId5"/>
    <p:sldId id="581" r:id="rId6"/>
    <p:sldId id="584" r:id="rId7"/>
    <p:sldId id="602" r:id="rId8"/>
    <p:sldId id="609" r:id="rId9"/>
    <p:sldId id="616"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100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302176B-0E47-46AC-8F43-DAB4B8A37D06}" type="slidenum">
              <a:rPr lang="tr-TR" smtClean="0"/>
              <a:pPr/>
              <a:t>‹#›</a:t>
            </a:fld>
            <a:endParaRPr lang="tr-T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Asıl başlık stili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Asıl başlık stili için tıklatın</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pPr/>
              <a:t>28.11.19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pPr/>
              <a:t>28.11.19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23720DD-5B6D-40BF-8493-A6B52D484E6B}" type="datetimeFigureOut">
              <a:rPr lang="tr-TR" smtClean="0"/>
              <a:pPr/>
              <a:t>28.11.19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tr-T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pPr/>
              <a:t>28.11.19</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pPr/>
              <a:t>‹#›</a:t>
            </a:fld>
            <a:endParaRPr lang="tr-T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3200" dirty="0" smtClean="0"/>
              <a:t/>
            </a:r>
            <a:br>
              <a:rPr lang="tr-TR" sz="3200" dirty="0" smtClean="0"/>
            </a:br>
            <a:r>
              <a:rPr lang="tr-TR" sz="3200" b="1" dirty="0" smtClean="0"/>
              <a:t>Çocuk </a:t>
            </a:r>
            <a:r>
              <a:rPr lang="tr-TR" sz="3200" b="1" dirty="0"/>
              <a:t>Edebiyatının Çocuğun Duyarlık Eğitimine </a:t>
            </a:r>
            <a:r>
              <a:rPr lang="tr-TR" sz="3200" b="1" dirty="0" smtClean="0"/>
              <a:t>Katkısı</a:t>
            </a:r>
            <a:r>
              <a:rPr lang="tr-TR" sz="3200" dirty="0" smtClean="0"/>
              <a:t/>
            </a:r>
            <a:br>
              <a:rPr lang="tr-TR" sz="3200" dirty="0" smtClean="0"/>
            </a:br>
            <a:endParaRPr lang="tr-TR" dirty="0"/>
          </a:p>
        </p:txBody>
      </p:sp>
      <p:sp>
        <p:nvSpPr>
          <p:cNvPr id="3" name="İçerik Yer Tutucusu 2"/>
          <p:cNvSpPr>
            <a:spLocks noGrp="1"/>
          </p:cNvSpPr>
          <p:nvPr>
            <p:ph idx="1"/>
          </p:nvPr>
        </p:nvSpPr>
        <p:spPr/>
        <p:txBody>
          <a:bodyPr/>
          <a:lstStyle/>
          <a:p>
            <a:pPr algn="just"/>
            <a:r>
              <a:rPr lang="tr-TR" dirty="0" smtClean="0"/>
              <a:t>Bir </a:t>
            </a:r>
            <a:r>
              <a:rPr lang="tr-TR" dirty="0"/>
              <a:t>edebiyat yapıtı yazmak, bir yerde </a:t>
            </a:r>
            <a:r>
              <a:rPr lang="tr-TR" dirty="0" smtClean="0"/>
              <a:t>insanın yüreğinde sevginin </a:t>
            </a:r>
            <a:r>
              <a:rPr lang="tr-TR" dirty="0"/>
              <a:t>tohumlarını yeşertmektir. Eğer bir romanı, bir </a:t>
            </a:r>
            <a:r>
              <a:rPr lang="tr-TR" dirty="0" smtClean="0"/>
              <a:t>öyküyü </a:t>
            </a:r>
            <a:r>
              <a:rPr lang="tr-TR" dirty="0"/>
              <a:t>okuyup bitirdikten sonra içinde insancıl bir duygu </a:t>
            </a:r>
            <a:r>
              <a:rPr lang="tr-TR" dirty="0" smtClean="0"/>
              <a:t>yeşermiyorsa </a:t>
            </a:r>
            <a:r>
              <a:rPr lang="tr-TR" dirty="0"/>
              <a:t>bana göre o kitap </a:t>
            </a:r>
            <a:r>
              <a:rPr lang="tr-TR" dirty="0" smtClean="0"/>
              <a:t>eksiktir </a:t>
            </a:r>
            <a:r>
              <a:rPr lang="tr-TR" dirty="0"/>
              <a:t>(Özdemir, 2017:427) </a:t>
            </a:r>
          </a:p>
        </p:txBody>
      </p:sp>
    </p:spTree>
    <p:extLst>
      <p:ext uri="{BB962C8B-B14F-4D97-AF65-F5344CB8AC3E}">
        <p14:creationId xmlns:p14="http://schemas.microsoft.com/office/powerpoint/2010/main" val="4148136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600" dirty="0">
                <a:solidFill>
                  <a:srgbClr val="93A299">
                    <a:lumMod val="75000"/>
                  </a:srgbClr>
                </a:solidFill>
              </a:rPr>
              <a:t/>
            </a:r>
            <a:br>
              <a:rPr lang="tr-TR" sz="2600" dirty="0">
                <a:solidFill>
                  <a:srgbClr val="93A299">
                    <a:lumMod val="75000"/>
                  </a:srgbClr>
                </a:solidFill>
              </a:rPr>
            </a:br>
            <a:r>
              <a:rPr lang="tr-TR" sz="2600" b="1" dirty="0">
                <a:solidFill>
                  <a:srgbClr val="93A299">
                    <a:lumMod val="75000"/>
                  </a:srgbClr>
                </a:solidFill>
              </a:rPr>
              <a:t>Çocuk Edebiyatının Çocuğun Duyarlık Eğitimine Katkısı</a:t>
            </a:r>
            <a:r>
              <a:rPr lang="tr-TR" sz="2600" dirty="0">
                <a:solidFill>
                  <a:srgbClr val="93A299">
                    <a:lumMod val="75000"/>
                  </a:srgbClr>
                </a:solidFill>
              </a:rPr>
              <a:t/>
            </a:r>
            <a:br>
              <a:rPr lang="tr-TR" sz="2600" dirty="0">
                <a:solidFill>
                  <a:srgbClr val="93A299">
                    <a:lumMod val="75000"/>
                  </a:srgbClr>
                </a:solidFill>
              </a:rPr>
            </a:br>
            <a:endParaRPr lang="tr-TR" dirty="0"/>
          </a:p>
        </p:txBody>
      </p:sp>
      <p:sp>
        <p:nvSpPr>
          <p:cNvPr id="3" name="İçerik Yer Tutucusu 2"/>
          <p:cNvSpPr>
            <a:spLocks noGrp="1"/>
          </p:cNvSpPr>
          <p:nvPr>
            <p:ph idx="1"/>
          </p:nvPr>
        </p:nvSpPr>
        <p:spPr/>
        <p:txBody>
          <a:bodyPr/>
          <a:lstStyle/>
          <a:p>
            <a:pPr algn="just"/>
            <a:r>
              <a:rPr lang="tr-TR" dirty="0" err="1" smtClean="0"/>
              <a:t>Binyazar</a:t>
            </a:r>
            <a:r>
              <a:rPr lang="tr-TR" dirty="0" smtClean="0"/>
              <a:t> </a:t>
            </a:r>
            <a:r>
              <a:rPr lang="tr-TR" dirty="0"/>
              <a:t>(2010b: 82-86)’a göre edebiyat, kendini aşmak isteyen insana güç birikimi yaratır; bunu da bir duyarlık, düşünce ve bakış açısı kazandırarak yapar. Ona göre işlevsel bir eğitim aracı olan edebiyatın işlevi, her şeyden önce insana duyarlık kazandırmadaki büyük gücüdür:</a:t>
            </a:r>
          </a:p>
        </p:txBody>
      </p:sp>
    </p:spTree>
    <p:extLst>
      <p:ext uri="{BB962C8B-B14F-4D97-AF65-F5344CB8AC3E}">
        <p14:creationId xmlns:p14="http://schemas.microsoft.com/office/powerpoint/2010/main" val="2131819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100" dirty="0">
                <a:solidFill>
                  <a:srgbClr val="93A299">
                    <a:lumMod val="75000"/>
                  </a:srgbClr>
                </a:solidFill>
              </a:rPr>
              <a:t/>
            </a:r>
            <a:br>
              <a:rPr lang="tr-TR" sz="2100" dirty="0">
                <a:solidFill>
                  <a:srgbClr val="93A299">
                    <a:lumMod val="75000"/>
                  </a:srgbClr>
                </a:solidFill>
              </a:rPr>
            </a:br>
            <a:r>
              <a:rPr lang="tr-TR" sz="2700" b="1" dirty="0">
                <a:solidFill>
                  <a:srgbClr val="93A299">
                    <a:lumMod val="75000"/>
                  </a:srgbClr>
                </a:solidFill>
              </a:rPr>
              <a:t>Çocuk Edebiyatının Çocuğun Duyarlık Eğitimine Katkısı</a:t>
            </a:r>
            <a:r>
              <a:rPr lang="tr-TR" sz="2700" dirty="0">
                <a:solidFill>
                  <a:srgbClr val="93A299">
                    <a:lumMod val="75000"/>
                  </a:srgbClr>
                </a:solidFill>
              </a:rPr>
              <a:t/>
            </a:r>
            <a:br>
              <a:rPr lang="tr-TR" sz="2700" dirty="0">
                <a:solidFill>
                  <a:srgbClr val="93A299">
                    <a:lumMod val="75000"/>
                  </a:srgbClr>
                </a:solidFill>
              </a:rPr>
            </a:br>
            <a:endParaRPr lang="tr-TR" sz="4400" dirty="0"/>
          </a:p>
        </p:txBody>
      </p:sp>
      <p:sp>
        <p:nvSpPr>
          <p:cNvPr id="3" name="İçerik Yer Tutucusu 2"/>
          <p:cNvSpPr>
            <a:spLocks noGrp="1"/>
          </p:cNvSpPr>
          <p:nvPr>
            <p:ph idx="1"/>
          </p:nvPr>
        </p:nvSpPr>
        <p:spPr/>
        <p:txBody>
          <a:bodyPr>
            <a:normAutofit fontScale="92500"/>
          </a:bodyPr>
          <a:lstStyle/>
          <a:p>
            <a:pPr algn="just"/>
            <a:r>
              <a:rPr lang="tr-TR" dirty="0" smtClean="0"/>
              <a:t>Ataç </a:t>
            </a:r>
            <a:r>
              <a:rPr lang="tr-TR" dirty="0"/>
              <a:t>(1991: 106-107)’a göre insan bencildir, başkalarının gerçekliğini kavramadan yalnız kendisiyle ilgilenir. Dışarıyla iletişim kurmasını engelleyen bu benlik kabuğunu ise ancak edebiyat kırabilir. Başkalarını anlamasını, başkalarının dertlerine ve kaygılarına ortak olmasını edebiyat sağlar. Yazar bize gözümüzün önünde olmasına karşın fark edemediğimiz güzellikleri anlatır. Yaşamın yalnızca iyi yanlarını değil; acılarını, kötülüklerini, çirkinliklerini de sezdirir. Acılar, kötülükler, çirkinlikler karşısında irkilmenin </a:t>
            </a:r>
            <a:r>
              <a:rPr lang="tr-TR" dirty="0" err="1"/>
              <a:t>kutluluğunu</a:t>
            </a:r>
            <a:r>
              <a:rPr lang="tr-TR" dirty="0"/>
              <a:t>, o yürekler paralayan mutluluğunu; bütün o acıları, kötülükleri kaldırmaya özendirip insan olmanın onurunu duyurur. </a:t>
            </a:r>
          </a:p>
        </p:txBody>
      </p:sp>
    </p:spTree>
    <p:extLst>
      <p:ext uri="{BB962C8B-B14F-4D97-AF65-F5344CB8AC3E}">
        <p14:creationId xmlns:p14="http://schemas.microsoft.com/office/powerpoint/2010/main" val="311851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700" b="1" dirty="0">
                <a:solidFill>
                  <a:srgbClr val="93A299">
                    <a:lumMod val="75000"/>
                  </a:srgbClr>
                </a:solidFill>
              </a:rPr>
              <a:t/>
            </a:r>
            <a:br>
              <a:rPr lang="tr-TR" sz="2700" b="1" dirty="0">
                <a:solidFill>
                  <a:srgbClr val="93A299">
                    <a:lumMod val="75000"/>
                  </a:srgbClr>
                </a:solidFill>
              </a:rPr>
            </a:br>
            <a:r>
              <a:rPr lang="tr-TR" sz="2700" b="1" dirty="0">
                <a:solidFill>
                  <a:srgbClr val="93A299">
                    <a:lumMod val="75000"/>
                  </a:srgbClr>
                </a:solidFill>
              </a:rPr>
              <a:t>Çocuk Edebiyatının Çocuğun Duyarlık Eğitimine Katkısı</a:t>
            </a:r>
            <a:r>
              <a:rPr lang="tr-TR" sz="2200" b="1" dirty="0">
                <a:solidFill>
                  <a:srgbClr val="93A299">
                    <a:lumMod val="75000"/>
                  </a:srgbClr>
                </a:solidFill>
              </a:rPr>
              <a:t/>
            </a:r>
            <a:br>
              <a:rPr lang="tr-TR" sz="2200" b="1" dirty="0">
                <a:solidFill>
                  <a:srgbClr val="93A299">
                    <a:lumMod val="75000"/>
                  </a:srgbClr>
                </a:solidFill>
              </a:rPr>
            </a:br>
            <a:endParaRPr lang="tr-TR" dirty="0"/>
          </a:p>
        </p:txBody>
      </p:sp>
      <p:sp>
        <p:nvSpPr>
          <p:cNvPr id="3" name="İçerik Yer Tutucusu 2"/>
          <p:cNvSpPr>
            <a:spLocks noGrp="1"/>
          </p:cNvSpPr>
          <p:nvPr>
            <p:ph idx="1"/>
          </p:nvPr>
        </p:nvSpPr>
        <p:spPr/>
        <p:txBody>
          <a:bodyPr>
            <a:normAutofit/>
          </a:bodyPr>
          <a:lstStyle/>
          <a:p>
            <a:pPr algn="just"/>
            <a:r>
              <a:rPr lang="tr-TR" dirty="0" smtClean="0"/>
              <a:t>Yetkin </a:t>
            </a:r>
            <a:r>
              <a:rPr lang="tr-TR" dirty="0"/>
              <a:t>(1978: 134)’e göre roman, şiir gibi yazılar birer kavramlar topluluğu ya da dış dünyanın bir çıkartma dizisi değil; sanatçının varlığından kopmuş, onun sıcaklığını taşıyan birer varlıktır</a:t>
            </a:r>
            <a:r>
              <a:rPr lang="tr-TR" dirty="0" smtClean="0"/>
              <a:t>.</a:t>
            </a:r>
            <a:endParaRPr lang="tr-TR" dirty="0"/>
          </a:p>
        </p:txBody>
      </p:sp>
    </p:spTree>
    <p:extLst>
      <p:ext uri="{BB962C8B-B14F-4D97-AF65-F5344CB8AC3E}">
        <p14:creationId xmlns:p14="http://schemas.microsoft.com/office/powerpoint/2010/main" val="202734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800" b="1" dirty="0">
                <a:solidFill>
                  <a:srgbClr val="93A299">
                    <a:lumMod val="75000"/>
                  </a:srgbClr>
                </a:solidFill>
              </a:rPr>
              <a:t/>
            </a:r>
            <a:br>
              <a:rPr lang="tr-TR" sz="2800" b="1" dirty="0">
                <a:solidFill>
                  <a:srgbClr val="93A299">
                    <a:lumMod val="75000"/>
                  </a:srgbClr>
                </a:solidFill>
              </a:rPr>
            </a:br>
            <a:r>
              <a:rPr lang="tr-TR" sz="2800" b="1" dirty="0">
                <a:solidFill>
                  <a:srgbClr val="93A299">
                    <a:lumMod val="75000"/>
                  </a:srgbClr>
                </a:solidFill>
              </a:rPr>
              <a:t>Çocuk Edebiyatının Çocuğun Duyarlık Eğitimine Katkısı</a:t>
            </a:r>
            <a:r>
              <a:rPr lang="tr-TR" sz="1800" b="1" dirty="0">
                <a:solidFill>
                  <a:srgbClr val="93A299">
                    <a:lumMod val="75000"/>
                  </a:srgbClr>
                </a:solidFill>
              </a:rPr>
              <a:t/>
            </a:r>
            <a:br>
              <a:rPr lang="tr-TR" sz="1800" b="1" dirty="0">
                <a:solidFill>
                  <a:srgbClr val="93A299">
                    <a:lumMod val="75000"/>
                  </a:srgbClr>
                </a:solidFill>
              </a:rPr>
            </a:br>
            <a:endParaRPr lang="tr-TR" dirty="0"/>
          </a:p>
        </p:txBody>
      </p:sp>
      <p:sp>
        <p:nvSpPr>
          <p:cNvPr id="3" name="İçerik Yer Tutucusu 2"/>
          <p:cNvSpPr>
            <a:spLocks noGrp="1"/>
          </p:cNvSpPr>
          <p:nvPr>
            <p:ph idx="1"/>
          </p:nvPr>
        </p:nvSpPr>
        <p:spPr/>
        <p:txBody>
          <a:bodyPr>
            <a:normAutofit/>
          </a:bodyPr>
          <a:lstStyle/>
          <a:p>
            <a:pPr algn="just"/>
            <a:r>
              <a:rPr lang="tr-TR" dirty="0" err="1" smtClean="0"/>
              <a:t>İpşiroğlu</a:t>
            </a:r>
            <a:r>
              <a:rPr lang="tr-TR" dirty="0" smtClean="0"/>
              <a:t> </a:t>
            </a:r>
            <a:r>
              <a:rPr lang="tr-TR" dirty="0"/>
              <a:t>(2008: 7)’</a:t>
            </a:r>
            <a:r>
              <a:rPr lang="tr-TR" dirty="0" err="1"/>
              <a:t>na</a:t>
            </a:r>
            <a:r>
              <a:rPr lang="tr-TR" dirty="0"/>
              <a:t> göre sanatın tüm alanları yoğun ve bilinçli bir yaşam biçimini, duyarlığın artmasını, insanın kendini ifade edebilmesini, alışıldık bildik olanı sorgulayarak sınırları kırmasını amaçlar. </a:t>
            </a:r>
            <a:endParaRPr lang="tr-TR" dirty="0" smtClean="0"/>
          </a:p>
          <a:p>
            <a:pPr algn="just"/>
            <a:endParaRPr lang="tr-TR" dirty="0"/>
          </a:p>
        </p:txBody>
      </p:sp>
    </p:spTree>
    <p:extLst>
      <p:ext uri="{BB962C8B-B14F-4D97-AF65-F5344CB8AC3E}">
        <p14:creationId xmlns:p14="http://schemas.microsoft.com/office/powerpoint/2010/main" val="815515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400" b="1" dirty="0">
                <a:solidFill>
                  <a:srgbClr val="93A299">
                    <a:lumMod val="75000"/>
                  </a:srgbClr>
                </a:solidFill>
              </a:rPr>
              <a:t/>
            </a:r>
            <a:br>
              <a:rPr lang="tr-TR" sz="2400" b="1" dirty="0">
                <a:solidFill>
                  <a:srgbClr val="93A299">
                    <a:lumMod val="75000"/>
                  </a:srgbClr>
                </a:solidFill>
              </a:rPr>
            </a:br>
            <a:r>
              <a:rPr lang="tr-TR" sz="2400" b="1" dirty="0">
                <a:solidFill>
                  <a:srgbClr val="93A299">
                    <a:lumMod val="75000"/>
                  </a:srgbClr>
                </a:solidFill>
              </a:rPr>
              <a:t>Çocuk Edebiyatının Çocuğun Duyarlık Eğitimine Katkısı</a:t>
            </a:r>
            <a:r>
              <a:rPr lang="tr-TR" sz="1600" b="1" dirty="0">
                <a:solidFill>
                  <a:srgbClr val="93A299">
                    <a:lumMod val="75000"/>
                  </a:srgbClr>
                </a:solidFill>
              </a:rPr>
              <a:t/>
            </a:r>
            <a:br>
              <a:rPr lang="tr-TR" sz="1600" b="1" dirty="0">
                <a:solidFill>
                  <a:srgbClr val="93A299">
                    <a:lumMod val="75000"/>
                  </a:srgbClr>
                </a:solidFill>
              </a:rPr>
            </a:br>
            <a:endParaRPr lang="tr-TR" dirty="0"/>
          </a:p>
        </p:txBody>
      </p:sp>
      <p:sp>
        <p:nvSpPr>
          <p:cNvPr id="3" name="İçerik Yer Tutucusu 2"/>
          <p:cNvSpPr>
            <a:spLocks noGrp="1"/>
          </p:cNvSpPr>
          <p:nvPr>
            <p:ph idx="1"/>
          </p:nvPr>
        </p:nvSpPr>
        <p:spPr/>
        <p:txBody>
          <a:bodyPr>
            <a:normAutofit/>
          </a:bodyPr>
          <a:lstStyle/>
          <a:p>
            <a:pPr algn="just"/>
            <a:r>
              <a:rPr lang="tr-TR" dirty="0"/>
              <a:t>Çocuk edebiyatı ürünleri dil ve edebiyat öğretimi ortamlarının vazgeçilmez ve tamamlayıcı araçlarıdır; öğretimin amaçlarına ulaşılma sürecinde anahtar birer bileşen işlevi görürler (Aslan, 2017). </a:t>
            </a:r>
            <a:endParaRPr lang="tr-TR" dirty="0" smtClean="0"/>
          </a:p>
          <a:p>
            <a:pPr algn="just"/>
            <a:endParaRPr lang="tr-TR" dirty="0" smtClean="0"/>
          </a:p>
          <a:p>
            <a:pPr algn="just"/>
            <a:r>
              <a:rPr lang="tr-TR" dirty="0" smtClean="0"/>
              <a:t>Sever </a:t>
            </a:r>
            <a:r>
              <a:rPr lang="tr-TR" dirty="0"/>
              <a:t>(2015)’e göre, çocuğun/gencin yazınsal metinlerle kurduğu iletişim, her şeyden önce bir duygu ve düşünce eğitimidir: </a:t>
            </a:r>
          </a:p>
        </p:txBody>
      </p:sp>
    </p:spTree>
    <p:extLst>
      <p:ext uri="{BB962C8B-B14F-4D97-AF65-F5344CB8AC3E}">
        <p14:creationId xmlns:p14="http://schemas.microsoft.com/office/powerpoint/2010/main" val="2925724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a:solidFill>
                  <a:srgbClr val="93A299">
                    <a:lumMod val="75000"/>
                  </a:srgbClr>
                </a:solidFill>
                <a:latin typeface="Arial" panose="020B0604020202020204" pitchFamily="34" charset="0"/>
                <a:cs typeface="Arial" panose="020B0604020202020204" pitchFamily="34" charset="0"/>
              </a:rPr>
              <a:t>EDEBİYAT YAPITLARI İNSANI NASIL DUYARLI KILAR?</a:t>
            </a:r>
            <a:endParaRPr lang="tr-TR" sz="4000" dirty="0"/>
          </a:p>
        </p:txBody>
      </p:sp>
      <p:sp>
        <p:nvSpPr>
          <p:cNvPr id="3" name="İçerik Yer Tutucusu 2"/>
          <p:cNvSpPr>
            <a:spLocks noGrp="1"/>
          </p:cNvSpPr>
          <p:nvPr>
            <p:ph idx="1"/>
          </p:nvPr>
        </p:nvSpPr>
        <p:spPr/>
        <p:txBody>
          <a:bodyPr>
            <a:normAutofit/>
          </a:bodyPr>
          <a:lstStyle/>
          <a:p>
            <a:pPr marL="114300" indent="0" algn="ctr">
              <a:buNone/>
            </a:pPr>
            <a:r>
              <a:rPr lang="tr-TR" sz="3400" b="1" dirty="0"/>
              <a:t>Duyu ve Duyu Eğitimi  </a:t>
            </a:r>
            <a:endParaRPr lang="tr-TR" sz="3400" b="1" dirty="0" smtClean="0"/>
          </a:p>
          <a:p>
            <a:pPr algn="just"/>
            <a:endParaRPr lang="tr-TR" dirty="0"/>
          </a:p>
          <a:p>
            <a:pPr algn="just"/>
            <a:r>
              <a:rPr lang="tr-TR" dirty="0" smtClean="0"/>
              <a:t>Duyu </a:t>
            </a:r>
            <a:r>
              <a:rPr lang="tr-TR" dirty="0"/>
              <a:t>(İng. sense), “İç ve dıştan gelen uyaranların, duyu organlarıyla alınıp sinirler yoluyla beyne ulaşması sonucunda ortaya çıkan </a:t>
            </a:r>
            <a:r>
              <a:rPr lang="tr-TR" dirty="0" err="1"/>
              <a:t>olgu”dur</a:t>
            </a:r>
            <a:r>
              <a:rPr lang="tr-TR" dirty="0"/>
              <a:t>. Duyu eğitimi (İng. </a:t>
            </a:r>
            <a:r>
              <a:rPr lang="tr-TR" dirty="0" err="1"/>
              <a:t>sensory</a:t>
            </a:r>
            <a:r>
              <a:rPr lang="tr-TR" dirty="0"/>
              <a:t> </a:t>
            </a:r>
            <a:r>
              <a:rPr lang="tr-TR" dirty="0" err="1"/>
              <a:t>training</a:t>
            </a:r>
            <a:r>
              <a:rPr lang="tr-TR" dirty="0"/>
              <a:t>) ise “Sesleri, renkleri, biçimleri, büyüklükleri, dokuları, tatları, kokuları ayırt etmede duyu organlarının kullanılmasına olanak sağlayan düzenli etkinliklere yer veren eğitim, duyusal </a:t>
            </a:r>
            <a:r>
              <a:rPr lang="tr-TR" dirty="0" err="1"/>
              <a:t>eğitim”dir</a:t>
            </a:r>
            <a:r>
              <a:rPr lang="tr-TR" dirty="0"/>
              <a:t> (TÜBA, 2011: 372). </a:t>
            </a:r>
          </a:p>
        </p:txBody>
      </p:sp>
    </p:spTree>
    <p:extLst>
      <p:ext uri="{BB962C8B-B14F-4D97-AF65-F5344CB8AC3E}">
        <p14:creationId xmlns:p14="http://schemas.microsoft.com/office/powerpoint/2010/main" val="2528733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marL="114300" lvl="0">
              <a:spcBef>
                <a:spcPct val="20000"/>
              </a:spcBef>
            </a:pPr>
            <a:r>
              <a:rPr lang="tr-TR" sz="3400" b="1" cap="none" dirty="0">
                <a:solidFill>
                  <a:srgbClr val="564B3C"/>
                </a:solidFill>
                <a:latin typeface="Century Gothic"/>
                <a:ea typeface="+mn-ea"/>
                <a:cs typeface="+mn-cs"/>
              </a:rPr>
              <a:t>Duyu ve Duyu Eğitimi  </a:t>
            </a:r>
            <a:br>
              <a:rPr lang="tr-TR" sz="3400" b="1" cap="none" dirty="0">
                <a:solidFill>
                  <a:srgbClr val="564B3C"/>
                </a:solidFill>
                <a:latin typeface="Century Gothic"/>
                <a:ea typeface="+mn-ea"/>
                <a:cs typeface="+mn-cs"/>
              </a:rPr>
            </a:br>
            <a:endParaRPr lang="tr-TR" dirty="0"/>
          </a:p>
        </p:txBody>
      </p:sp>
      <p:sp>
        <p:nvSpPr>
          <p:cNvPr id="3" name="İçerik Yer Tutucusu 2"/>
          <p:cNvSpPr>
            <a:spLocks noGrp="1"/>
          </p:cNvSpPr>
          <p:nvPr>
            <p:ph idx="1"/>
          </p:nvPr>
        </p:nvSpPr>
        <p:spPr/>
        <p:txBody>
          <a:bodyPr>
            <a:normAutofit/>
          </a:bodyPr>
          <a:lstStyle/>
          <a:p>
            <a:pPr algn="just"/>
            <a:r>
              <a:rPr lang="tr-TR" dirty="0"/>
              <a:t>Senemoğlu (2003: 32-33)’</a:t>
            </a:r>
            <a:r>
              <a:rPr lang="tr-TR" dirty="0" err="1"/>
              <a:t>na</a:t>
            </a:r>
            <a:r>
              <a:rPr lang="tr-TR" dirty="0"/>
              <a:t> göre, yeni doğan bebeklerin işitme duyu organı çok gelişmiştir. İnsan sesindeki perde ve şiddet değişikliklerinin farkına varabilen bebek, tanıdık ve yabancı sesleri ayırt edebilir. İki yaşına doğru ses ayrımında hızlı bir gelişme göstererek sözcüklerin ve hecelerin ses farklarını doğru anlamaya başlar. </a:t>
            </a:r>
            <a:endParaRPr lang="tr-TR" dirty="0" smtClean="0"/>
          </a:p>
          <a:p>
            <a:pPr algn="just"/>
            <a:endParaRPr lang="tr-TR" dirty="0" smtClean="0"/>
          </a:p>
          <a:p>
            <a:pPr algn="just"/>
            <a:endParaRPr lang="tr-TR" dirty="0"/>
          </a:p>
        </p:txBody>
      </p:sp>
    </p:spTree>
    <p:extLst>
      <p:ext uri="{BB962C8B-B14F-4D97-AF65-F5344CB8AC3E}">
        <p14:creationId xmlns:p14="http://schemas.microsoft.com/office/powerpoint/2010/main" val="1760341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Edebiyat ve Duyu Eğitimi </a:t>
            </a:r>
          </a:p>
        </p:txBody>
      </p:sp>
      <p:sp>
        <p:nvSpPr>
          <p:cNvPr id="3" name="İçerik Yer Tutucusu 2"/>
          <p:cNvSpPr>
            <a:spLocks noGrp="1"/>
          </p:cNvSpPr>
          <p:nvPr>
            <p:ph idx="1"/>
          </p:nvPr>
        </p:nvSpPr>
        <p:spPr>
          <a:xfrm>
            <a:off x="457200" y="1752600"/>
            <a:ext cx="8229600" cy="4916760"/>
          </a:xfrm>
        </p:spPr>
        <p:txBody>
          <a:bodyPr>
            <a:normAutofit/>
          </a:bodyPr>
          <a:lstStyle/>
          <a:p>
            <a:pPr marL="114300" indent="0" algn="r">
              <a:buNone/>
            </a:pPr>
            <a:r>
              <a:rPr lang="tr-TR" dirty="0" smtClean="0"/>
              <a:t> </a:t>
            </a:r>
          </a:p>
          <a:p>
            <a:pPr algn="just"/>
            <a:r>
              <a:rPr lang="tr-TR" dirty="0" err="1" smtClean="0"/>
              <a:t>Binyazar</a:t>
            </a:r>
            <a:r>
              <a:rPr lang="tr-TR" dirty="0" smtClean="0"/>
              <a:t> </a:t>
            </a:r>
            <a:r>
              <a:rPr lang="tr-TR" dirty="0"/>
              <a:t>(2016: 17)’a göre, çağrışım yaratmada kitabın ayrıcalıklı bir yanı vardır. Kitap, duyulara devinim alanı açarak görmeden gösterir; işitmeden işittirir; koklamadan koklatır; dokunmadan dokundurur; tatmadan tattırır. </a:t>
            </a:r>
            <a:endParaRPr lang="tr-TR" dirty="0" smtClean="0"/>
          </a:p>
        </p:txBody>
      </p:sp>
    </p:spTree>
    <p:extLst>
      <p:ext uri="{BB962C8B-B14F-4D97-AF65-F5344CB8AC3E}">
        <p14:creationId xmlns:p14="http://schemas.microsoft.com/office/powerpoint/2010/main" val="22132720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czacı">
  <a:themeElements>
    <a:clrScheme name="Eczacı">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Eczacı">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czacı">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2933</TotalTime>
  <Words>502</Words>
  <Application>Microsoft Macintosh PowerPoint</Application>
  <PresentationFormat>On-screen Show (4:3)</PresentationFormat>
  <Paragraphs>23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Eczacı</vt:lpstr>
      <vt:lpstr> Çocuk Edebiyatının Çocuğun Duyarlık Eğitimine Katkısı </vt:lpstr>
      <vt:lpstr> Çocuk Edebiyatının Çocuğun Duyarlık Eğitimine Katkısı </vt:lpstr>
      <vt:lpstr> Çocuk Edebiyatının Çocuğun Duyarlık Eğitimine Katkısı </vt:lpstr>
      <vt:lpstr> Çocuk Edebiyatının Çocuğun Duyarlık Eğitimine Katkısı </vt:lpstr>
      <vt:lpstr> Çocuk Edebiyatının Çocuğun Duyarlık Eğitimine Katkısı </vt:lpstr>
      <vt:lpstr> Çocuk Edebiyatının Çocuğun Duyarlık Eğitimine Katkısı </vt:lpstr>
      <vt:lpstr>EDEBİYAT YAPITLARI İNSANI NASIL DUYARLI KILAR?</vt:lpstr>
      <vt:lpstr>Duyu ve Duyu Eğitimi   </vt:lpstr>
      <vt:lpstr>Edebiyat ve Duyu Eğitimi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Duyarlık Eğitimi</dc:title>
  <dc:creator>Canan</dc:creator>
  <cp:lastModifiedBy>a a</cp:lastModifiedBy>
  <cp:revision>150</cp:revision>
  <dcterms:created xsi:type="dcterms:W3CDTF">2013-04-08T11:12:00Z</dcterms:created>
  <dcterms:modified xsi:type="dcterms:W3CDTF">2019-11-28T19:14:00Z</dcterms:modified>
</cp:coreProperties>
</file>