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257" r:id="rId3"/>
    <p:sldId id="259" r:id="rId4"/>
    <p:sldId id="260" r:id="rId5"/>
    <p:sldId id="262" r:id="rId6"/>
    <p:sldId id="274" r:id="rId7"/>
    <p:sldId id="275" r:id="rId8"/>
    <p:sldId id="263" r:id="rId9"/>
    <p:sldId id="264" r:id="rId10"/>
    <p:sldId id="265" r:id="rId11"/>
    <p:sldId id="276" r:id="rId12"/>
    <p:sldId id="266" r:id="rId13"/>
    <p:sldId id="279" r:id="rId14"/>
    <p:sldId id="267" r:id="rId15"/>
    <p:sldId id="268" r:id="rId16"/>
    <p:sldId id="269" r:id="rId17"/>
    <p:sldId id="280" r:id="rId18"/>
    <p:sldId id="270" r:id="rId19"/>
    <p:sldId id="281" r:id="rId20"/>
    <p:sldId id="282" r:id="rId21"/>
    <p:sldId id="271" r:id="rId22"/>
    <p:sldId id="283" r:id="rId23"/>
    <p:sldId id="284" r:id="rId24"/>
    <p:sldId id="285"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580040-83EC-4FF6-A392-47E5F26C4F23}" type="datetimeFigureOut">
              <a:rPr lang="tr-TR" smtClean="0"/>
              <a:pPr/>
              <a:t>13.03.2017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B77AAA-27BC-47E4-9A8C-0BC0D87F7997}" type="slidenum">
              <a:rPr lang="tr-TR" smtClean="0"/>
              <a:pPr/>
              <a:t>‹#›</a:t>
            </a:fld>
            <a:endParaRPr lang="tr-TR"/>
          </a:p>
        </p:txBody>
      </p:sp>
    </p:spTree>
    <p:extLst>
      <p:ext uri="{BB962C8B-B14F-4D97-AF65-F5344CB8AC3E}">
        <p14:creationId xmlns:p14="http://schemas.microsoft.com/office/powerpoint/2010/main" xmlns="" val="303308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76B76EB2-05AE-46F9-A827-D99DC028C84E}" type="datetime1">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225420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2CFE47C-A419-4647-A401-D5C84E82ACB7}" type="datetime1">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688498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4A641E9-808E-405B-83E9-E58847E26958}" type="datetime1">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700344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59C20AC-C2E1-4580-9B62-36277B601E68}" type="datetime1">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119348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69AC7E26-9AEA-440B-AF64-8B3EF34E1CE8}" type="datetime1">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2088612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8396F538-E54F-425D-9CE9-9AC6135FDD26}" type="datetime1">
              <a:rPr lang="en-US" smtClean="0"/>
              <a:pPr/>
              <a:t>3/13/2017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3516654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2CA4140E-24A3-4BBB-88C1-714630FF8A15}" type="datetime1">
              <a:rPr lang="en-US" smtClean="0"/>
              <a:pPr/>
              <a:t>3/13/2017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61669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7CDC9B4-ECC2-4857-97E8-EF48D0541CB2}" type="datetime1">
              <a:rPr lang="en-US" smtClean="0"/>
              <a:pPr/>
              <a:t>3/13/2017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3412639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A83DE2-A440-4B56-9455-BE4A20177752}" type="datetime1">
              <a:rPr lang="en-US" smtClean="0"/>
              <a:pPr/>
              <a:t>3/13/2017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1873745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6F10BCD-1861-4F13-A1A5-7E9538B5AFB0}" type="datetime1">
              <a:rPr lang="en-US" smtClean="0"/>
              <a:pPr/>
              <a:t>3/13/2017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2595000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C44DD460-B890-4403-833A-DA0C656A8EF1}" type="datetime1">
              <a:rPr lang="en-US" smtClean="0"/>
              <a:pPr/>
              <a:t>3/13/2017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1858522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3BEFF1-DFC5-43F6-AD6C-1E67D3714681}" type="datetime1">
              <a:rPr lang="en-US" smtClean="0"/>
              <a:pPr/>
              <a:t>3/13/2017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FA889-6619-884E-9B66-87651A3977D3}" type="slidenum">
              <a:rPr lang="en-US" smtClean="0"/>
              <a:pPr/>
              <a:t>‹#›</a:t>
            </a:fld>
            <a:endParaRPr lang="en-US"/>
          </a:p>
        </p:txBody>
      </p:sp>
    </p:spTree>
    <p:extLst>
      <p:ext uri="{BB962C8B-B14F-4D97-AF65-F5344CB8AC3E}">
        <p14:creationId xmlns:p14="http://schemas.microsoft.com/office/powerpoint/2010/main" xmlns="" val="392165891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0850" y="1749425"/>
            <a:ext cx="7772400" cy="1470025"/>
          </a:xfrm>
        </p:spPr>
        <p:txBody>
          <a:bodyPr/>
          <a:lstStyle/>
          <a:p>
            <a:r>
              <a:rPr lang="en-US" dirty="0" smtClean="0"/>
              <a:t>TERÖR </a:t>
            </a:r>
            <a:br>
              <a:rPr lang="en-US" dirty="0" smtClean="0"/>
            </a:br>
            <a:r>
              <a:rPr lang="en-US" dirty="0" smtClean="0"/>
              <a:t>TOPLUMSAL TRAVMA VE YAS</a:t>
            </a:r>
            <a:endParaRPr lang="en-US" dirty="0"/>
          </a:p>
        </p:txBody>
      </p:sp>
      <p:sp>
        <p:nvSpPr>
          <p:cNvPr id="3" name="Subtitle 2"/>
          <p:cNvSpPr>
            <a:spLocks noGrp="1"/>
          </p:cNvSpPr>
          <p:nvPr>
            <p:ph type="subTitle" idx="1"/>
          </p:nvPr>
        </p:nvSpPr>
        <p:spPr>
          <a:xfrm>
            <a:off x="685800" y="3886200"/>
            <a:ext cx="7537450" cy="2209800"/>
          </a:xfrm>
        </p:spPr>
        <p:txBody>
          <a:bodyPr>
            <a:normAutofit lnSpcReduction="10000"/>
          </a:bodyPr>
          <a:lstStyle/>
          <a:p>
            <a:r>
              <a:rPr lang="en-US" b="1" dirty="0" smtClean="0"/>
              <a:t>Prof. Dr. </a:t>
            </a:r>
            <a:r>
              <a:rPr lang="en-US" b="1" dirty="0" err="1" smtClean="0"/>
              <a:t>Abdülkadir</a:t>
            </a:r>
            <a:r>
              <a:rPr lang="en-US" b="1" dirty="0" smtClean="0"/>
              <a:t> ÇEVİK</a:t>
            </a:r>
          </a:p>
          <a:p>
            <a:r>
              <a:rPr lang="en-US" sz="2400" dirty="0" smtClean="0"/>
              <a:t>A.Ü. Tıp </a:t>
            </a:r>
            <a:r>
              <a:rPr lang="en-US" sz="2400" dirty="0" err="1" smtClean="0"/>
              <a:t>Fakültesi</a:t>
            </a:r>
            <a:r>
              <a:rPr lang="en-US" sz="2400" dirty="0" smtClean="0"/>
              <a:t> </a:t>
            </a:r>
            <a:r>
              <a:rPr lang="en-US" sz="2400" dirty="0" err="1" smtClean="0"/>
              <a:t>Psikiyatri</a:t>
            </a:r>
            <a:r>
              <a:rPr lang="en-US" sz="2400" dirty="0" smtClean="0"/>
              <a:t> </a:t>
            </a:r>
            <a:r>
              <a:rPr lang="en-US" sz="2400" dirty="0" err="1" smtClean="0"/>
              <a:t>Anabilim</a:t>
            </a:r>
            <a:r>
              <a:rPr lang="en-US" sz="2400" dirty="0" smtClean="0"/>
              <a:t> Dalı </a:t>
            </a:r>
            <a:r>
              <a:rPr lang="en-US" sz="2400" dirty="0" err="1" smtClean="0"/>
              <a:t>Öğretim</a:t>
            </a:r>
            <a:r>
              <a:rPr lang="en-US" sz="2400" dirty="0" smtClean="0"/>
              <a:t> </a:t>
            </a:r>
            <a:r>
              <a:rPr lang="en-US" sz="2400" dirty="0" err="1" smtClean="0"/>
              <a:t>Üyesi</a:t>
            </a:r>
            <a:endParaRPr lang="en-US" sz="2400" dirty="0" smtClean="0"/>
          </a:p>
          <a:p>
            <a:r>
              <a:rPr lang="en-US" sz="2400" dirty="0" err="1" smtClean="0"/>
              <a:t>Politik</a:t>
            </a:r>
            <a:r>
              <a:rPr lang="en-US" sz="2400" dirty="0" smtClean="0"/>
              <a:t> </a:t>
            </a:r>
            <a:r>
              <a:rPr lang="en-US" sz="2400" dirty="0" err="1" smtClean="0"/>
              <a:t>Psikoloji</a:t>
            </a:r>
            <a:r>
              <a:rPr lang="en-US" sz="2400" dirty="0" smtClean="0"/>
              <a:t> </a:t>
            </a:r>
            <a:r>
              <a:rPr lang="en-US" sz="2400" dirty="0" err="1" smtClean="0"/>
              <a:t>Derneği</a:t>
            </a:r>
            <a:r>
              <a:rPr lang="en-US" sz="2400" dirty="0" smtClean="0"/>
              <a:t> </a:t>
            </a:r>
            <a:r>
              <a:rPr lang="en-US" sz="2400" dirty="0" err="1" smtClean="0"/>
              <a:t>Başkanı</a:t>
            </a:r>
            <a:endParaRPr lang="en-US" sz="2400" dirty="0" smtClean="0"/>
          </a:p>
          <a:p>
            <a:r>
              <a:rPr lang="en-US" sz="2400" dirty="0" smtClean="0"/>
              <a:t>Türkiye Grup Psikoterapileri Derneği Başkanı</a:t>
            </a:r>
            <a:endParaRPr lang="tr-TR" sz="2400" dirty="0" smtClean="0"/>
          </a:p>
          <a:p>
            <a:r>
              <a:rPr lang="tr-TR" sz="2400" dirty="0" smtClean="0"/>
              <a:t>Amerikan Psikanalistler Koleji Onursal Üyesi</a:t>
            </a:r>
            <a:endParaRPr lang="en-US" sz="2400"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a:t>
            </a:fld>
            <a:endParaRPr lang="en-US"/>
          </a:p>
        </p:txBody>
      </p:sp>
    </p:spTree>
    <p:extLst>
      <p:ext uri="{BB962C8B-B14F-4D97-AF65-F5344CB8AC3E}">
        <p14:creationId xmlns:p14="http://schemas.microsoft.com/office/powerpoint/2010/main" xmlns="" val="1412281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tr-TR" dirty="0"/>
              <a:t>Haksızlığın, adaletsizliğin, aşağılanma, horlanma ve değersizleştirmenin olduğu yerde yaşanan früstrasyonlar (engellenmeler) </a:t>
            </a:r>
            <a:r>
              <a:rPr lang="tr-TR" dirty="0" smtClean="0"/>
              <a:t>sonucu, </a:t>
            </a:r>
            <a:r>
              <a:rPr lang="tr-TR" dirty="0"/>
              <a:t>bireylerde zaten mevcut olan agressif dürtüler ve </a:t>
            </a:r>
            <a:r>
              <a:rPr lang="tr-TR" dirty="0" smtClean="0"/>
              <a:t>şiddetin, </a:t>
            </a:r>
            <a:r>
              <a:rPr lang="tr-TR" dirty="0"/>
              <a:t>psikolojik gerilemeyle (regresyon) ortaya çıkması beklenmeyen bir şey değildir.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10</a:t>
            </a:fld>
            <a:endParaRPr lang="en-US"/>
          </a:p>
        </p:txBody>
      </p:sp>
    </p:spTree>
    <p:extLst>
      <p:ext uri="{BB962C8B-B14F-4D97-AF65-F5344CB8AC3E}">
        <p14:creationId xmlns:p14="http://schemas.microsoft.com/office/powerpoint/2010/main" xmlns="" val="827456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smtClean="0"/>
              <a:t>Şiddet, içimizdeki </a:t>
            </a:r>
            <a:r>
              <a:rPr lang="tr-TR" dirty="0" err="1" smtClean="0"/>
              <a:t>agressif</a:t>
            </a:r>
            <a:r>
              <a:rPr lang="tr-TR" dirty="0" smtClean="0"/>
              <a:t> dürtülerin sağlıklı sosyalleşme sürecinde ehlileşmesiyle kabul edilebilir davranışlara dönüşür. </a:t>
            </a:r>
          </a:p>
          <a:p>
            <a:r>
              <a:rPr lang="tr-TR" dirty="0" smtClean="0"/>
              <a:t>Ancak tahammül edilemez boyutta yaşanan ister fiziksel ister </a:t>
            </a:r>
            <a:r>
              <a:rPr lang="tr-TR" dirty="0" err="1" smtClean="0"/>
              <a:t>psikososyal</a:t>
            </a:r>
            <a:r>
              <a:rPr lang="tr-TR" dirty="0" smtClean="0"/>
              <a:t> travmalar sonucunda bireyler veya gruplar </a:t>
            </a:r>
            <a:r>
              <a:rPr lang="tr-TR" dirty="0" err="1" smtClean="0"/>
              <a:t>regrese</a:t>
            </a:r>
            <a:r>
              <a:rPr lang="tr-TR" dirty="0" smtClean="0"/>
              <a:t> olarak </a:t>
            </a:r>
            <a:r>
              <a:rPr lang="tr-TR" dirty="0" err="1" smtClean="0"/>
              <a:t>agressif</a:t>
            </a:r>
            <a:r>
              <a:rPr lang="tr-TR" dirty="0" smtClean="0"/>
              <a:t> dürtülerini  en vahşi biçimiyle ortaya çıkarabilirler</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11</a:t>
            </a:fld>
            <a:endParaRPr lang="en-US"/>
          </a:p>
        </p:txBody>
      </p:sp>
    </p:spTree>
    <p:extLst>
      <p:ext uri="{BB962C8B-B14F-4D97-AF65-F5344CB8AC3E}">
        <p14:creationId xmlns:p14="http://schemas.microsoft.com/office/powerpoint/2010/main" xmlns="" val="41849577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tr-TR" dirty="0"/>
              <a:t>10 Ekim 2015 tarihinde Ankara  Garı önünde yaşanan bombalı terör eylemi de hangi sebeple yapılmış olursa olsun lanetle anılacaktır. Bu terör eylemi  sonucunda 100’ün üzerinde </a:t>
            </a:r>
            <a:r>
              <a:rPr lang="tr-TR" dirty="0" smtClean="0"/>
              <a:t>vatandaşımız </a:t>
            </a:r>
            <a:r>
              <a:rPr lang="tr-TR" dirty="0"/>
              <a:t>hayatını kaybetmiş bir o kadar insanda sakatlanmıştır. </a:t>
            </a:r>
            <a:endParaRPr lang="tr-TR" dirty="0" smtClean="0"/>
          </a:p>
          <a:p>
            <a:r>
              <a:rPr lang="tr-TR" dirty="0" smtClean="0"/>
              <a:t>Bu </a:t>
            </a:r>
            <a:r>
              <a:rPr lang="tr-TR" dirty="0"/>
              <a:t>fiziksel kayıplar dışında terörün 78 milyon vatandaşın psikolojik dünyasında açtığı yaralar ayrıca değerlendirilmesi gereken bir durumdur.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12</a:t>
            </a:fld>
            <a:endParaRPr lang="en-US"/>
          </a:p>
        </p:txBody>
      </p:sp>
    </p:spTree>
    <p:extLst>
      <p:ext uri="{BB962C8B-B14F-4D97-AF65-F5344CB8AC3E}">
        <p14:creationId xmlns:p14="http://schemas.microsoft.com/office/powerpoint/2010/main" xmlns="" val="1465517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tr-TR" dirty="0" smtClean="0"/>
              <a:t>Daha sonra Sultanahmet Meydanı’nda yaşanan ve onun ardından Ankara Kızılay’daki intihar bombacılarının  saldırıları toplumsal kaygıyı  ve korkuyu pekiştirmiştir.</a:t>
            </a:r>
          </a:p>
          <a:p>
            <a:r>
              <a:rPr lang="tr-TR" dirty="0" smtClean="0"/>
              <a:t> Bu tür saldırıların  sık aralıklarla meydana gelmesi toplumda güven durumunun sarsılmasına ve devletin koruyucu gücünün sorgulanmasına yol açabilir. </a:t>
            </a:r>
          </a:p>
          <a:p>
            <a:r>
              <a:rPr lang="tr-TR" dirty="0" smtClean="0"/>
              <a:t>Bu tablo bir yas sürecinin varlığını gösterir.</a:t>
            </a:r>
          </a:p>
          <a:p>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13</a:t>
            </a:fld>
            <a:endParaRPr lang="en-US"/>
          </a:p>
        </p:txBody>
      </p:sp>
    </p:spTree>
    <p:extLst>
      <p:ext uri="{BB962C8B-B14F-4D97-AF65-F5344CB8AC3E}">
        <p14:creationId xmlns:p14="http://schemas.microsoft.com/office/powerpoint/2010/main" xmlns="" val="3573294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600200"/>
            <a:ext cx="8686800" cy="4525963"/>
          </a:xfrm>
        </p:spPr>
        <p:txBody>
          <a:bodyPr>
            <a:normAutofit/>
          </a:bodyPr>
          <a:lstStyle/>
          <a:p>
            <a:r>
              <a:rPr lang="tr-TR" dirty="0" smtClean="0"/>
              <a:t>Travmalar, </a:t>
            </a:r>
            <a:r>
              <a:rPr lang="tr-TR" dirty="0"/>
              <a:t>hem bireysel hem de toplumsal boyutta kayıp duygularının yaşanmasına yol açar. </a:t>
            </a:r>
            <a:endParaRPr lang="tr-TR" dirty="0" smtClean="0"/>
          </a:p>
          <a:p>
            <a:r>
              <a:rPr lang="tr-TR" dirty="0" smtClean="0"/>
              <a:t>Bu </a:t>
            </a:r>
            <a:r>
              <a:rPr lang="tr-TR" dirty="0"/>
              <a:t>kayıp duyguları bireysel ve toplumsal kimlik </a:t>
            </a:r>
            <a:r>
              <a:rPr lang="tr-TR" dirty="0" smtClean="0"/>
              <a:t>değerlerinin </a:t>
            </a:r>
            <a:r>
              <a:rPr lang="tr-TR" dirty="0"/>
              <a:t>bir çeşit erozyona uğraması veya o değerlerinden bazı parçalarının </a:t>
            </a:r>
            <a:r>
              <a:rPr lang="tr-TR" dirty="0" smtClean="0"/>
              <a:t>kopup </a:t>
            </a:r>
            <a:r>
              <a:rPr lang="tr-TR" dirty="0"/>
              <a:t>gideceği tehdidi  ve kaygısının yaşanmasına </a:t>
            </a:r>
            <a:r>
              <a:rPr lang="tr-TR" dirty="0" smtClean="0"/>
              <a:t>yol </a:t>
            </a:r>
            <a:r>
              <a:rPr lang="tr-TR" dirty="0"/>
              <a:t>açar ki bu durum bireyde ve toplumda yas sürecini gündeme getirir. </a:t>
            </a:r>
          </a:p>
          <a:p>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14</a:t>
            </a:fld>
            <a:endParaRPr lang="en-US"/>
          </a:p>
        </p:txBody>
      </p:sp>
    </p:spTree>
    <p:extLst>
      <p:ext uri="{BB962C8B-B14F-4D97-AF65-F5344CB8AC3E}">
        <p14:creationId xmlns:p14="http://schemas.microsoft.com/office/powerpoint/2010/main" xmlns="" val="26632290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tr-TR" dirty="0"/>
              <a:t>Yas </a:t>
            </a:r>
            <a:r>
              <a:rPr lang="tr-TR" dirty="0" err="1"/>
              <a:t>psikobiyolojik</a:t>
            </a:r>
            <a:r>
              <a:rPr lang="tr-TR" dirty="0"/>
              <a:t> bir süreçtir. </a:t>
            </a:r>
            <a:endParaRPr lang="tr-TR" dirty="0" smtClean="0"/>
          </a:p>
          <a:p>
            <a:r>
              <a:rPr lang="tr-TR" dirty="0" smtClean="0"/>
              <a:t>Bu </a:t>
            </a:r>
            <a:r>
              <a:rPr lang="tr-TR" dirty="0"/>
              <a:t>sürecin bireylerde sağlıklı bir şekilde yaşanıp tamamlanması sonucu birey kayıplarıyla ilgili iç dünyasındaki muhasebeyi tamamlayarak yaşamına devam eder</a:t>
            </a:r>
            <a:r>
              <a:rPr lang="tr-TR" dirty="0" smtClean="0"/>
              <a:t>.</a:t>
            </a:r>
          </a:p>
          <a:p>
            <a:r>
              <a:rPr lang="tr-TR" dirty="0" smtClean="0"/>
              <a:t>Ancak </a:t>
            </a:r>
            <a:r>
              <a:rPr lang="tr-TR" dirty="0"/>
              <a:t>kayıplarıyla ilgili olarak  birey, içinde biriken öfkeyi yeterince dışlaştırmamış ya da  çözümleyememişse bu yaşadıklarına takıntılı hale gelebilir.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15</a:t>
            </a:fld>
            <a:endParaRPr lang="en-US"/>
          </a:p>
        </p:txBody>
      </p:sp>
    </p:spTree>
    <p:extLst>
      <p:ext uri="{BB962C8B-B14F-4D97-AF65-F5344CB8AC3E}">
        <p14:creationId xmlns:p14="http://schemas.microsoft.com/office/powerpoint/2010/main" xmlns="" val="42766758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tr-TR" dirty="0"/>
              <a:t>Toplumlar veya büyük gruplar </a:t>
            </a:r>
            <a:r>
              <a:rPr lang="tr-TR" dirty="0" smtClean="0"/>
              <a:t>da </a:t>
            </a:r>
            <a:r>
              <a:rPr lang="tr-TR" dirty="0"/>
              <a:t>kayıplara bağlı </a:t>
            </a:r>
            <a:r>
              <a:rPr lang="tr-TR" dirty="0" smtClean="0"/>
              <a:t>olarak bireylerde olduğu gibi yas </a:t>
            </a:r>
            <a:r>
              <a:rPr lang="tr-TR" dirty="0"/>
              <a:t>yaşanır</a:t>
            </a:r>
            <a:r>
              <a:rPr lang="tr-TR" dirty="0" smtClean="0"/>
              <a:t>.</a:t>
            </a:r>
          </a:p>
          <a:p>
            <a:endParaRPr lang="tr-TR" dirty="0" smtClean="0"/>
          </a:p>
          <a:p>
            <a:r>
              <a:rPr lang="tr-TR" dirty="0" smtClean="0"/>
              <a:t>Ülkemizde son yıllarda yaşanan terör olayları ve Kuzey Irak ile Kuzey Suriye’deki savaş durumları ciddi bir toplumsal travmanın yaşanmasına yol açmıştır.</a:t>
            </a:r>
            <a:endParaRPr lang="tr-TR" dirty="0" smtClean="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16</a:t>
            </a:fld>
            <a:endParaRPr lang="en-US"/>
          </a:p>
        </p:txBody>
      </p:sp>
    </p:spTree>
    <p:extLst>
      <p:ext uri="{BB962C8B-B14F-4D97-AF65-F5344CB8AC3E}">
        <p14:creationId xmlns:p14="http://schemas.microsoft.com/office/powerpoint/2010/main" xmlns="" val="17946157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tr-TR" dirty="0" smtClean="0"/>
              <a:t>Öte yanda Türklerin Osmanlı İmparatorluğu’nu kaybedişi ile ilgili acıyı ve yası yeterince yaşayamadığının örneğini Cumhuriyetle hesaplaşmada görebiliriz. </a:t>
            </a:r>
          </a:p>
          <a:p>
            <a:r>
              <a:rPr lang="tr-TR" dirty="0" smtClean="0"/>
              <a:t>Oysa Osmanlı’nın kaybına götüren olumsuzluklardan ders çıkarıp Cumhuriyetin ve Osmanlı’nın olumlu ve olumsuz yanlarının sentezini yapamayışımızda yeterince yası yaşayıp tamamlayamadığımız gerçeğini vurgulamamız gerekir.</a:t>
            </a:r>
          </a:p>
          <a:p>
            <a:endParaRPr lang="en-US" dirty="0" smtClean="0"/>
          </a:p>
          <a:p>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17</a:t>
            </a:fld>
            <a:endParaRPr lang="en-US"/>
          </a:p>
        </p:txBody>
      </p:sp>
    </p:spTree>
    <p:extLst>
      <p:ext uri="{BB962C8B-B14F-4D97-AF65-F5344CB8AC3E}">
        <p14:creationId xmlns:p14="http://schemas.microsoft.com/office/powerpoint/2010/main" xmlns="" val="37434179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r>
              <a:rPr lang="tr-TR" dirty="0" smtClean="0"/>
              <a:t>Ülkemizde son aylarda yaşanan patlamalar </a:t>
            </a:r>
            <a:r>
              <a:rPr lang="tr-TR" dirty="0"/>
              <a:t>toplumda </a:t>
            </a:r>
            <a:r>
              <a:rPr lang="tr-TR" dirty="0" smtClean="0"/>
              <a:t> </a:t>
            </a:r>
            <a:r>
              <a:rPr lang="tr-TR" dirty="0"/>
              <a:t>korku , </a:t>
            </a:r>
            <a:r>
              <a:rPr lang="tr-TR" dirty="0" smtClean="0"/>
              <a:t>kaygı, </a:t>
            </a:r>
            <a:r>
              <a:rPr lang="tr-TR" dirty="0"/>
              <a:t>güvensizlik ve gelecek endişesi </a:t>
            </a:r>
            <a:r>
              <a:rPr lang="tr-TR" dirty="0" smtClean="0"/>
              <a:t> toplumsal regresyona yol açmıştır. </a:t>
            </a:r>
            <a:r>
              <a:rPr lang="tr-TR" dirty="0"/>
              <a:t>Bunun </a:t>
            </a:r>
            <a:r>
              <a:rPr lang="tr-TR" dirty="0" smtClean="0"/>
              <a:t>belirtilerini toplumun gösterdiği bazı davranışlarda görebiliriz. Toplum </a:t>
            </a:r>
            <a:r>
              <a:rPr lang="tr-TR" dirty="0"/>
              <a:t>güçlü ve güvenli bir liman arayışı içinde olmuştur</a:t>
            </a:r>
            <a:r>
              <a:rPr lang="tr-TR" dirty="0" smtClean="0"/>
              <a:t>.</a:t>
            </a:r>
          </a:p>
          <a:p>
            <a:r>
              <a:rPr lang="tr-TR" dirty="0" smtClean="0"/>
              <a:t>ABD’de </a:t>
            </a:r>
            <a:r>
              <a:rPr lang="tr-TR" dirty="0"/>
              <a:t>11 Eylül  ‘de yapılan saldırıdan sonra Bush’un kredibilitesi artmıştı. </a:t>
            </a:r>
            <a:endParaRPr lang="tr-TR" dirty="0" smtClean="0"/>
          </a:p>
          <a:p>
            <a:r>
              <a:rPr lang="tr-TR" dirty="0" smtClean="0"/>
              <a:t>Ankara’daki </a:t>
            </a:r>
            <a:r>
              <a:rPr lang="tr-TR" dirty="0"/>
              <a:t>patlamadan sonra Başbakan Davutoğlu oylarının arttığını ifade etmiştir</a:t>
            </a:r>
            <a:r>
              <a:rPr lang="tr-TR" dirty="0" smtClean="0"/>
              <a:t>.</a:t>
            </a:r>
          </a:p>
          <a:p>
            <a:r>
              <a:rPr lang="tr-TR" dirty="0" smtClean="0"/>
              <a:t> </a:t>
            </a:r>
            <a:r>
              <a:rPr lang="tr-TR" dirty="0"/>
              <a:t>Bu tür </a:t>
            </a:r>
            <a:r>
              <a:rPr lang="tr-TR" dirty="0" smtClean="0"/>
              <a:t>trajik </a:t>
            </a:r>
            <a:r>
              <a:rPr lang="tr-TR" dirty="0"/>
              <a:t>travmalardan sonra yaşanan kayıpların yasını tutamama psikolojisi gelişir.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18</a:t>
            </a:fld>
            <a:endParaRPr lang="en-US"/>
          </a:p>
        </p:txBody>
      </p:sp>
    </p:spTree>
    <p:extLst>
      <p:ext uri="{BB962C8B-B14F-4D97-AF65-F5344CB8AC3E}">
        <p14:creationId xmlns:p14="http://schemas.microsoft.com/office/powerpoint/2010/main" xmlns="" val="10544275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tr-TR" dirty="0" smtClean="0"/>
              <a:t>Toplumda bireylerin kendi hayatlarını kaybetme  korkusu ve güvensizlik artar.</a:t>
            </a:r>
          </a:p>
          <a:p>
            <a:r>
              <a:rPr lang="tr-TR" dirty="0" smtClean="0"/>
              <a:t> Bunun sonucunda güçlü birine sığınma onun korunması altına girme ihtiyacı hissedilir.</a:t>
            </a:r>
          </a:p>
          <a:p>
            <a:r>
              <a:rPr lang="tr-TR" dirty="0" smtClean="0"/>
              <a:t> Nitekim seçimlerde Adalet ve Kalkınma Partisi’nin 1 Kasım seçimlerindeki başarısının temelinde toplumun bu psikolojisinin varlığından  söz edebiliriz.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19</a:t>
            </a:fld>
            <a:endParaRPr lang="en-US"/>
          </a:p>
        </p:txBody>
      </p:sp>
    </p:spTree>
    <p:extLst>
      <p:ext uri="{BB962C8B-B14F-4D97-AF65-F5344CB8AC3E}">
        <p14:creationId xmlns:p14="http://schemas.microsoft.com/office/powerpoint/2010/main" xmlns="" val="2980128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endParaRPr lang="tr-TR" dirty="0" smtClean="0"/>
          </a:p>
          <a:p>
            <a:endParaRPr lang="tr-TR" dirty="0"/>
          </a:p>
          <a:p>
            <a:r>
              <a:rPr lang="tr-TR" dirty="0" smtClean="0"/>
              <a:t>Şiddetin </a:t>
            </a:r>
            <a:r>
              <a:rPr lang="tr-TR" dirty="0"/>
              <a:t>bir unsuru olan terör, günümüz dünyasında geleneksel savaşlardan farklı stratejik taktik  bir anlayışla karşımıza çıkmaktadır.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2</a:t>
            </a:fld>
            <a:endParaRPr lang="en-US"/>
          </a:p>
        </p:txBody>
      </p:sp>
    </p:spTree>
    <p:extLst>
      <p:ext uri="{BB962C8B-B14F-4D97-AF65-F5344CB8AC3E}">
        <p14:creationId xmlns:p14="http://schemas.microsoft.com/office/powerpoint/2010/main" xmlns="" val="41007483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r>
              <a:rPr lang="tr-TR" dirty="0" smtClean="0"/>
              <a:t>Kısaca burada toplumun kendini güvenlik içinde hissetme duygusu ortaya çıkar. </a:t>
            </a:r>
          </a:p>
          <a:p>
            <a:r>
              <a:rPr lang="tr-TR" dirty="0" smtClean="0"/>
              <a:t>Bu acıyı yaşayan  toplumun tarihsel belleğinde görkemli Osmanlı İmparatorluğu’nu anımsatan, gururlanabileceği duyguları yaşayıp yasın açısından  kendini  kurtarma eğilimi gelişir.</a:t>
            </a:r>
          </a:p>
          <a:p>
            <a:r>
              <a:rPr lang="tr-TR" dirty="0" smtClean="0"/>
              <a:t> Adalet ve Kalkınma Partisi seçim öncesinde topluma bu özlemi ve güveni yaşatacağı imajını sağlayarak oylarını artırmıştır.</a:t>
            </a:r>
          </a:p>
          <a:p>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20</a:t>
            </a:fld>
            <a:endParaRPr lang="en-US"/>
          </a:p>
        </p:txBody>
      </p:sp>
    </p:spTree>
    <p:extLst>
      <p:ext uri="{BB962C8B-B14F-4D97-AF65-F5344CB8AC3E}">
        <p14:creationId xmlns:p14="http://schemas.microsoft.com/office/powerpoint/2010/main" xmlns="" val="23139385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tr-TR" dirty="0"/>
              <a:t>Ülkemizde yaşanan terör olaylarında ve terörle mücadelede hayatlarını yitiren şehitlerimizin acısını, yasını yaşarken toplum olarak çok duyarlı bir  noktada olduğumuzu unutmamak gerekir. </a:t>
            </a:r>
            <a:endParaRPr lang="tr-TR" dirty="0" smtClean="0"/>
          </a:p>
          <a:p>
            <a:r>
              <a:rPr lang="tr-TR" dirty="0" smtClean="0"/>
              <a:t>Nasıl </a:t>
            </a:r>
            <a:r>
              <a:rPr lang="tr-TR" dirty="0"/>
              <a:t>ki yakınını kaybeden bir insanın yas sürecini daha iyi atlatması için yakın çevresinin desteği önemli oluyorsa, Ankara  Garı’ndaki gibi büyük travmalarda da devletin kucaklayan, ötekileştirmeyen, güven veren, anlayışlı yaklaşımı bu travmayı yaşayanların acısını dindirmede etkili olabilir</a:t>
            </a:r>
            <a:r>
              <a:rPr lang="tr-TR" dirty="0" smtClean="0"/>
              <a:t>.</a:t>
            </a:r>
          </a:p>
        </p:txBody>
      </p:sp>
      <p:sp>
        <p:nvSpPr>
          <p:cNvPr id="4" name="3 Slayt Numarası Yer Tutucusu"/>
          <p:cNvSpPr>
            <a:spLocks noGrp="1"/>
          </p:cNvSpPr>
          <p:nvPr>
            <p:ph type="sldNum" sz="quarter" idx="12"/>
          </p:nvPr>
        </p:nvSpPr>
        <p:spPr/>
        <p:txBody>
          <a:bodyPr/>
          <a:lstStyle/>
          <a:p>
            <a:fld id="{E53FA889-6619-884E-9B66-87651A3977D3}" type="slidenum">
              <a:rPr lang="en-US" smtClean="0"/>
              <a:pPr/>
              <a:t>21</a:t>
            </a:fld>
            <a:endParaRPr lang="en-US"/>
          </a:p>
        </p:txBody>
      </p:sp>
    </p:spTree>
    <p:extLst>
      <p:ext uri="{BB962C8B-B14F-4D97-AF65-F5344CB8AC3E}">
        <p14:creationId xmlns:p14="http://schemas.microsoft.com/office/powerpoint/2010/main" xmlns="" val="33002799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tr-TR" dirty="0" smtClean="0"/>
              <a:t>Ancak bu travmadan sonra iktidar ve muhalefetin birlik ve bütünlük duygusu içinde bir araya gelmemiş olmaları yasın yaşanamamasına zemin hazırlamıştır.</a:t>
            </a:r>
          </a:p>
          <a:p>
            <a:r>
              <a:rPr lang="tr-TR" dirty="0" smtClean="0"/>
              <a:t> Bunun sonucunda toplumda da birlik beraberlik ve bütünlük sağlanamamıştır. </a:t>
            </a:r>
          </a:p>
          <a:p>
            <a:r>
              <a:rPr lang="tr-TR" dirty="0" smtClean="0"/>
              <a:t>Bazı yazarların Prof.Dr. Aziz Sancar’ın Nobel ödülünü kazanmasından sonra “Türkler sevinçte de kederde de bütünleşemiyorlar” demesine yol açmıştır.    </a:t>
            </a:r>
          </a:p>
          <a:p>
            <a:endParaRPr lang="en-US" dirty="0" smtClean="0"/>
          </a:p>
          <a:p>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22</a:t>
            </a:fld>
            <a:endParaRPr lang="en-US"/>
          </a:p>
        </p:txBody>
      </p:sp>
    </p:spTree>
    <p:extLst>
      <p:ext uri="{BB962C8B-B14F-4D97-AF65-F5344CB8AC3E}">
        <p14:creationId xmlns:p14="http://schemas.microsoft.com/office/powerpoint/2010/main" xmlns="" val="6703827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endParaRPr lang="en-US" dirty="0" smtClean="0"/>
          </a:p>
          <a:p>
            <a:pPr>
              <a:buFont typeface="Arial" pitchFamily="34" charset="0"/>
              <a:buChar char="•"/>
            </a:pPr>
            <a:r>
              <a:rPr lang="tr-TR" dirty="0" smtClean="0"/>
              <a:t>Bu durum ne yazıkki toplumda bölünmüşlüğün, kutuplaşmanın açık bir kanıtıdır. </a:t>
            </a:r>
          </a:p>
          <a:p>
            <a:pPr>
              <a:buFont typeface="Arial" pitchFamily="34" charset="0"/>
              <a:buChar char="•"/>
            </a:pPr>
            <a:r>
              <a:rPr lang="tr-TR" dirty="0" smtClean="0"/>
              <a:t>Böyle bir ortamda bu bölünmüşlükle toplumun birlik ve bütünlüğünü sağlamak çok güç olur. </a:t>
            </a:r>
          </a:p>
          <a:p>
            <a:pPr>
              <a:buFont typeface="Arial" pitchFamily="34" charset="0"/>
              <a:buChar char="•"/>
            </a:pPr>
            <a:r>
              <a:rPr lang="tr-TR" dirty="0" smtClean="0"/>
              <a:t>Zaten terör eylemlerinin amacı böyle bir atmosfer yaratarak toplumsal birlik ve bütünlüğü bozmaktır.</a:t>
            </a:r>
            <a:endParaRPr lang="en-US" dirty="0"/>
          </a:p>
          <a:p>
            <a:pPr marL="0" indent="0">
              <a:buNone/>
            </a:pPr>
            <a:endParaRPr lang="en-US" dirty="0" smtClean="0"/>
          </a:p>
          <a:p>
            <a:pPr marL="0" indent="0">
              <a:buNone/>
            </a:pPr>
            <a:endParaRPr lang="en-US" dirty="0"/>
          </a:p>
          <a:p>
            <a:pPr marL="0" indent="0">
              <a:buNone/>
            </a:pPr>
            <a:r>
              <a:rPr lang="en-US" dirty="0" smtClean="0"/>
              <a:t>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23</a:t>
            </a:fld>
            <a:endParaRPr lang="en-US"/>
          </a:p>
        </p:txBody>
      </p:sp>
    </p:spTree>
    <p:extLst>
      <p:ext uri="{BB962C8B-B14F-4D97-AF65-F5344CB8AC3E}">
        <p14:creationId xmlns:p14="http://schemas.microsoft.com/office/powerpoint/2010/main" xmlns="" val="36226263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pPr marL="0" indent="0">
              <a:buNone/>
            </a:pPr>
            <a:endParaRPr lang="tr-TR" dirty="0" smtClean="0"/>
          </a:p>
          <a:p>
            <a:pPr marL="0" indent="0">
              <a:buNone/>
            </a:pPr>
            <a:endParaRPr lang="tr-TR" dirty="0"/>
          </a:p>
          <a:p>
            <a:pPr marL="0" indent="0">
              <a:buNone/>
            </a:pPr>
            <a:endParaRPr lang="tr-TR" dirty="0" smtClean="0"/>
          </a:p>
          <a:p>
            <a:pPr marL="0" indent="0">
              <a:buNone/>
            </a:pPr>
            <a:r>
              <a:rPr lang="tr-TR" dirty="0"/>
              <a:t> </a:t>
            </a:r>
            <a:r>
              <a:rPr lang="tr-TR" dirty="0" smtClean="0"/>
              <a:t>                 </a:t>
            </a:r>
            <a:r>
              <a:rPr lang="tr-TR" sz="3600" dirty="0" smtClean="0"/>
              <a:t>Teşekkür ederim…</a:t>
            </a:r>
            <a:endParaRPr lang="tr-TR" sz="3600" dirty="0"/>
          </a:p>
        </p:txBody>
      </p:sp>
      <p:sp>
        <p:nvSpPr>
          <p:cNvPr id="4" name="Slide Number Placeholder 3"/>
          <p:cNvSpPr>
            <a:spLocks noGrp="1"/>
          </p:cNvSpPr>
          <p:nvPr>
            <p:ph type="sldNum" sz="quarter" idx="12"/>
          </p:nvPr>
        </p:nvSpPr>
        <p:spPr/>
        <p:txBody>
          <a:bodyPr/>
          <a:lstStyle/>
          <a:p>
            <a:fld id="{E53FA889-6619-884E-9B66-87651A3977D3}" type="slidenum">
              <a:rPr lang="en-US" smtClean="0"/>
              <a:pPr/>
              <a:t>24</a:t>
            </a:fld>
            <a:endParaRPr lang="en-US"/>
          </a:p>
        </p:txBody>
      </p:sp>
    </p:spTree>
    <p:extLst>
      <p:ext uri="{BB962C8B-B14F-4D97-AF65-F5344CB8AC3E}">
        <p14:creationId xmlns:p14="http://schemas.microsoft.com/office/powerpoint/2010/main" xmlns="" val="2669023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tr-TR" dirty="0" smtClean="0"/>
          </a:p>
          <a:p>
            <a:r>
              <a:rPr lang="tr-TR" dirty="0" smtClean="0"/>
              <a:t>Her şiddet bir travma etkisi yaratır. Ancak şiddetin kaynağı yaşanan travmanın derinliğine etki eder.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3</a:t>
            </a:fld>
            <a:endParaRPr lang="en-US"/>
          </a:p>
        </p:txBody>
      </p:sp>
    </p:spTree>
    <p:extLst>
      <p:ext uri="{BB962C8B-B14F-4D97-AF65-F5344CB8AC3E}">
        <p14:creationId xmlns:p14="http://schemas.microsoft.com/office/powerpoint/2010/main" xmlns="" val="1422415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00200"/>
            <a:ext cx="8229600" cy="4972050"/>
          </a:xfrm>
        </p:spPr>
        <p:txBody>
          <a:bodyPr>
            <a:normAutofit lnSpcReduction="10000"/>
          </a:bodyPr>
          <a:lstStyle/>
          <a:p>
            <a:pPr marL="0" indent="0">
              <a:buNone/>
            </a:pPr>
            <a:r>
              <a:rPr lang="tr-TR" dirty="0" smtClean="0"/>
              <a:t>Travma çok çeşitli nedenlerden kaynaklanabilir. </a:t>
            </a:r>
          </a:p>
          <a:p>
            <a:pPr lvl="0"/>
            <a:r>
              <a:rPr lang="tr-TR" dirty="0" smtClean="0"/>
              <a:t>Doğal afetler </a:t>
            </a:r>
          </a:p>
          <a:p>
            <a:pPr marL="0" indent="0">
              <a:buNone/>
            </a:pPr>
            <a:r>
              <a:rPr lang="tr-TR" dirty="0" smtClean="0"/>
              <a:t>		Sel, </a:t>
            </a:r>
            <a:r>
              <a:rPr lang="tr-TR" dirty="0" err="1" smtClean="0"/>
              <a:t>Tsunami</a:t>
            </a:r>
            <a:r>
              <a:rPr lang="tr-TR" dirty="0" smtClean="0"/>
              <a:t> </a:t>
            </a:r>
            <a:endParaRPr lang="tr-TR" dirty="0" smtClean="0">
              <a:effectLst/>
            </a:endParaRPr>
          </a:p>
          <a:p>
            <a:pPr marL="0" indent="0">
              <a:buNone/>
            </a:pPr>
            <a:r>
              <a:rPr lang="tr-TR" dirty="0" smtClean="0"/>
              <a:t>		</a:t>
            </a:r>
            <a:r>
              <a:rPr lang="tr-TR" dirty="0" err="1" smtClean="0"/>
              <a:t>Deprem,Heyelan</a:t>
            </a:r>
            <a:endParaRPr lang="tr-TR" dirty="0" smtClean="0">
              <a:effectLst/>
            </a:endParaRPr>
          </a:p>
          <a:p>
            <a:pPr lvl="0"/>
            <a:r>
              <a:rPr lang="tr-TR" dirty="0" smtClean="0"/>
              <a:t>Yangınlar</a:t>
            </a:r>
          </a:p>
          <a:p>
            <a:pPr lvl="0"/>
            <a:r>
              <a:rPr lang="tr-TR" dirty="0" smtClean="0"/>
              <a:t>Göçler</a:t>
            </a:r>
          </a:p>
          <a:p>
            <a:pPr marL="0" indent="0">
              <a:buNone/>
            </a:pPr>
            <a:r>
              <a:rPr lang="tr-TR" dirty="0" smtClean="0"/>
              <a:t>		İstemli</a:t>
            </a:r>
            <a:r>
              <a:rPr lang="tr-TR" dirty="0"/>
              <a:t>	</a:t>
            </a:r>
            <a:endParaRPr lang="tr-TR" dirty="0" smtClean="0"/>
          </a:p>
          <a:p>
            <a:pPr marL="0" indent="0">
              <a:buNone/>
            </a:pPr>
            <a:r>
              <a:rPr lang="tr-TR" dirty="0"/>
              <a:t>	</a:t>
            </a:r>
            <a:r>
              <a:rPr lang="tr-TR" dirty="0" smtClean="0"/>
              <a:t>	Zorunlu</a:t>
            </a:r>
          </a:p>
          <a:p>
            <a:pPr>
              <a:buFont typeface="Arial" pitchFamily="34" charset="0"/>
              <a:buChar char="•"/>
            </a:pPr>
            <a:r>
              <a:rPr lang="tr-TR" dirty="0" smtClean="0"/>
              <a:t>Terör ve savaşlar nedeniyle </a:t>
            </a:r>
            <a:endParaRPr lang="tr-TR" dirty="0" smtClean="0">
              <a:effectLst/>
            </a:endParaRPr>
          </a:p>
          <a:p>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4</a:t>
            </a:fld>
            <a:endParaRPr lang="en-US"/>
          </a:p>
        </p:txBody>
      </p:sp>
    </p:spTree>
    <p:extLst>
      <p:ext uri="{BB962C8B-B14F-4D97-AF65-F5344CB8AC3E}">
        <p14:creationId xmlns:p14="http://schemas.microsoft.com/office/powerpoint/2010/main" xmlns="" val="11950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tr-TR" dirty="0" smtClean="0"/>
          </a:p>
          <a:p>
            <a:endParaRPr lang="tr-TR" dirty="0"/>
          </a:p>
          <a:p>
            <a:r>
              <a:rPr lang="tr-TR" dirty="0" smtClean="0"/>
              <a:t>Şiddet  </a:t>
            </a:r>
            <a:r>
              <a:rPr lang="tr-TR" dirty="0"/>
              <a:t>kim tarafından hangi gerekçeyle gerçekleştirilmiş olursa olsun birey ve toplum  psikolojisi üzerinde çok yönlü etkisi kaçınılmazdır.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5</a:t>
            </a:fld>
            <a:endParaRPr lang="en-US"/>
          </a:p>
        </p:txBody>
      </p:sp>
    </p:spTree>
    <p:extLst>
      <p:ext uri="{BB962C8B-B14F-4D97-AF65-F5344CB8AC3E}">
        <p14:creationId xmlns:p14="http://schemas.microsoft.com/office/powerpoint/2010/main" xmlns="" val="38735202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62000"/>
            <a:ext cx="8229600" cy="5364163"/>
          </a:xfrm>
        </p:spPr>
        <p:txBody>
          <a:bodyPr>
            <a:normAutofit/>
          </a:bodyPr>
          <a:lstStyle/>
          <a:p>
            <a:endParaRPr lang="tr-TR" dirty="0" smtClean="0"/>
          </a:p>
          <a:p>
            <a:endParaRPr lang="tr-TR" dirty="0"/>
          </a:p>
          <a:p>
            <a:r>
              <a:rPr lang="tr-TR" dirty="0" smtClean="0"/>
              <a:t>Siyasal şiddetin, fiziksel gücün meşru veya yasal olmayan biçimlerde kullanılması durumunda, bireysel şiddetten dinsel ve etnik çatışmalara, gerilla hareketlerine, iç savaşa veya devlet teröründen  askeri müdahalelere ve hatta uluslararası savaşlara kadar uzayan büyük bir yelpaze içinde çeşitlilik ortaya çıkaracağı düşünülebilmelidir. </a:t>
            </a:r>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6</a:t>
            </a:fld>
            <a:endParaRPr lang="en-US"/>
          </a:p>
        </p:txBody>
      </p:sp>
    </p:spTree>
    <p:extLst>
      <p:ext uri="{BB962C8B-B14F-4D97-AF65-F5344CB8AC3E}">
        <p14:creationId xmlns:p14="http://schemas.microsoft.com/office/powerpoint/2010/main" xmlns="" val="3417108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tr-TR" dirty="0" smtClean="0"/>
          </a:p>
          <a:p>
            <a:endParaRPr lang="tr-TR" dirty="0"/>
          </a:p>
          <a:p>
            <a:r>
              <a:rPr lang="tr-TR" dirty="0" smtClean="0"/>
              <a:t>Bu nedenle son 30-40 yıldır daha çok gündemde olan “terör” kavramı belli siyasal şiddet türlerinden yalnızca biridir. </a:t>
            </a:r>
          </a:p>
          <a:p>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7</a:t>
            </a:fld>
            <a:endParaRPr lang="en-US"/>
          </a:p>
        </p:txBody>
      </p:sp>
    </p:spTree>
    <p:extLst>
      <p:ext uri="{BB962C8B-B14F-4D97-AF65-F5344CB8AC3E}">
        <p14:creationId xmlns:p14="http://schemas.microsoft.com/office/powerpoint/2010/main" xmlns="" val="1890861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tr-TR" dirty="0" smtClean="0"/>
          </a:p>
          <a:p>
            <a:endParaRPr lang="tr-TR" dirty="0"/>
          </a:p>
          <a:p>
            <a:r>
              <a:rPr lang="tr-TR" dirty="0" smtClean="0"/>
              <a:t>Terör </a:t>
            </a:r>
            <a:r>
              <a:rPr lang="tr-TR" dirty="0"/>
              <a:t>sözcüğü, Latince “</a:t>
            </a:r>
            <a:r>
              <a:rPr lang="tr-TR" dirty="0" err="1"/>
              <a:t>terror</a:t>
            </a:r>
            <a:r>
              <a:rPr lang="tr-TR" dirty="0"/>
              <a:t>” sözcüğü kökenlidir. Terörün klasik anlamı “alt üst edici, felce uğratıcı aşırı korkudur.”</a:t>
            </a:r>
          </a:p>
          <a:p>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8</a:t>
            </a:fld>
            <a:endParaRPr lang="en-US"/>
          </a:p>
        </p:txBody>
      </p:sp>
    </p:spTree>
    <p:extLst>
      <p:ext uri="{BB962C8B-B14F-4D97-AF65-F5344CB8AC3E}">
        <p14:creationId xmlns:p14="http://schemas.microsoft.com/office/powerpoint/2010/main" xmlns="" val="103371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Güncel boyutlarıyla ülkemizde şiddet eylemleri özellikle 1960’lı  yılların sonunda filizlenmiş, bir ODTÜ öğrenci liderinin kimliği belirsiz kişilerce 1968’de öldürülmesini izleyen şiddet olayları günümüze kadar farklı ideolojilerle hızlı bir artış göstermiştir.</a:t>
            </a:r>
          </a:p>
          <a:p>
            <a:endParaRPr lang="en-US" dirty="0"/>
          </a:p>
        </p:txBody>
      </p:sp>
      <p:sp>
        <p:nvSpPr>
          <p:cNvPr id="4" name="3 Slayt Numarası Yer Tutucusu"/>
          <p:cNvSpPr>
            <a:spLocks noGrp="1"/>
          </p:cNvSpPr>
          <p:nvPr>
            <p:ph type="sldNum" sz="quarter" idx="12"/>
          </p:nvPr>
        </p:nvSpPr>
        <p:spPr/>
        <p:txBody>
          <a:bodyPr/>
          <a:lstStyle/>
          <a:p>
            <a:fld id="{E53FA889-6619-884E-9B66-87651A3977D3}" type="slidenum">
              <a:rPr lang="en-US" smtClean="0"/>
              <a:pPr/>
              <a:t>9</a:t>
            </a:fld>
            <a:endParaRPr lang="en-US"/>
          </a:p>
        </p:txBody>
      </p:sp>
    </p:spTree>
    <p:extLst>
      <p:ext uri="{BB962C8B-B14F-4D97-AF65-F5344CB8AC3E}">
        <p14:creationId xmlns:p14="http://schemas.microsoft.com/office/powerpoint/2010/main" xmlns="" val="6998547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911</Words>
  <Application>Microsoft Office PowerPoint</Application>
  <PresentationFormat>Ekran Gösterisi (4:3)</PresentationFormat>
  <Paragraphs>101</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Office Theme</vt:lpstr>
      <vt:lpstr>TERÖR  TOPLUMSAL TRAVMA VE YAS</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TERÖR  TOPLUMSAL TRAVMA VE YAS</dc:title>
  <dc:creator>TOLGAHAN TUNCAL</dc:creator>
  <cp:lastModifiedBy>cevik</cp:lastModifiedBy>
  <cp:revision>28</cp:revision>
  <dcterms:created xsi:type="dcterms:W3CDTF">2016-04-01T10:29:40Z</dcterms:created>
  <dcterms:modified xsi:type="dcterms:W3CDTF">2017-03-13T08:39:44Z</dcterms:modified>
</cp:coreProperties>
</file>