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63688" y="2708920"/>
            <a:ext cx="5544616" cy="1944216"/>
          </a:xfrm>
        </p:spPr>
        <p:txBody>
          <a:bodyPr>
            <a:normAutofit/>
          </a:bodyPr>
          <a:lstStyle/>
          <a:p>
            <a:pPr lvl="0" algn="ctr">
              <a:buNone/>
            </a:pPr>
            <a:r>
              <a:rPr lang="tr-TR" sz="6000" b="1" dirty="0" smtClean="0"/>
              <a:t>Çek</a:t>
            </a:r>
            <a:endParaRPr lang="tr-TR" sz="6000" dirty="0" smtClean="0"/>
          </a:p>
        </p:txBody>
      </p:sp>
    </p:spTree>
    <p:extLst>
      <p:ext uri="{BB962C8B-B14F-4D97-AF65-F5344CB8AC3E}">
        <p14:creationId xmlns:p14="http://schemas.microsoft.com/office/powerpoint/2010/main" val="4275985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Çekin Genel Özellikleri</a:t>
            </a:r>
            <a:endParaRPr lang="tr-TR" b="1" dirty="0"/>
          </a:p>
        </p:txBody>
      </p:sp>
      <p:sp>
        <p:nvSpPr>
          <p:cNvPr id="3" name="2 İçerik Yer Tutucusu"/>
          <p:cNvSpPr>
            <a:spLocks noGrp="1"/>
          </p:cNvSpPr>
          <p:nvPr>
            <p:ph idx="1"/>
          </p:nvPr>
        </p:nvSpPr>
        <p:spPr>
          <a:xfrm>
            <a:off x="395536" y="1268760"/>
            <a:ext cx="8496944" cy="5400600"/>
          </a:xfrm>
        </p:spPr>
        <p:txBody>
          <a:bodyPr/>
          <a:lstStyle/>
          <a:p>
            <a:r>
              <a:rPr lang="tr-TR" dirty="0" smtClean="0"/>
              <a:t>Çek, yukarıda anlatılan kambiyo senetleri olan poliçe ve bono gibi, “kanunen emre yazılı” bir kıymetli evraktır. Kanunen emre yazılı olduğu için “emre” kaydını kapsamadan bir kişi adına düzenlenen çek de emre yazılı sayılır (TTK m. 788/1). </a:t>
            </a:r>
          </a:p>
          <a:p>
            <a:r>
              <a:rPr lang="tr-TR" dirty="0" smtClean="0"/>
              <a:t>Çekin nama ve hamiline yazılı olarak da düzenlenmesi mümkündür (TTK m. 788/2,3)</a:t>
            </a:r>
          </a:p>
          <a:p>
            <a:endParaRPr lang="tr-TR" dirty="0"/>
          </a:p>
        </p:txBody>
      </p:sp>
    </p:spTree>
    <p:extLst>
      <p:ext uri="{BB962C8B-B14F-4D97-AF65-F5344CB8AC3E}">
        <p14:creationId xmlns:p14="http://schemas.microsoft.com/office/powerpoint/2010/main" val="3641065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a:t>
            </a:r>
            <a:endParaRPr lang="tr-TR" b="1" dirty="0"/>
          </a:p>
        </p:txBody>
      </p:sp>
      <p:sp>
        <p:nvSpPr>
          <p:cNvPr id="3" name="2 İçerik Yer Tutucusu"/>
          <p:cNvSpPr>
            <a:spLocks noGrp="1"/>
          </p:cNvSpPr>
          <p:nvPr>
            <p:ph idx="1"/>
          </p:nvPr>
        </p:nvSpPr>
        <p:spPr>
          <a:xfrm>
            <a:off x="179512" y="1124744"/>
            <a:ext cx="8712968" cy="5472608"/>
          </a:xfrm>
        </p:spPr>
        <p:txBody>
          <a:bodyPr>
            <a:noAutofit/>
          </a:bodyPr>
          <a:lstStyle/>
          <a:p>
            <a:pPr>
              <a:buNone/>
            </a:pPr>
            <a:r>
              <a:rPr lang="tr-TR" sz="2200" dirty="0" smtClean="0"/>
              <a:t>                                     (Asıl Borç İlişkisi)</a:t>
            </a:r>
          </a:p>
          <a:p>
            <a:pPr>
              <a:buNone/>
            </a:pPr>
            <a:r>
              <a:rPr lang="tr-TR" sz="2200" dirty="0"/>
              <a:t>	</a:t>
            </a:r>
            <a:r>
              <a:rPr lang="tr-TR" sz="2200" dirty="0" smtClean="0"/>
              <a:t>        </a:t>
            </a:r>
            <a:r>
              <a:rPr lang="tr-TR" sz="2200" b="1" dirty="0" smtClean="0"/>
              <a:t>Düzenleyen</a:t>
            </a:r>
            <a:r>
              <a:rPr lang="tr-TR" sz="2200" dirty="0" smtClean="0"/>
              <a:t>		</a:t>
            </a:r>
            <a:r>
              <a:rPr lang="tr-TR" sz="2200" b="1" dirty="0" smtClean="0"/>
              <a:t>       Lehtar</a:t>
            </a:r>
          </a:p>
          <a:p>
            <a:pPr>
              <a:buNone/>
            </a:pPr>
            <a:endParaRPr lang="tr-TR" sz="2200" dirty="0" smtClean="0"/>
          </a:p>
          <a:p>
            <a:pPr>
              <a:buNone/>
            </a:pPr>
            <a:r>
              <a:rPr lang="tr-TR" sz="2200" dirty="0" smtClean="0"/>
              <a:t>(Çek </a:t>
            </a:r>
          </a:p>
          <a:p>
            <a:pPr>
              <a:buNone/>
            </a:pPr>
            <a:r>
              <a:rPr lang="tr-TR" sz="2200" dirty="0" smtClean="0"/>
              <a:t>Anlaşması)                                         (Havale İlişkisi)</a:t>
            </a:r>
          </a:p>
          <a:p>
            <a:pPr>
              <a:buNone/>
            </a:pPr>
            <a:r>
              <a:rPr lang="tr-TR" sz="2200" b="1" dirty="0" smtClean="0"/>
              <a:t>                 Muhatap</a:t>
            </a:r>
          </a:p>
          <a:p>
            <a:pPr>
              <a:buNone/>
            </a:pPr>
            <a:r>
              <a:rPr lang="tr-TR" sz="2200" b="1" dirty="0" smtClean="0"/>
              <a:t>		     Banka</a:t>
            </a:r>
          </a:p>
          <a:p>
            <a:r>
              <a:rPr lang="tr-TR" sz="1800" dirty="0" smtClean="0"/>
              <a:t>Çeklerde tıpkı poliçede olduğu gibi üçlü bir ilişki söz konusudur. Ancak bu ilişkinin niteliği poliçeden büyük oranda farklılık arz etmektedir. </a:t>
            </a:r>
          </a:p>
          <a:p>
            <a:r>
              <a:rPr lang="tr-TR" sz="1800" dirty="0" smtClean="0"/>
              <a:t>Çekte düzenleyen ile muhatap arasında bir “çek anlaşması” bulunmaktadır. Bu anlaşma kapsamında muhatap düzenleyene çek defteri vererek çek düzenleme yetkisi vermekte ve çekin yetkili hamili tarafından ödeme için ibraz süresi içinde ibraz edilmek başta olmak üzere Kanun’da belirtilen koşullara uygun şekilde kendisine ibraz olunan çeklerin bedelini hesapta yeterli karşılık olması halinde ödeme ile yükümlenmektedir. Lehtarla düzenleyen arasındaki ise “asıl borç ilişkisi” mevcut bulunmaktadır. </a:t>
            </a:r>
          </a:p>
        </p:txBody>
      </p:sp>
      <p:sp>
        <p:nvSpPr>
          <p:cNvPr id="4" name="3 Sol Sağ Ok"/>
          <p:cNvSpPr/>
          <p:nvPr/>
        </p:nvSpPr>
        <p:spPr>
          <a:xfrm>
            <a:off x="2699792" y="1556792"/>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Yukarı Aşağı Ok"/>
          <p:cNvSpPr/>
          <p:nvPr/>
        </p:nvSpPr>
        <p:spPr>
          <a:xfrm>
            <a:off x="1619672" y="1988840"/>
            <a:ext cx="484632" cy="12161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ol Sağ Ok"/>
          <p:cNvSpPr/>
          <p:nvPr/>
        </p:nvSpPr>
        <p:spPr>
          <a:xfrm rot="19604777">
            <a:off x="3093133" y="2498621"/>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06089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Çeke Uygulanacak Hükümler</a:t>
            </a: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Çekler genel olarak Türk Ticaret Kanunu’nun üçüncü kitabında 780-823. maddeleri arasında düzenlenmiştir. </a:t>
            </a:r>
          </a:p>
          <a:p>
            <a:endParaRPr lang="tr-TR" dirty="0" smtClean="0"/>
          </a:p>
          <a:p>
            <a:r>
              <a:rPr lang="tr-TR" dirty="0" smtClean="0"/>
              <a:t>Ayrıca, çeklerle ilgili olarak amacının çek defterlerinin içeriklerine, çek düzenlenmesine, kullanımına, çek hamillerinin korunmalarına ve kayıt dışı ekonominin denetim altına alınması önlemlerine katkıda bulunmaya ilişkin esaslar ile çekin karşılıksız çıkması ve belirlenen diğer yükümlülüklere aykırılık hallerinde ilgililer hakkında uygulanacak yaptırımları belirlemek amaçlarıyla 5941 sayılı Çek Kanunu kabul edilmiş ve yürürlüğe konulmuştur. </a:t>
            </a:r>
          </a:p>
          <a:p>
            <a:endParaRPr lang="tr-TR" dirty="0" smtClean="0"/>
          </a:p>
          <a:p>
            <a:r>
              <a:rPr lang="tr-TR" dirty="0" smtClean="0"/>
              <a:t>Bunlarla birlikte, poliçeye ilişkin bazı hükümler ve kıymetli evraka ilişkin </a:t>
            </a:r>
            <a:r>
              <a:rPr lang="tr-TR" dirty="0" err="1" smtClean="0"/>
              <a:t>TTK’da</a:t>
            </a:r>
            <a:r>
              <a:rPr lang="tr-TR" dirty="0" smtClean="0"/>
              <a:t> yer alan genel hükümler çekler hakkında niteliğine uygun düştüğü şekilde uygulama alanına sahiptir. </a:t>
            </a:r>
            <a:r>
              <a:rPr lang="tr-TR" dirty="0" err="1" smtClean="0"/>
              <a:t>TTK’nın</a:t>
            </a:r>
            <a:r>
              <a:rPr lang="tr-TR" dirty="0" smtClean="0"/>
              <a:t> 818. maddesinde sayılan poliçe düzenlemeleri çekler için de uygulanır. </a:t>
            </a:r>
          </a:p>
          <a:p>
            <a:endParaRPr lang="tr-TR" dirty="0"/>
          </a:p>
        </p:txBody>
      </p:sp>
    </p:spTree>
    <p:extLst>
      <p:ext uri="{BB962C8B-B14F-4D97-AF65-F5344CB8AC3E}">
        <p14:creationId xmlns:p14="http://schemas.microsoft.com/office/powerpoint/2010/main" val="2195971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435280" cy="360040"/>
          </a:xfrm>
        </p:spPr>
        <p:txBody>
          <a:bodyPr>
            <a:normAutofit fontScale="90000"/>
          </a:bodyPr>
          <a:lstStyle/>
          <a:p>
            <a:r>
              <a:rPr lang="tr-TR" b="1" dirty="0" smtClean="0"/>
              <a:t>Çekin Unsurları</a:t>
            </a:r>
            <a:endParaRPr lang="tr-TR" b="1" dirty="0"/>
          </a:p>
        </p:txBody>
      </p:sp>
      <p:sp>
        <p:nvSpPr>
          <p:cNvPr id="3" name="2 İçerik Yer Tutucusu"/>
          <p:cNvSpPr>
            <a:spLocks noGrp="1"/>
          </p:cNvSpPr>
          <p:nvPr>
            <p:ph idx="1"/>
          </p:nvPr>
        </p:nvSpPr>
        <p:spPr>
          <a:xfrm>
            <a:off x="179512" y="620688"/>
            <a:ext cx="8712968" cy="5976664"/>
          </a:xfrm>
        </p:spPr>
        <p:txBody>
          <a:bodyPr>
            <a:noAutofit/>
          </a:bodyPr>
          <a:lstStyle/>
          <a:p>
            <a:r>
              <a:rPr lang="tr-TR" sz="1600" dirty="0" smtClean="0"/>
              <a:t>Çekin zorunlu unsurları:</a:t>
            </a:r>
          </a:p>
          <a:p>
            <a:pPr lvl="1"/>
            <a:r>
              <a:rPr lang="tr-TR" sz="1600" dirty="0" smtClean="0"/>
              <a:t>Çek kelimesi, </a:t>
            </a:r>
          </a:p>
          <a:p>
            <a:pPr lvl="1"/>
            <a:r>
              <a:rPr lang="tr-TR" sz="1600" dirty="0" smtClean="0"/>
              <a:t>Belirli bir bedelin kayıtsız şartsız havalesi, </a:t>
            </a:r>
          </a:p>
          <a:p>
            <a:pPr lvl="1"/>
            <a:r>
              <a:rPr lang="tr-TR" sz="1600" dirty="0" smtClean="0"/>
              <a:t>Ödeyecek kişi “muhatabın” ticaret unvanı ve </a:t>
            </a:r>
          </a:p>
          <a:p>
            <a:pPr lvl="1"/>
            <a:r>
              <a:rPr lang="tr-TR" sz="1600" dirty="0" smtClean="0"/>
              <a:t>Düzenlenme tarihi (keşide günü) ile </a:t>
            </a:r>
          </a:p>
          <a:p>
            <a:pPr lvl="1"/>
            <a:r>
              <a:rPr lang="tr-TR" sz="1600" dirty="0" smtClean="0"/>
              <a:t>Düzenleyenin (keşideci) imzası </a:t>
            </a:r>
          </a:p>
          <a:p>
            <a:r>
              <a:rPr lang="tr-TR" sz="1600" dirty="0" smtClean="0"/>
              <a:t>Çeklerde kendisinin ya da Kanun’da öngörülen alternatiflerinin bulunmaması halinde senedin çek niteliği kazanamayacağı iki unsur daha bulunmaktadır. Bu unsurlardaki eksiklik, şartları mevcutsa, Kanun’da öngörüldüğü şekilde tamamlanabileceğinden doktrinde çekin “alternatifli zorunlu unsurları” olarak adlandırılmaktadır. Bunlar;</a:t>
            </a:r>
          </a:p>
          <a:p>
            <a:pPr lvl="1"/>
            <a:r>
              <a:rPr lang="tr-TR" sz="1600" dirty="0" smtClean="0"/>
              <a:t>Düzenlenme (keşide) yeri ile </a:t>
            </a:r>
          </a:p>
          <a:p>
            <a:pPr lvl="1"/>
            <a:r>
              <a:rPr lang="tr-TR" sz="1600" dirty="0" smtClean="0"/>
              <a:t>Ödeme yeri </a:t>
            </a:r>
          </a:p>
          <a:p>
            <a:pPr>
              <a:buNone/>
            </a:pPr>
            <a:r>
              <a:rPr lang="tr-TR" sz="1600" dirty="0" smtClean="0"/>
              <a:t>	Türk Ticaret Kanunu’nun 781/2. fıkrasına göre çekte açıklık yoksa, muhatabın ticaret unvanı yanında gösterilen yer “ödeme yeri” sayılır. Muhatabın ticaret unvanı yanında birden fazla yer gösterildiği takdirde, çek, ilk gösterilen yerde ödenir. Böyle bir açıklık ve başka bir kayıt da yoksa, çek muhatabın merkezinin bulunduğu yerde ödenir.</a:t>
            </a:r>
          </a:p>
          <a:p>
            <a:pPr>
              <a:buNone/>
            </a:pPr>
            <a:r>
              <a:rPr lang="tr-TR" sz="1600" dirty="0" smtClean="0"/>
              <a:t>	TTK m. 781/3. fıkrasında  ise düzenlenme yeri gösterilmemiş olan çekin, düzenleyenin adı yanında yazılı olan yerde düzenlenmiş sayılacağı hükme bağlanmıştır. Hem düzenlenme yerinin çekte bulunmaması hem de düzenleyenin adı yanında yazılı bir adres mevcut olmaması halinde ise senet unsur eksikliği dolayısıyla çek niteliğini kazanamaz.</a:t>
            </a:r>
          </a:p>
          <a:p>
            <a:pPr>
              <a:buNone/>
            </a:pPr>
            <a:r>
              <a:rPr lang="tr-TR" sz="1600" dirty="0" smtClean="0"/>
              <a:t>		Belirtilen unsurlardan birinin bile eksikliği ya da Kanun’da öngörüldüğü niteliklerde bulunmaması halinde ilgili senet çek değil duruma göre havale veya delil başlangıcı hükmünde sayılır.</a:t>
            </a:r>
          </a:p>
          <a:p>
            <a:pPr>
              <a:buNone/>
            </a:pPr>
            <a:endParaRPr lang="tr-TR" sz="1600" dirty="0" smtClean="0"/>
          </a:p>
          <a:p>
            <a:pPr>
              <a:buNone/>
            </a:pPr>
            <a:endParaRPr lang="tr-TR" sz="1600" dirty="0"/>
          </a:p>
        </p:txBody>
      </p:sp>
    </p:spTree>
    <p:extLst>
      <p:ext uri="{BB962C8B-B14F-4D97-AF65-F5344CB8AC3E}">
        <p14:creationId xmlns:p14="http://schemas.microsoft.com/office/powerpoint/2010/main" val="204902945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268</Words>
  <Application>Microsoft Office PowerPoint</Application>
  <PresentationFormat>Ekran Gösterisi (4:3)</PresentationFormat>
  <Paragraphs>33</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Çekin Genel Özellikleri</vt:lpstr>
      <vt:lpstr>Çek</vt:lpstr>
      <vt:lpstr>Çeke Uygulanacak Hükümler</vt:lpstr>
      <vt:lpstr>Çekin Unsurları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2019-12-23T12:03:43Z</dcterms:created>
  <dcterms:modified xsi:type="dcterms:W3CDTF">2019-12-23T12:16:44Z</dcterms:modified>
</cp:coreProperties>
</file>