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64" r:id="rId6"/>
    <p:sldId id="270" r:id="rId7"/>
    <p:sldId id="268" r:id="rId8"/>
    <p:sldId id="327" r:id="rId9"/>
    <p:sldId id="272" r:id="rId10"/>
    <p:sldId id="275" r:id="rId11"/>
    <p:sldId id="276" r:id="rId12"/>
    <p:sldId id="279" r:id="rId13"/>
    <p:sldId id="266" r:id="rId14"/>
    <p:sldId id="336" r:id="rId15"/>
    <p:sldId id="359" r:id="rId16"/>
    <p:sldId id="344" r:id="rId17"/>
    <p:sldId id="283" r:id="rId18"/>
    <p:sldId id="287" r:id="rId19"/>
    <p:sldId id="299" r:id="rId20"/>
    <p:sldId id="300" r:id="rId21"/>
    <p:sldId id="304"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005" autoAdjust="0"/>
  </p:normalViewPr>
  <p:slideViewPr>
    <p:cSldViewPr>
      <p:cViewPr varScale="1">
        <p:scale>
          <a:sx n="84" d="100"/>
          <a:sy n="84" d="100"/>
        </p:scale>
        <p:origin x="158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BBE439-18FF-410E-BB6F-BBB75DD47814}"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D0E0D5-1FF8-4C10-A289-BDF06D2351E4}"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50000">
              <a:schemeClr val="accent2">
                <a:lumMod val="40000"/>
                <a:lumOff val="60000"/>
              </a:schemeClr>
            </a:gs>
            <a:gs pos="100000">
              <a:schemeClr val="accent2">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BE439-18FF-410E-BB6F-BBB75DD47814}" type="datetimeFigureOut">
              <a:rPr lang="tr-TR" smtClean="0"/>
              <a:pPr/>
              <a:t>8.2.2018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0E0D5-1FF8-4C10-A289-BDF06D2351E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57224" y="714356"/>
            <a:ext cx="7772400" cy="2357454"/>
          </a:xfrm>
        </p:spPr>
        <p:txBody>
          <a:bodyPr>
            <a:normAutofit/>
          </a:bodyPr>
          <a:lstStyle/>
          <a:p>
            <a:r>
              <a:rPr lang="tr-TR" sz="3200" b="1" dirty="0" smtClean="0">
                <a:latin typeface="Comic Sans MS" pitchFamily="66" charset="0"/>
                <a:cs typeface="Times New Roman" pitchFamily="18" charset="0"/>
              </a:rPr>
              <a:t>ÇOCUK VE ERGENLERDE GÖRÜLEN UYUM VE DAVRANIŞ BOZUKLUKLARI</a:t>
            </a:r>
            <a:endParaRPr lang="tr-TR" sz="3200" b="1" dirty="0">
              <a:latin typeface="Comic Sans MS" pitchFamily="66" charset="0"/>
              <a:cs typeface="Times New Roman" pitchFamily="18" charset="0"/>
            </a:endParaRPr>
          </a:p>
        </p:txBody>
      </p:sp>
      <p:pic>
        <p:nvPicPr>
          <p:cNvPr id="10242" name="Picture 2" descr="C:\Users\Saba Hoca\Desktop\MUTSUZ ÇOCUK 1.jpg"/>
          <p:cNvPicPr>
            <a:picLocks noChangeAspect="1" noChangeArrowheads="1"/>
          </p:cNvPicPr>
          <p:nvPr/>
        </p:nvPicPr>
        <p:blipFill>
          <a:blip r:embed="rId2"/>
          <a:srcRect/>
          <a:stretch>
            <a:fillRect/>
          </a:stretch>
        </p:blipFill>
        <p:spPr bwMode="auto">
          <a:xfrm>
            <a:off x="3143240" y="3000372"/>
            <a:ext cx="4000528" cy="278608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85794"/>
            <a:ext cx="8229600" cy="4525963"/>
          </a:xfrm>
        </p:spPr>
        <p:txBody>
          <a:bodyPr>
            <a:noAutofit/>
          </a:bodyPr>
          <a:lstStyle/>
          <a:p>
            <a:pPr>
              <a:buNone/>
            </a:pPr>
            <a:r>
              <a:rPr lang="tr-TR" sz="2800" b="1" dirty="0" smtClean="0"/>
              <a:t>     </a:t>
            </a:r>
            <a:r>
              <a:rPr lang="tr-TR" sz="2800" b="1" dirty="0" smtClean="0">
                <a:latin typeface="Comic Sans MS" pitchFamily="66" charset="0"/>
              </a:rPr>
              <a:t>Tırnak Yeme</a:t>
            </a:r>
            <a:endParaRPr lang="tr-TR" sz="2800" dirty="0" smtClean="0">
              <a:latin typeface="Comic Sans MS" pitchFamily="66" charset="0"/>
            </a:endParaRPr>
          </a:p>
          <a:p>
            <a:pPr>
              <a:buNone/>
            </a:pPr>
            <a:r>
              <a:rPr lang="tr-TR" sz="2800" dirty="0" smtClean="0">
                <a:latin typeface="Comic Sans MS" pitchFamily="66" charset="0"/>
              </a:rPr>
              <a:t>     Tırnak yeme davranışı, 4-5 yaşlarından itibaren görülmeye başlar. Nadiren daha küçük yaşlarda da görülebilir. Okul çağında tırnak yeme en yoğun şekilde görülür.</a:t>
            </a:r>
          </a:p>
          <a:p>
            <a:pPr>
              <a:buNone/>
            </a:pPr>
            <a:r>
              <a:rPr lang="tr-TR" sz="2800" dirty="0" smtClean="0">
                <a:latin typeface="Comic Sans MS" pitchFamily="66" charset="0"/>
              </a:rPr>
              <a:t>    Tırnak yiyen çocuklar, genellikle güvensiz, ruhsal sıkıntılarını ve gerilim duygularını dışa vurmayan veya saldırganlık dürtülerini davranışa dönüştürmeyen çocuklardır.</a:t>
            </a:r>
          </a:p>
          <a:p>
            <a:pPr>
              <a:buNone/>
            </a:pPr>
            <a:r>
              <a:rPr lang="tr-TR" sz="2800" dirty="0" smtClean="0">
                <a:latin typeface="Comic Sans MS" pitchFamily="66"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357166"/>
            <a:ext cx="8229600" cy="4525963"/>
          </a:xfrm>
        </p:spPr>
        <p:txBody>
          <a:bodyPr>
            <a:normAutofit fontScale="70000" lnSpcReduction="20000"/>
          </a:bodyPr>
          <a:lstStyle/>
          <a:p>
            <a:pPr>
              <a:buNone/>
            </a:pPr>
            <a:r>
              <a:rPr lang="tr-TR" b="1" dirty="0" smtClean="0">
                <a:latin typeface="Comic Sans MS" pitchFamily="66" charset="0"/>
              </a:rPr>
              <a:t>      </a:t>
            </a:r>
            <a:r>
              <a:rPr lang="tr-TR" sz="5700" b="1" dirty="0" smtClean="0">
                <a:latin typeface="Comic Sans MS" pitchFamily="66" charset="0"/>
              </a:rPr>
              <a:t>Parmak Emme</a:t>
            </a:r>
            <a:endParaRPr lang="tr-TR" sz="5700" dirty="0" smtClean="0">
              <a:latin typeface="Comic Sans MS" pitchFamily="66" charset="0"/>
            </a:endParaRPr>
          </a:p>
          <a:p>
            <a:pPr>
              <a:buNone/>
            </a:pPr>
            <a:r>
              <a:rPr lang="tr-TR" dirty="0" smtClean="0">
                <a:latin typeface="Comic Sans MS" pitchFamily="66" charset="0"/>
              </a:rPr>
              <a:t>      Bebekler anne karnından başlayarak parmak emme davranışını gösterirler. Yeni doğan bebekler genellikle bir yaşına kadar başparmaklarını emer ve bundan büyük bir haz duyarlar.</a:t>
            </a:r>
          </a:p>
          <a:p>
            <a:pPr>
              <a:buNone/>
            </a:pPr>
            <a:r>
              <a:rPr lang="tr-TR" dirty="0" smtClean="0">
                <a:latin typeface="Comic Sans MS" pitchFamily="66" charset="0"/>
              </a:rPr>
              <a:t>     Çünkü bu dönem oral dönem yani ağızdan zevk alma dönemidir.</a:t>
            </a:r>
          </a:p>
          <a:p>
            <a:pPr>
              <a:buNone/>
            </a:pPr>
            <a:r>
              <a:rPr lang="tr-TR" dirty="0" smtClean="0">
                <a:latin typeface="Comic Sans MS" pitchFamily="66" charset="0"/>
              </a:rPr>
              <a:t>     Bebekler parmak emmeyi zamanla geliştirerek, ayak parmaklarını, oyuncaklarını, battaniyesini, eşyaları sık sık ağızlarına götürmeye başlarlar. Bu davranışlarının nedeni çevreyi tanıma ve keşfetme ihtiyacı olarak kabul edilir.</a:t>
            </a:r>
          </a:p>
          <a:p>
            <a:pPr>
              <a:buNone/>
            </a:pPr>
            <a:r>
              <a:rPr lang="tr-TR" dirty="0" smtClean="0">
                <a:latin typeface="Comic Sans MS" pitchFamily="66" charset="0"/>
              </a:rPr>
              <a:t>     Parmak emme alışkanlığı yaşla beraber giderek azalır. Kimi çocuklarda 3-4 yaşında, kimilerinde ise ilkokula başlayıncaya kadar devam eder.</a:t>
            </a:r>
          </a:p>
          <a:p>
            <a:endParaRPr lang="tr-TR" dirty="0">
              <a:latin typeface="Comic Sans MS" pitchFamily="66" charset="0"/>
            </a:endParaRPr>
          </a:p>
        </p:txBody>
      </p:sp>
      <p:pic>
        <p:nvPicPr>
          <p:cNvPr id="14338" name="Picture 2" descr="C:\Users\Saba Hoca\Desktop\ÇOCUKLARDA DAVRANIŞ PROBLEMLERİ\T4 (1).jpg"/>
          <p:cNvPicPr>
            <a:picLocks noChangeAspect="1" noChangeArrowheads="1"/>
          </p:cNvPicPr>
          <p:nvPr/>
        </p:nvPicPr>
        <p:blipFill>
          <a:blip r:embed="rId2"/>
          <a:srcRect/>
          <a:stretch>
            <a:fillRect/>
          </a:stretch>
        </p:blipFill>
        <p:spPr bwMode="auto">
          <a:xfrm>
            <a:off x="6286512" y="4714884"/>
            <a:ext cx="2495550" cy="18288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00042"/>
            <a:ext cx="8429684" cy="4525963"/>
          </a:xfrm>
        </p:spPr>
        <p:txBody>
          <a:bodyPr>
            <a:noAutofit/>
          </a:bodyPr>
          <a:lstStyle/>
          <a:p>
            <a:pPr>
              <a:buNone/>
            </a:pPr>
            <a:r>
              <a:rPr lang="tr-TR" sz="3600" b="1" dirty="0" smtClean="0"/>
              <a:t>  </a:t>
            </a:r>
            <a:r>
              <a:rPr lang="tr-TR" sz="3600" b="1" dirty="0" smtClean="0">
                <a:latin typeface="Comic Sans MS" pitchFamily="66" charset="0"/>
              </a:rPr>
              <a:t>Çocuklarda Görülen Davranış Bozuklukları:</a:t>
            </a:r>
          </a:p>
          <a:p>
            <a:pPr>
              <a:buNone/>
            </a:pPr>
            <a:r>
              <a:rPr lang="tr-TR" sz="3600" b="1" dirty="0" smtClean="0"/>
              <a:t>  </a:t>
            </a:r>
            <a:r>
              <a:rPr lang="tr-TR" sz="3600" b="1" dirty="0" smtClean="0">
                <a:latin typeface="Comic Sans MS" pitchFamily="66" charset="0"/>
              </a:rPr>
              <a:t>Yalancılık</a:t>
            </a:r>
            <a:endParaRPr lang="tr-TR" sz="3600" dirty="0" smtClean="0">
              <a:latin typeface="Comic Sans MS" pitchFamily="66" charset="0"/>
            </a:endParaRPr>
          </a:p>
          <a:p>
            <a:pPr>
              <a:buNone/>
            </a:pPr>
            <a:r>
              <a:rPr lang="tr-TR" sz="2800" dirty="0" smtClean="0">
                <a:latin typeface="Comic Sans MS" pitchFamily="66" charset="0"/>
              </a:rPr>
              <a:t>     Yalan, insanların doğru olmadığını bildiği bir şeyi, aldatmak, örtbas etmek amacıyla söylemesidir. Yalan söylemek toplum tarafından ayıplanan bir davranıştır.</a:t>
            </a:r>
          </a:p>
          <a:p>
            <a:pPr>
              <a:buNone/>
            </a:pPr>
            <a:r>
              <a:rPr lang="tr-TR" sz="2800" dirty="0" smtClean="0">
                <a:latin typeface="Comic Sans MS" pitchFamily="66" charset="0"/>
              </a:rPr>
              <a:t>     Altı yaşından küçük çocuklar, gerçekle hayali birbirinden ayırt edemedikleri için bu yaşa kadar söylenen yalanlar davranış bozukluğu olarak düşünülmez.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857232"/>
            <a:ext cx="8229600" cy="1143000"/>
          </a:xfrm>
        </p:spPr>
        <p:txBody>
          <a:bodyPr>
            <a:normAutofit fontScale="90000"/>
          </a:bodyPr>
          <a:lstStyle/>
          <a:p>
            <a:r>
              <a:rPr lang="tr-TR" b="1" dirty="0" smtClean="0">
                <a:latin typeface="Comic Sans MS" pitchFamily="66" charset="0"/>
              </a:rPr>
              <a:t>Saldırganlık</a:t>
            </a:r>
            <a:br>
              <a:rPr lang="tr-TR" b="1" dirty="0" smtClean="0">
                <a:latin typeface="Comic Sans MS" pitchFamily="66" charset="0"/>
              </a:rPr>
            </a:br>
            <a:endParaRPr lang="tr-TR" b="1" dirty="0">
              <a:latin typeface="Comic Sans MS" pitchFamily="66" charset="0"/>
            </a:endParaRPr>
          </a:p>
        </p:txBody>
      </p:sp>
      <p:sp>
        <p:nvSpPr>
          <p:cNvPr id="3" name="2 İçerik Yer Tutucusu"/>
          <p:cNvSpPr>
            <a:spLocks noGrp="1"/>
          </p:cNvSpPr>
          <p:nvPr>
            <p:ph idx="1"/>
          </p:nvPr>
        </p:nvSpPr>
        <p:spPr>
          <a:xfrm>
            <a:off x="428596" y="1643050"/>
            <a:ext cx="8229600" cy="4525963"/>
          </a:xfrm>
        </p:spPr>
        <p:txBody>
          <a:bodyPr/>
          <a:lstStyle/>
          <a:p>
            <a:pPr>
              <a:buNone/>
            </a:pPr>
            <a:r>
              <a:rPr lang="tr-TR" dirty="0" smtClean="0"/>
              <a:t>    </a:t>
            </a:r>
            <a:r>
              <a:rPr lang="tr-TR" dirty="0" smtClean="0">
                <a:latin typeface="Comic Sans MS" pitchFamily="66" charset="0"/>
              </a:rPr>
              <a:t>Düşmanlık duygularını içeren bir davranıştır.Saldırgan davranışlar açığa vurulur.Birey,karşıt kişilere rağmen kendi fikirlerini kabul ettirme eğilimindedir.Herhangi bir grup veya toplumda üstünlük elde etme eğilimi vardır.Bu davranışlar alışkanlık haline gelmeden düzeltilebilir:</a:t>
            </a:r>
          </a:p>
          <a:p>
            <a:endParaRPr lang="tr-TR" dirty="0">
              <a:latin typeface="Comic Sans MS" pitchFamily="66" charset="0"/>
            </a:endParaRPr>
          </a:p>
        </p:txBody>
      </p:sp>
      <p:pic>
        <p:nvPicPr>
          <p:cNvPr id="2050" name="Picture 2" descr="C:\Users\Saba Hoca\Desktop\ÇOCUKLARDA DAVRANIŞ PROBLEMLERİ\11.jpg"/>
          <p:cNvPicPr>
            <a:picLocks noChangeAspect="1" noChangeArrowheads="1"/>
          </p:cNvPicPr>
          <p:nvPr/>
        </p:nvPicPr>
        <p:blipFill>
          <a:blip r:embed="rId2"/>
          <a:srcRect/>
          <a:stretch>
            <a:fillRect/>
          </a:stretch>
        </p:blipFill>
        <p:spPr bwMode="auto">
          <a:xfrm>
            <a:off x="7215206" y="285728"/>
            <a:ext cx="1747833" cy="1399659"/>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332656"/>
            <a:ext cx="8229600" cy="4357718"/>
          </a:xfrm>
        </p:spPr>
        <p:txBody>
          <a:bodyPr>
            <a:noAutofit/>
          </a:bodyPr>
          <a:lstStyle/>
          <a:p>
            <a:pPr>
              <a:buNone/>
            </a:pPr>
            <a:r>
              <a:rPr lang="tr-TR" sz="2400" b="1" dirty="0" smtClean="0"/>
              <a:t>       SUÇA DÖNÜŞEBİLEN PROBLEMLER</a:t>
            </a:r>
          </a:p>
          <a:p>
            <a:pPr>
              <a:buNone/>
            </a:pPr>
            <a:r>
              <a:rPr lang="tr-TR" sz="2400" b="1" dirty="0" smtClean="0"/>
              <a:t>      ÇALMA</a:t>
            </a:r>
            <a:endParaRPr lang="tr-TR" sz="2400" dirty="0" smtClean="0"/>
          </a:p>
          <a:p>
            <a:pPr>
              <a:buNone/>
            </a:pPr>
            <a:r>
              <a:rPr lang="tr-TR" sz="2400" b="1" dirty="0" smtClean="0"/>
              <a:t> </a:t>
            </a:r>
            <a:r>
              <a:rPr lang="tr-TR" sz="2400" dirty="0" smtClean="0"/>
              <a:t>         </a:t>
            </a:r>
            <a:r>
              <a:rPr lang="tr-TR" sz="2400" dirty="0" smtClean="0">
                <a:latin typeface="Comic Sans MS" panose="030F0702030302020204" pitchFamily="66" charset="0"/>
              </a:rPr>
              <a:t>Çalma, çocuğun kendine ait olmayan bir eşyayı, bir nesneyi izinsiz olarak alıp ona sahip olmasıdır. </a:t>
            </a:r>
          </a:p>
          <a:p>
            <a:pPr>
              <a:buNone/>
            </a:pPr>
            <a:r>
              <a:rPr lang="tr-TR" sz="2400" dirty="0" smtClean="0">
                <a:latin typeface="Comic Sans MS" panose="030F0702030302020204" pitchFamily="66" charset="0"/>
              </a:rPr>
              <a:t>        3–4 yaşındaki bir çocuğun başkasına ait bir oyuncağı almasının çalma olup olmadığına karar vermek için çocuğun bulunduğu dönem özelliklerini iyi bilmek gerekmektedir. Çalma davranışı okul çağlarında sıkça görülür. Önemle üzerinde durulması gereken bir konudur. Bir çocukta 10 yaşından sonra da çalma davranışı devam ederse bu önemli bir problemin göstergesidir ve mutlaka bir uzmana başvurulmalıdır.</a:t>
            </a:r>
          </a:p>
          <a:p>
            <a:pPr>
              <a:buNone/>
            </a:pPr>
            <a:r>
              <a:rPr lang="tr-TR" sz="2400" dirty="0" smtClean="0"/>
              <a:t> </a:t>
            </a:r>
          </a:p>
          <a:p>
            <a:endParaRPr lang="tr-TR" sz="2400" dirty="0"/>
          </a:p>
        </p:txBody>
      </p:sp>
      <p:pic>
        <p:nvPicPr>
          <p:cNvPr id="1026" name="Picture 2" descr="C:\Users\Saba Hoca\Desktop\çalan çoc 1.jpg"/>
          <p:cNvPicPr>
            <a:picLocks noChangeAspect="1" noChangeArrowheads="1"/>
          </p:cNvPicPr>
          <p:nvPr/>
        </p:nvPicPr>
        <p:blipFill>
          <a:blip r:embed="rId2"/>
          <a:srcRect/>
          <a:stretch>
            <a:fillRect/>
          </a:stretch>
        </p:blipFill>
        <p:spPr bwMode="auto">
          <a:xfrm>
            <a:off x="3491880" y="5013176"/>
            <a:ext cx="2343151" cy="1691705"/>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000108"/>
            <a:ext cx="8229600" cy="4525963"/>
          </a:xfrm>
        </p:spPr>
        <p:txBody>
          <a:bodyPr>
            <a:normAutofit fontScale="92500" lnSpcReduction="10000"/>
          </a:bodyPr>
          <a:lstStyle/>
          <a:p>
            <a:pPr lvl="0">
              <a:buNone/>
            </a:pPr>
            <a:r>
              <a:rPr lang="tr-TR" dirty="0" smtClean="0">
                <a:latin typeface="Comic Sans MS" pitchFamily="66" charset="0"/>
              </a:rPr>
              <a:t>   Çocuğun okulda arkadaşları tarafından kabul görmemesi, hırpalanması.</a:t>
            </a:r>
          </a:p>
          <a:p>
            <a:pPr lvl="0">
              <a:buNone/>
            </a:pPr>
            <a:r>
              <a:rPr lang="tr-TR" dirty="0" smtClean="0">
                <a:latin typeface="Comic Sans MS" pitchFamily="66" charset="0"/>
              </a:rPr>
              <a:t>   Aşırı bağımlı, kaygılı ve utangaç kişiliğe sahip olması.</a:t>
            </a:r>
          </a:p>
          <a:p>
            <a:pPr lvl="0">
              <a:buNone/>
            </a:pPr>
            <a:r>
              <a:rPr lang="tr-TR" dirty="0" smtClean="0">
                <a:latin typeface="Comic Sans MS" pitchFamily="66" charset="0"/>
              </a:rPr>
              <a:t>   Çocuğun bulunduğu ortamı ve okulu değiştirmesi ya da diğer çocukların, okulla ilgili gerçek olmayan olumsuzluklardan bahsetmesi. Örneğin; “Okulda gürültü yaparsan öğretmen seni bodruma kapatır” gibi söylemler.</a:t>
            </a:r>
          </a:p>
          <a:p>
            <a:endParaRPr lang="tr-TR" dirty="0">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501122" cy="5572164"/>
          </a:xfrm>
        </p:spPr>
        <p:txBody>
          <a:bodyPr>
            <a:noAutofit/>
          </a:bodyPr>
          <a:lstStyle/>
          <a:p>
            <a:pPr>
              <a:buNone/>
            </a:pPr>
            <a:r>
              <a:rPr lang="tr-TR" sz="2800" dirty="0" smtClean="0">
                <a:latin typeface="Comic Sans MS" pitchFamily="66" charset="0"/>
              </a:rPr>
              <a:t>Çocuklar bazen macera yaşamak, bazen de kendini kanıtlamak gibi farklı nedenlerle</a:t>
            </a:r>
          </a:p>
          <a:p>
            <a:pPr>
              <a:buNone/>
            </a:pPr>
            <a:r>
              <a:rPr lang="tr-TR" sz="2800" dirty="0" smtClean="0">
                <a:latin typeface="Comic Sans MS" pitchFamily="66" charset="0"/>
              </a:rPr>
              <a:t>izinsiz olarak evden veya okuldan uzaklaşıp, kaçabilirler.</a:t>
            </a:r>
          </a:p>
          <a:p>
            <a:pPr>
              <a:buNone/>
            </a:pPr>
            <a:r>
              <a:rPr lang="tr-TR" sz="2800" dirty="0" smtClean="0">
                <a:latin typeface="Comic Sans MS" pitchFamily="66" charset="0"/>
              </a:rPr>
              <a:t>Evden okuldan kaçma filmlerde, kitaplarda günlük konuşmalarda anlatılırken sanki daha rahat bir hayata kavuşulacağı düşüncesi öne çıkar.</a:t>
            </a:r>
          </a:p>
          <a:p>
            <a:pPr>
              <a:buNone/>
            </a:pPr>
            <a:r>
              <a:rPr lang="tr-TR" sz="2800" dirty="0" smtClean="0">
                <a:latin typeface="Comic Sans MS" pitchFamily="66" charset="0"/>
              </a:rPr>
              <a:t>İlk zamanlar güzel bir havada arkadaşları ile okula gitmeyip, dolaşmaya çıkan bir çocuk fark edilmez ve uyarılmazsa hoşuna giden bu durumu devam ettirmek isteyebilir.</a:t>
            </a:r>
          </a:p>
          <a:p>
            <a:endParaRPr lang="tr-TR" sz="2800" dirty="0">
              <a:latin typeface="Comic Sans MS" pitchFamily="66" charset="0"/>
            </a:endParaRPr>
          </a:p>
        </p:txBody>
      </p:sp>
      <p:sp>
        <p:nvSpPr>
          <p:cNvPr id="4" name="3 Başlık"/>
          <p:cNvSpPr>
            <a:spLocks noGrp="1"/>
          </p:cNvSpPr>
          <p:nvPr>
            <p:ph type="title"/>
          </p:nvPr>
        </p:nvSpPr>
        <p:spPr>
          <a:xfrm>
            <a:off x="457200" y="274638"/>
            <a:ext cx="6280887" cy="707886"/>
          </a:xfrm>
          <a:prstGeom prst="rect">
            <a:avLst/>
          </a:prstGeom>
        </p:spPr>
        <p:txBody>
          <a:bodyPr wrap="none">
            <a:spAutoFit/>
          </a:bodyPr>
          <a:lstStyle/>
          <a:p>
            <a:r>
              <a:rPr lang="tr-TR" sz="4000" b="1" dirty="0" smtClean="0">
                <a:latin typeface="Comic Sans MS" pitchFamily="66" charset="0"/>
              </a:rPr>
              <a:t>Evden ve Okuldan Kaçm</a:t>
            </a:r>
            <a:r>
              <a:rPr lang="tr-TR" sz="4000" b="1" dirty="0" smtClean="0"/>
              <a:t>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285728"/>
            <a:ext cx="8229600" cy="6215106"/>
          </a:xfrm>
        </p:spPr>
        <p:txBody>
          <a:bodyPr>
            <a:noAutofit/>
          </a:bodyPr>
          <a:lstStyle/>
          <a:p>
            <a:pPr>
              <a:buNone/>
            </a:pPr>
            <a:r>
              <a:rPr lang="tr-TR" sz="2400" b="1" dirty="0" smtClean="0"/>
              <a:t>      </a:t>
            </a:r>
            <a:r>
              <a:rPr lang="tr-TR" sz="4000" b="1" dirty="0" smtClean="0"/>
              <a:t>Altını Islatma (</a:t>
            </a:r>
            <a:r>
              <a:rPr lang="tr-TR" sz="4000" b="1" dirty="0" err="1" smtClean="0"/>
              <a:t>Enüresis</a:t>
            </a:r>
            <a:r>
              <a:rPr lang="tr-TR" sz="4000" b="1" dirty="0" smtClean="0"/>
              <a:t>)</a:t>
            </a:r>
            <a:endParaRPr lang="tr-TR" sz="4000" dirty="0" smtClean="0"/>
          </a:p>
          <a:p>
            <a:pPr>
              <a:buNone/>
            </a:pPr>
            <a:r>
              <a:rPr lang="tr-TR" sz="2400" dirty="0" smtClean="0"/>
              <a:t>    </a:t>
            </a:r>
            <a:r>
              <a:rPr lang="tr-TR" sz="2800" dirty="0" smtClean="0"/>
              <a:t>Tuvalet eğitimi kasların olgunlaşmasına paralel olarak iki yaşından itibaren kazanılmaya başlar. Ancak çocuk 4–5 yaşına gelinceye kadar, ara sıra gündüzleri, daha sık olarak da geceleri alını ıslatır.</a:t>
            </a:r>
          </a:p>
          <a:p>
            <a:pPr>
              <a:buNone/>
            </a:pPr>
            <a:r>
              <a:rPr lang="tr-TR" sz="2800" dirty="0" smtClean="0"/>
              <a:t>     İlkokul çağındaki çocukların yaklaşık % 10-15’inde altını ıslatma problemi görülür. Ergenlik çağında yüzde ikiye kadar düşer. </a:t>
            </a:r>
          </a:p>
          <a:p>
            <a:pPr>
              <a:buNone/>
            </a:pPr>
            <a:r>
              <a:rPr lang="tr-TR" sz="2800" dirty="0" smtClean="0"/>
              <a:t>     Altını ıslatma probleminde kalıtımın önemli bir yeri vardır. Yapılan araştırmalar, yatağını ıslatan çocukların aileleri ve akrabalarının yarıya yakın bir bölümünde çocukluk yaşlarında altını ıslatma probleminin olduğunu göstermiştir.</a:t>
            </a:r>
          </a:p>
          <a:p>
            <a:endParaRPr lang="tr-TR"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14290"/>
            <a:ext cx="8229600" cy="6072230"/>
          </a:xfrm>
        </p:spPr>
        <p:txBody>
          <a:bodyPr>
            <a:noAutofit/>
          </a:bodyPr>
          <a:lstStyle/>
          <a:p>
            <a:pPr>
              <a:buNone/>
            </a:pPr>
            <a:r>
              <a:rPr lang="tr-TR" sz="2400" b="1" dirty="0" smtClean="0"/>
              <a:t>           </a:t>
            </a:r>
            <a:r>
              <a:rPr lang="tr-TR" sz="4000" b="1" dirty="0" smtClean="0"/>
              <a:t>Dışkı Kaçırma (</a:t>
            </a:r>
            <a:r>
              <a:rPr lang="tr-TR" sz="4000" b="1" dirty="0" err="1" smtClean="0"/>
              <a:t>Enkopresis</a:t>
            </a:r>
            <a:r>
              <a:rPr lang="tr-TR" sz="4000" b="1" dirty="0" smtClean="0"/>
              <a:t>)</a:t>
            </a:r>
            <a:endParaRPr lang="tr-TR" sz="4000" dirty="0" smtClean="0"/>
          </a:p>
          <a:p>
            <a:pPr>
              <a:buNone/>
            </a:pPr>
            <a:r>
              <a:rPr lang="tr-TR" sz="2400" dirty="0" smtClean="0"/>
              <a:t>       Çocuğun kakasını tutma ve bırakma fonksiyonunu kontrol edebileceği yaşa gelmiş olmasına rağmen tutamamasına dışkı kaçırma adı verilir. 3–4 yaşından sonra, çocuğun ve annenin yaşadıkları kolay değildir. Alt ıslatmaya göre dışkı kaçırma daha ağır bir ruhsal bozukluk olduğunun göstergesidir.</a:t>
            </a:r>
          </a:p>
          <a:p>
            <a:pPr>
              <a:buNone/>
            </a:pPr>
            <a:r>
              <a:rPr lang="tr-TR" sz="2400" dirty="0" smtClean="0"/>
              <a:t>     Alt ıslatmada olduğu gibi, yanlış tuvalet eğitimi nedeniyle baştan beri dışkı tutamama davranışı ile dışkılama düzene girdikten sonra bozulmuş bir dışkılama davranışı da görülebilir. Annenin erken tuvalet eğitimine başlaması, aşırı titiz, katı ve cezalandırıcı olması çocuğun dışkısını tutma ya da kontrol edememe davranışları geliştirmesine neden olabilir.</a:t>
            </a:r>
          </a:p>
          <a:p>
            <a:pPr>
              <a:buNone/>
            </a:pPr>
            <a:r>
              <a:rPr lang="tr-TR" sz="2400" dirty="0" smtClean="0"/>
              <a:t>     Yeni bir kardeşin olması, korkutucu olaylar, hastaneye yatış, yeni bir çevre,  anaokuluna gidiş gibi çocuğu tedirgin edici olaylar, çocukta gerilemeye neden olur.</a:t>
            </a:r>
          </a:p>
          <a:p>
            <a:pPr>
              <a:buNone/>
            </a:pPr>
            <a:r>
              <a:rPr lang="tr-TR" sz="2400" dirty="0" smtClean="0"/>
              <a:t>        </a:t>
            </a:r>
            <a:endParaRPr lang="tr-TR"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571480"/>
            <a:ext cx="8358246" cy="5429288"/>
          </a:xfrm>
        </p:spPr>
        <p:txBody>
          <a:bodyPr>
            <a:noAutofit/>
          </a:bodyPr>
          <a:lstStyle/>
          <a:p>
            <a:pPr>
              <a:buNone/>
            </a:pPr>
            <a:r>
              <a:rPr lang="tr-TR" sz="2400" b="1" dirty="0" smtClean="0"/>
              <a:t>         </a:t>
            </a:r>
            <a:r>
              <a:rPr lang="tr-TR" sz="4000" b="1" dirty="0" smtClean="0"/>
              <a:t>Cinsel Problemler</a:t>
            </a:r>
            <a:endParaRPr lang="tr-TR" sz="4000" dirty="0" smtClean="0"/>
          </a:p>
          <a:p>
            <a:pPr>
              <a:buNone/>
            </a:pPr>
            <a:r>
              <a:rPr lang="tr-TR" sz="2400" dirty="0" smtClean="0"/>
              <a:t>       Diğer gelişimler gibi cinsel gelişim de sağlıklı ve sürekli devam eden   bir gelişimdir.</a:t>
            </a:r>
          </a:p>
          <a:p>
            <a:pPr>
              <a:buNone/>
            </a:pPr>
            <a:r>
              <a:rPr lang="tr-TR" sz="2400" dirty="0" smtClean="0"/>
              <a:t>     Çocuk, vücudunda meydana gelen değişiklikleri merak eder ve keşfetmeye çalışır. 3-4  yaşları cinsellikle ilgili soruların başladığı dönemdir. Çocuk nasıl dünyaya geldiğini, farklı  cinsteki kardeşinin cinsel organının neden farklı olduğunu, erkeklerin neden ayakta, kızların   ise oturarak çiş yaptığını sorar. Burada anne-babanın tutumları, çocuğun sorusuna cevap   verme şekli çok önemlidir. </a:t>
            </a:r>
          </a:p>
          <a:p>
            <a:pPr>
              <a:buNone/>
            </a:pPr>
            <a:r>
              <a:rPr lang="tr-TR" sz="2400" dirty="0" smtClean="0"/>
              <a:t>    Çocuğa kızarak, öfkelenerek cevap vermek çok yanlıştır.</a:t>
            </a:r>
          </a:p>
          <a:p>
            <a:pPr>
              <a:buNone/>
            </a:pPr>
            <a:r>
              <a:rPr lang="tr-TR" sz="2400" dirty="0" smtClean="0"/>
              <a:t>     Bu  tutum çocuklarda cinsel problemlere neden olabilmektedir.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85728"/>
            <a:ext cx="8229600" cy="1143000"/>
          </a:xfrm>
        </p:spPr>
        <p:txBody>
          <a:bodyPr>
            <a:normAutofit/>
          </a:bodyPr>
          <a:lstStyle/>
          <a:p>
            <a:r>
              <a:rPr lang="tr-TR" sz="4000" dirty="0" smtClean="0">
                <a:latin typeface="Comic Sans MS" pitchFamily="66" charset="0"/>
                <a:cs typeface="Calibri" pitchFamily="34" charset="0"/>
              </a:rPr>
              <a:t>Kaygı</a:t>
            </a:r>
            <a:endParaRPr lang="tr-TR" sz="4000" dirty="0">
              <a:latin typeface="Comic Sans MS" pitchFamily="66" charset="0"/>
              <a:cs typeface="Calibri" pitchFamily="34" charset="0"/>
            </a:endParaRPr>
          </a:p>
        </p:txBody>
      </p:sp>
      <p:sp>
        <p:nvSpPr>
          <p:cNvPr id="3" name="2 İçerik Yer Tutucusu"/>
          <p:cNvSpPr>
            <a:spLocks noGrp="1"/>
          </p:cNvSpPr>
          <p:nvPr>
            <p:ph idx="1"/>
          </p:nvPr>
        </p:nvSpPr>
        <p:spPr>
          <a:xfrm>
            <a:off x="571472" y="1214422"/>
            <a:ext cx="8229600" cy="3000396"/>
          </a:xfrm>
        </p:spPr>
        <p:txBody>
          <a:bodyPr/>
          <a:lstStyle/>
          <a:p>
            <a:pPr>
              <a:buNone/>
            </a:pPr>
            <a:r>
              <a:rPr lang="tr-TR" dirty="0" smtClean="0">
                <a:cs typeface="Times New Roman" pitchFamily="18" charset="0"/>
              </a:rPr>
              <a:t>     </a:t>
            </a:r>
            <a:r>
              <a:rPr lang="tr-TR" dirty="0" smtClean="0">
                <a:latin typeface="Comic Sans MS" pitchFamily="66" charset="0"/>
                <a:cs typeface="Times New Roman" pitchFamily="18" charset="0"/>
              </a:rPr>
              <a:t>Duygusal gelişimi normal olmayan çocukların duygusal davranışlarında bazı bozukluklar görülür.Kaygı,bedensel olarak denge bozukluğuna neden olan tehlikelere karşı gösterilen tepkidir.</a:t>
            </a:r>
            <a:endParaRPr lang="tr-TR" dirty="0">
              <a:latin typeface="Comic Sans MS" pitchFamily="66" charset="0"/>
              <a:cs typeface="Times New Roman" pitchFamily="18" charset="0"/>
            </a:endParaRPr>
          </a:p>
        </p:txBody>
      </p:sp>
      <p:pic>
        <p:nvPicPr>
          <p:cNvPr id="4" name="Picture 2" descr="C:\Documents and Settings\OEM\Desktop\çocuk ruh sağlığı\çocuk resimler\11.jpg"/>
          <p:cNvPicPr>
            <a:picLocks noChangeAspect="1" noChangeArrowheads="1"/>
          </p:cNvPicPr>
          <p:nvPr/>
        </p:nvPicPr>
        <p:blipFill>
          <a:blip r:embed="rId2"/>
          <a:srcRect/>
          <a:stretch>
            <a:fillRect/>
          </a:stretch>
        </p:blipFill>
        <p:spPr bwMode="auto">
          <a:xfrm>
            <a:off x="6215074" y="3714752"/>
            <a:ext cx="2286000" cy="1990725"/>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428604"/>
            <a:ext cx="8215370" cy="5857915"/>
          </a:xfrm>
        </p:spPr>
        <p:txBody>
          <a:bodyPr>
            <a:noAutofit/>
          </a:bodyPr>
          <a:lstStyle/>
          <a:p>
            <a:pPr>
              <a:buNone/>
            </a:pPr>
            <a:r>
              <a:rPr lang="tr-TR" sz="2800" b="1" dirty="0" smtClean="0"/>
              <a:t>   </a:t>
            </a:r>
            <a:r>
              <a:rPr lang="tr-TR" sz="4000" b="1" dirty="0" smtClean="0"/>
              <a:t>Mastürbasyon</a:t>
            </a:r>
            <a:endParaRPr lang="tr-TR" sz="4000" dirty="0" smtClean="0"/>
          </a:p>
          <a:p>
            <a:pPr>
              <a:buNone/>
            </a:pPr>
            <a:r>
              <a:rPr lang="tr-TR" sz="2800" dirty="0" smtClean="0"/>
              <a:t>    Bebeklik ve erken çocukluk çağlarında özellikle uykuya dalma ya da uyanma sırasında çocuğun cinsel organı ile oynayarak doyuma ulaşmasına “mastürbasyon” denir.</a:t>
            </a:r>
          </a:p>
          <a:p>
            <a:pPr>
              <a:buNone/>
            </a:pPr>
            <a:r>
              <a:rPr lang="tr-TR" sz="2800" dirty="0" smtClean="0"/>
              <a:t>    Çocuk banyo ve tuvaletten sonra temizlenme sırasında cinsel organına olan temastan haz duyar ve bu hazzı yeniden yaşamak için mastürbasyona başvurabilir.</a:t>
            </a:r>
          </a:p>
          <a:p>
            <a:pPr>
              <a:buNone/>
            </a:pPr>
            <a:r>
              <a:rPr lang="tr-TR" sz="2800" dirty="0" smtClean="0"/>
              <a:t>    Mastürbasyonun arada bir görülmesi, bir problem değildir. Aşırı olması ve süreklilik kazanması çocuğun önemli ruhsal gerilimlerin veya doyum ihtiyacının belirtisi kabul edilir.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42852"/>
            <a:ext cx="8229600" cy="5715040"/>
          </a:xfrm>
        </p:spPr>
        <p:txBody>
          <a:bodyPr>
            <a:noAutofit/>
          </a:bodyPr>
          <a:lstStyle/>
          <a:p>
            <a:pPr>
              <a:buNone/>
            </a:pPr>
            <a:r>
              <a:rPr lang="tr-TR" sz="2400" b="1" dirty="0" smtClean="0"/>
              <a:t>        </a:t>
            </a:r>
            <a:r>
              <a:rPr lang="tr-TR" b="1" dirty="0" smtClean="0"/>
              <a:t>Homoseksüellik ve Lezbiyenlik</a:t>
            </a:r>
            <a:endParaRPr lang="tr-TR" dirty="0" smtClean="0"/>
          </a:p>
          <a:p>
            <a:pPr>
              <a:buNone/>
            </a:pPr>
            <a:r>
              <a:rPr lang="tr-TR" sz="2400" dirty="0" smtClean="0"/>
              <a:t>       </a:t>
            </a:r>
            <a:r>
              <a:rPr lang="tr-TR" sz="2800" dirty="0" smtClean="0"/>
              <a:t>Kız ve erkek çocuklar, beden yapıları, cinsel iç salgı bezleri ( hormonlar ) bakımından ayrı yaratılmışlardır. Çocuklar yapılarında var olan cinsel donanımları doğrultusunda gelişirler. Çocuk kendi kimliğinin özelliklerine göre desteklendiğinde cinsiyetine uygun davranışlar geliştirir.</a:t>
            </a:r>
          </a:p>
          <a:p>
            <a:pPr>
              <a:buNone/>
            </a:pPr>
            <a:r>
              <a:rPr lang="tr-TR" sz="2800" dirty="0" smtClean="0"/>
              <a:t>      Çocuğun anne karnında cinsiyeti belirlendikten sonra yetişkinler ona uygun  davranışlar geliştirirler. Çocuğun cinsiyetine uygun kıyafetler ve eşyalar alırlar. Kızlar daha çok süslenir, daha nazlandırılır, erkek çocuklar daha dayanıklı olsunlar diye biraz sertçe sevilirler. </a:t>
            </a:r>
          </a:p>
          <a:p>
            <a:pPr>
              <a:buNone/>
            </a:pPr>
            <a:r>
              <a:rPr lang="tr-TR" sz="2400" dirty="0" smtClean="0"/>
              <a:t>       </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42852"/>
            <a:ext cx="8229600" cy="1143000"/>
          </a:xfrm>
        </p:spPr>
        <p:txBody>
          <a:bodyPr/>
          <a:lstStyle/>
          <a:p>
            <a:r>
              <a:rPr lang="tr-TR" dirty="0" smtClean="0">
                <a:latin typeface="Comic Sans MS" pitchFamily="66" charset="0"/>
              </a:rPr>
              <a:t>Korku</a:t>
            </a:r>
            <a:endParaRPr lang="tr-TR" dirty="0">
              <a:latin typeface="Comic Sans MS" pitchFamily="66" charset="0"/>
            </a:endParaRPr>
          </a:p>
        </p:txBody>
      </p:sp>
      <p:sp>
        <p:nvSpPr>
          <p:cNvPr id="3" name="2 İçerik Yer Tutucusu"/>
          <p:cNvSpPr>
            <a:spLocks noGrp="1"/>
          </p:cNvSpPr>
          <p:nvPr>
            <p:ph idx="1"/>
          </p:nvPr>
        </p:nvSpPr>
        <p:spPr>
          <a:xfrm>
            <a:off x="357158" y="1000108"/>
            <a:ext cx="7000924" cy="5357850"/>
          </a:xfrm>
        </p:spPr>
        <p:txBody>
          <a:bodyPr>
            <a:noAutofit/>
          </a:bodyPr>
          <a:lstStyle/>
          <a:p>
            <a:pPr>
              <a:buNone/>
            </a:pPr>
            <a:r>
              <a:rPr lang="tr-TR" sz="2800" dirty="0" smtClean="0"/>
              <a:t>     </a:t>
            </a:r>
            <a:r>
              <a:rPr lang="tr-TR" sz="2800" dirty="0" smtClean="0">
                <a:latin typeface="Comic Sans MS" pitchFamily="66" charset="0"/>
              </a:rPr>
              <a:t>Bütün organizmayı etki altına alabilen tehlikeli sonuçlara yol açabilen bir heyecandır.</a:t>
            </a:r>
          </a:p>
          <a:p>
            <a:pPr>
              <a:buNone/>
            </a:pPr>
            <a:r>
              <a:rPr lang="tr-TR" sz="2800" dirty="0" smtClean="0">
                <a:latin typeface="Comic Sans MS" pitchFamily="66" charset="0"/>
              </a:rPr>
              <a:t>    Korku esnasında:</a:t>
            </a:r>
          </a:p>
          <a:p>
            <a:r>
              <a:rPr lang="tr-TR" sz="2800" dirty="0" smtClean="0">
                <a:latin typeface="Comic Sans MS" pitchFamily="66" charset="0"/>
              </a:rPr>
              <a:t>Kalp atışları hızlanır</a:t>
            </a:r>
          </a:p>
          <a:p>
            <a:r>
              <a:rPr lang="tr-TR" sz="2800" dirty="0" smtClean="0">
                <a:latin typeface="Comic Sans MS" pitchFamily="66" charset="0"/>
              </a:rPr>
              <a:t>İç salgı bezlerinin çalışmasında değişimler olur.</a:t>
            </a:r>
          </a:p>
          <a:p>
            <a:r>
              <a:rPr lang="tr-TR" sz="2800" dirty="0" smtClean="0">
                <a:latin typeface="Comic Sans MS" pitchFamily="66" charset="0"/>
              </a:rPr>
              <a:t>Dişler gıcırdar,kaşınma,parmak ve tırnak kemirmeleri olu.</a:t>
            </a:r>
          </a:p>
          <a:p>
            <a:r>
              <a:rPr lang="tr-TR" sz="2800" dirty="0" smtClean="0">
                <a:latin typeface="Comic Sans MS" pitchFamily="66" charset="0"/>
              </a:rPr>
              <a:t>Bazen hareketsizlik olurken bazen de umursamazlık görülür.</a:t>
            </a:r>
          </a:p>
          <a:p>
            <a:pPr>
              <a:buNone/>
            </a:pPr>
            <a:endParaRPr lang="tr-TR" sz="2800" dirty="0"/>
          </a:p>
        </p:txBody>
      </p:sp>
      <p:pic>
        <p:nvPicPr>
          <p:cNvPr id="2050" name="Picture 2" descr="C:\Users\Saba Hoca\Desktop\YENİ RESİMLER\AİLE17.jpg"/>
          <p:cNvPicPr>
            <a:picLocks noChangeAspect="1" noChangeArrowheads="1"/>
          </p:cNvPicPr>
          <p:nvPr/>
        </p:nvPicPr>
        <p:blipFill>
          <a:blip r:embed="rId2"/>
          <a:srcRect/>
          <a:stretch>
            <a:fillRect/>
          </a:stretch>
        </p:blipFill>
        <p:spPr bwMode="auto">
          <a:xfrm>
            <a:off x="6858016" y="1785926"/>
            <a:ext cx="1895475" cy="24193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142852"/>
            <a:ext cx="8229600" cy="1143000"/>
          </a:xfrm>
        </p:spPr>
        <p:txBody>
          <a:bodyPr/>
          <a:lstStyle/>
          <a:p>
            <a:r>
              <a:rPr lang="tr-TR" dirty="0" smtClean="0">
                <a:latin typeface="Comic Sans MS" pitchFamily="66" charset="0"/>
              </a:rPr>
              <a:t>Öfke</a:t>
            </a:r>
            <a:endParaRPr lang="tr-TR" dirty="0">
              <a:latin typeface="Comic Sans MS" pitchFamily="66" charset="0"/>
            </a:endParaRPr>
          </a:p>
        </p:txBody>
      </p:sp>
      <p:sp>
        <p:nvSpPr>
          <p:cNvPr id="3" name="2 İçerik Yer Tutucusu"/>
          <p:cNvSpPr>
            <a:spLocks noGrp="1"/>
          </p:cNvSpPr>
          <p:nvPr>
            <p:ph idx="1"/>
          </p:nvPr>
        </p:nvSpPr>
        <p:spPr>
          <a:xfrm>
            <a:off x="500034" y="1000108"/>
            <a:ext cx="8358246" cy="5286412"/>
          </a:xfrm>
        </p:spPr>
        <p:txBody>
          <a:bodyPr>
            <a:noAutofit/>
          </a:bodyPr>
          <a:lstStyle/>
          <a:p>
            <a:pPr>
              <a:buNone/>
            </a:pPr>
            <a:r>
              <a:rPr lang="tr-TR" sz="2800" dirty="0" smtClean="0"/>
              <a:t>   </a:t>
            </a:r>
            <a:r>
              <a:rPr lang="tr-TR" sz="2800" dirty="0" smtClean="0">
                <a:latin typeface="Comic Sans MS" pitchFamily="66" charset="0"/>
              </a:rPr>
              <a:t>Engellenme ve hayal kırıklığı karşısında gösterilen tepkidir.Nedenleri:</a:t>
            </a:r>
          </a:p>
          <a:p>
            <a:pPr>
              <a:buNone/>
            </a:pPr>
            <a:r>
              <a:rPr lang="tr-TR" sz="2800" dirty="0" smtClean="0">
                <a:latin typeface="Comic Sans MS" pitchFamily="66" charset="0"/>
              </a:rPr>
              <a:t>   Çocuğun bedensel rahatsızlık ve kusurları olması,</a:t>
            </a:r>
          </a:p>
          <a:p>
            <a:pPr>
              <a:buNone/>
            </a:pPr>
            <a:r>
              <a:rPr lang="tr-TR" sz="2800" dirty="0" smtClean="0">
                <a:latin typeface="Comic Sans MS" pitchFamily="66" charset="0"/>
              </a:rPr>
              <a:t>   Temel gereksinimlerinin karşılanmamış olması,</a:t>
            </a:r>
          </a:p>
          <a:p>
            <a:pPr>
              <a:buNone/>
            </a:pPr>
            <a:r>
              <a:rPr lang="tr-TR" sz="2800" dirty="0" smtClean="0">
                <a:latin typeface="Comic Sans MS" pitchFamily="66" charset="0"/>
              </a:rPr>
              <a:t>   Ana-baba ve öğretmenlerin çocuğa farklı tutum sergilemeleri,</a:t>
            </a:r>
          </a:p>
          <a:p>
            <a:pPr>
              <a:buNone/>
            </a:pPr>
            <a:r>
              <a:rPr lang="tr-TR" sz="2800" dirty="0" smtClean="0">
                <a:latin typeface="Comic Sans MS" pitchFamily="66" charset="0"/>
              </a:rPr>
              <a:t>   Yetişkinlerin rol model olmaları,</a:t>
            </a:r>
          </a:p>
          <a:p>
            <a:pPr>
              <a:buNone/>
            </a:pPr>
            <a:r>
              <a:rPr lang="tr-TR" sz="2800" dirty="0" smtClean="0">
                <a:latin typeface="Comic Sans MS" pitchFamily="66" charset="0"/>
              </a:rPr>
              <a:t>   Ana-baba ve öğretmenlerin çocuğu yargılama hataları,</a:t>
            </a:r>
          </a:p>
          <a:p>
            <a:pPr>
              <a:buNone/>
            </a:pPr>
            <a:r>
              <a:rPr lang="tr-TR" sz="2800" dirty="0" smtClean="0">
                <a:latin typeface="Comic Sans MS" pitchFamily="66" charset="0"/>
              </a:rPr>
              <a:t>   Cezaların yanlış kullanımı.</a:t>
            </a:r>
          </a:p>
          <a:p>
            <a:pPr>
              <a:buNone/>
            </a:pPr>
            <a:r>
              <a:rPr lang="tr-TR" sz="2800" dirty="0" smtClean="0"/>
              <a:t> </a:t>
            </a:r>
            <a:endParaRPr lang="tr-TR" sz="2800" dirty="0"/>
          </a:p>
        </p:txBody>
      </p:sp>
      <p:pic>
        <p:nvPicPr>
          <p:cNvPr id="3074" name="Picture 2" descr="C:\Users\Saba Hoca\Desktop\YENİ RESİMLER\AİLE19.jpg"/>
          <p:cNvPicPr>
            <a:picLocks noChangeAspect="1" noChangeArrowheads="1"/>
          </p:cNvPicPr>
          <p:nvPr/>
        </p:nvPicPr>
        <p:blipFill>
          <a:blip r:embed="rId2"/>
          <a:srcRect/>
          <a:stretch>
            <a:fillRect/>
          </a:stretch>
        </p:blipFill>
        <p:spPr bwMode="auto">
          <a:xfrm>
            <a:off x="7358082" y="5143512"/>
            <a:ext cx="1409700" cy="14097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908" y="214290"/>
            <a:ext cx="8229600" cy="1143000"/>
          </a:xfrm>
        </p:spPr>
        <p:txBody>
          <a:bodyPr>
            <a:normAutofit fontScale="90000"/>
          </a:bodyPr>
          <a:lstStyle/>
          <a:p>
            <a:r>
              <a:rPr lang="tr-TR" dirty="0" smtClean="0">
                <a:latin typeface="Comic Sans MS" pitchFamily="66" charset="0"/>
              </a:rPr>
              <a:t>İnatçılık</a:t>
            </a:r>
            <a:br>
              <a:rPr lang="tr-TR" dirty="0" smtClean="0">
                <a:latin typeface="Comic Sans MS" pitchFamily="66" charset="0"/>
              </a:rPr>
            </a:br>
            <a:endParaRPr lang="tr-TR" dirty="0">
              <a:latin typeface="Comic Sans MS" pitchFamily="66" charset="0"/>
            </a:endParaRPr>
          </a:p>
        </p:txBody>
      </p:sp>
      <p:sp>
        <p:nvSpPr>
          <p:cNvPr id="3" name="2 İçerik Yer Tutucusu"/>
          <p:cNvSpPr>
            <a:spLocks noGrp="1"/>
          </p:cNvSpPr>
          <p:nvPr>
            <p:ph idx="1"/>
          </p:nvPr>
        </p:nvSpPr>
        <p:spPr>
          <a:xfrm>
            <a:off x="357158" y="857232"/>
            <a:ext cx="8229600" cy="4525963"/>
          </a:xfrm>
        </p:spPr>
        <p:txBody>
          <a:bodyPr>
            <a:normAutofit fontScale="92500"/>
          </a:bodyPr>
          <a:lstStyle/>
          <a:p>
            <a:pPr>
              <a:buNone/>
            </a:pPr>
            <a:r>
              <a:rPr lang="tr-TR" dirty="0" smtClean="0">
                <a:latin typeface="Comic Sans MS" pitchFamily="66" charset="0"/>
              </a:rPr>
              <a:t>    Kişinin belli bir neden olmaksızın bir davranışta ısrar etmesi,düşünce,tutum ve davranışını değiştirmemesi durumudur.</a:t>
            </a:r>
          </a:p>
          <a:p>
            <a:pPr>
              <a:buNone/>
            </a:pPr>
            <a:r>
              <a:rPr lang="tr-TR" dirty="0" smtClean="0">
                <a:latin typeface="Comic Sans MS" pitchFamily="66" charset="0"/>
              </a:rPr>
              <a:t>     Nedenleri:</a:t>
            </a:r>
          </a:p>
          <a:p>
            <a:pPr>
              <a:buNone/>
            </a:pPr>
            <a:r>
              <a:rPr lang="tr-TR" dirty="0" smtClean="0">
                <a:latin typeface="Comic Sans MS" pitchFamily="66" charset="0"/>
              </a:rPr>
              <a:t>   Temel gereksinimlerin zamanında karşılanmaması,</a:t>
            </a:r>
          </a:p>
          <a:p>
            <a:pPr>
              <a:buNone/>
            </a:pPr>
            <a:r>
              <a:rPr lang="tr-TR" dirty="0" smtClean="0">
                <a:latin typeface="Comic Sans MS" pitchFamily="66" charset="0"/>
              </a:rPr>
              <a:t>    Çocukların anne-baba ve diğer büyüklere isteklerini yaptırma arzuları. İnat,çevre ile etkileşim sonucu oluşur.</a:t>
            </a:r>
            <a:endParaRPr lang="tr-TR" dirty="0">
              <a:latin typeface="Comic Sans MS" pitchFamily="66" charset="0"/>
            </a:endParaRPr>
          </a:p>
        </p:txBody>
      </p:sp>
      <p:pic>
        <p:nvPicPr>
          <p:cNvPr id="4098" name="Picture 2" descr="C:\Users\Saba Hoca\Desktop\YENİ RESİMLER\ERGEN4.bmp"/>
          <p:cNvPicPr>
            <a:picLocks noChangeAspect="1" noChangeArrowheads="1"/>
          </p:cNvPicPr>
          <p:nvPr/>
        </p:nvPicPr>
        <p:blipFill>
          <a:blip r:embed="rId2"/>
          <a:srcRect/>
          <a:stretch>
            <a:fillRect/>
          </a:stretch>
        </p:blipFill>
        <p:spPr bwMode="auto">
          <a:xfrm rot="11353347" flipV="1">
            <a:off x="7599979" y="4919952"/>
            <a:ext cx="1152525" cy="132867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85850" y="285728"/>
            <a:ext cx="8229600" cy="1143000"/>
          </a:xfrm>
        </p:spPr>
        <p:txBody>
          <a:bodyPr>
            <a:normAutofit/>
          </a:bodyPr>
          <a:lstStyle/>
          <a:p>
            <a:r>
              <a:rPr lang="tr-TR" sz="4000" dirty="0" smtClean="0">
                <a:latin typeface="Comic Sans MS" pitchFamily="66" charset="0"/>
              </a:rPr>
              <a:t>Kıskançlık</a:t>
            </a:r>
            <a:endParaRPr lang="tr-TR" sz="4000" dirty="0">
              <a:latin typeface="Comic Sans MS" pitchFamily="66" charset="0"/>
            </a:endParaRPr>
          </a:p>
        </p:txBody>
      </p:sp>
      <p:sp>
        <p:nvSpPr>
          <p:cNvPr id="3" name="2 İçerik Yer Tutucusu"/>
          <p:cNvSpPr>
            <a:spLocks noGrp="1"/>
          </p:cNvSpPr>
          <p:nvPr>
            <p:ph idx="1"/>
          </p:nvPr>
        </p:nvSpPr>
        <p:spPr>
          <a:xfrm>
            <a:off x="428596" y="1500174"/>
            <a:ext cx="7072362" cy="4525963"/>
          </a:xfrm>
        </p:spPr>
        <p:txBody>
          <a:bodyPr>
            <a:normAutofit fontScale="77500" lnSpcReduction="20000"/>
          </a:bodyPr>
          <a:lstStyle/>
          <a:p>
            <a:pPr>
              <a:buNone/>
            </a:pPr>
            <a:r>
              <a:rPr lang="tr-TR" dirty="0" smtClean="0">
                <a:latin typeface="Comic Sans MS" pitchFamily="66" charset="0"/>
              </a:rPr>
              <a:t>     Çocukların hem kendi benlikleri ile hem de çevrelerindeki kişilerle olumlu iletişim kurmalarına engel olan ve çocuğu mutsuz eden bir durumdur.</a:t>
            </a:r>
          </a:p>
          <a:p>
            <a:pPr>
              <a:buNone/>
            </a:pPr>
            <a:r>
              <a:rPr lang="tr-TR" dirty="0" smtClean="0">
                <a:latin typeface="Comic Sans MS" pitchFamily="66" charset="0"/>
              </a:rPr>
              <a:t>    Aşırı durumunda çocuk sürekli huzursuzluk duyar,başkalarına karşı zararlı duygular besler.Aileye yeni katılan bebeğe ilişkin duygular zamanla uyumsuzluğa dönüşebilir.</a:t>
            </a:r>
          </a:p>
          <a:p>
            <a:pPr>
              <a:buNone/>
            </a:pPr>
            <a:r>
              <a:rPr lang="tr-TR" dirty="0" smtClean="0">
                <a:latin typeface="Comic Sans MS" pitchFamily="66" charset="0"/>
              </a:rPr>
              <a:t>    Çocuk bebeksi davranışlar gösterebilir.Daha önce yapabildiği kendi işlerini yapmamaya anne ve babasından beklemeye başlar.</a:t>
            </a:r>
            <a:endParaRPr lang="tr-TR" dirty="0">
              <a:latin typeface="Comic Sans MS" pitchFamily="66" charset="0"/>
            </a:endParaRPr>
          </a:p>
        </p:txBody>
      </p:sp>
      <p:pic>
        <p:nvPicPr>
          <p:cNvPr id="1026" name="Picture 2" descr="C:\Users\Saba Hoca\Desktop\ÇOCUKLARDA DAVRANIŞ PROBLEMLERİ\6.jpg"/>
          <p:cNvPicPr>
            <a:picLocks noChangeAspect="1" noChangeArrowheads="1"/>
          </p:cNvPicPr>
          <p:nvPr/>
        </p:nvPicPr>
        <p:blipFill>
          <a:blip r:embed="rId2"/>
          <a:srcRect/>
          <a:stretch>
            <a:fillRect/>
          </a:stretch>
        </p:blipFill>
        <p:spPr bwMode="auto">
          <a:xfrm>
            <a:off x="6429388" y="214290"/>
            <a:ext cx="2524125" cy="181927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222" y="214290"/>
            <a:ext cx="8229600" cy="1143000"/>
          </a:xfrm>
        </p:spPr>
        <p:txBody>
          <a:bodyPr>
            <a:normAutofit fontScale="90000"/>
          </a:bodyPr>
          <a:lstStyle/>
          <a:p>
            <a:r>
              <a:rPr lang="tr-TR" dirty="0" smtClean="0">
                <a:latin typeface="Comic Sans MS" pitchFamily="66" charset="0"/>
              </a:rPr>
              <a:t>Utangaçlık</a:t>
            </a:r>
            <a:br>
              <a:rPr lang="tr-TR" dirty="0" smtClean="0">
                <a:latin typeface="Comic Sans MS" pitchFamily="66" charset="0"/>
              </a:rPr>
            </a:br>
            <a:endParaRPr lang="tr-TR" dirty="0">
              <a:latin typeface="Comic Sans MS" pitchFamily="66" charset="0"/>
            </a:endParaRPr>
          </a:p>
        </p:txBody>
      </p:sp>
      <p:sp>
        <p:nvSpPr>
          <p:cNvPr id="3" name="2 İçerik Yer Tutucusu"/>
          <p:cNvSpPr>
            <a:spLocks noGrp="1"/>
          </p:cNvSpPr>
          <p:nvPr>
            <p:ph idx="1"/>
          </p:nvPr>
        </p:nvSpPr>
        <p:spPr>
          <a:xfrm>
            <a:off x="214282" y="785794"/>
            <a:ext cx="7429552" cy="5000660"/>
          </a:xfrm>
        </p:spPr>
        <p:txBody>
          <a:bodyPr>
            <a:normAutofit/>
          </a:bodyPr>
          <a:lstStyle/>
          <a:p>
            <a:pPr>
              <a:buNone/>
            </a:pPr>
            <a:r>
              <a:rPr lang="tr-TR" sz="2800" dirty="0" smtClean="0"/>
              <a:t>    </a:t>
            </a:r>
            <a:r>
              <a:rPr lang="tr-TR" sz="2800" dirty="0" smtClean="0">
                <a:latin typeface="Comic Sans MS" pitchFamily="66" charset="0"/>
              </a:rPr>
              <a:t>Bu çocuklar,alışmadığı durumlarda serbest davranamayan çocuklardır.</a:t>
            </a:r>
          </a:p>
          <a:p>
            <a:pPr>
              <a:buNone/>
            </a:pPr>
            <a:r>
              <a:rPr lang="tr-TR" sz="2800" dirty="0" smtClean="0">
                <a:latin typeface="Comic Sans MS" pitchFamily="66" charset="0"/>
              </a:rPr>
              <a:t>    Utanma nedeniyle içe dönüklük vardır.</a:t>
            </a:r>
          </a:p>
          <a:p>
            <a:pPr>
              <a:buNone/>
            </a:pPr>
            <a:r>
              <a:rPr lang="tr-TR" sz="2800" dirty="0" smtClean="0">
                <a:latin typeface="Comic Sans MS" pitchFamily="66" charset="0"/>
              </a:rPr>
              <a:t>    Başkalarının bulunduğu ortamlarda,olaylardan çekilmeyi tercih ederler.</a:t>
            </a:r>
          </a:p>
          <a:p>
            <a:pPr>
              <a:buNone/>
            </a:pPr>
            <a:r>
              <a:rPr lang="tr-TR" sz="2800" dirty="0" smtClean="0">
                <a:latin typeface="Comic Sans MS" pitchFamily="66" charset="0"/>
              </a:rPr>
              <a:t>    Uyumludurlar,ancak kendi benlikleri çatışma içindedir.</a:t>
            </a:r>
          </a:p>
          <a:p>
            <a:pPr>
              <a:buNone/>
            </a:pPr>
            <a:r>
              <a:rPr lang="tr-TR" sz="2800" dirty="0" smtClean="0">
                <a:latin typeface="Comic Sans MS" pitchFamily="66" charset="0"/>
              </a:rPr>
              <a:t>    Nedenleri,çevre ile etkileşime bağlanabilir.</a:t>
            </a:r>
            <a:endParaRPr lang="tr-TR" sz="2800" dirty="0">
              <a:latin typeface="Comic Sans MS" pitchFamily="66" charset="0"/>
            </a:endParaRPr>
          </a:p>
        </p:txBody>
      </p:sp>
      <p:pic>
        <p:nvPicPr>
          <p:cNvPr id="1026" name="Picture 2" descr="C:\Documents and Settings\OEM\Desktop\çocuk ruh sağlığı\çocuk resimler\E.3.jpg"/>
          <p:cNvPicPr>
            <a:picLocks noChangeAspect="1" noChangeArrowheads="1"/>
          </p:cNvPicPr>
          <p:nvPr/>
        </p:nvPicPr>
        <p:blipFill>
          <a:blip r:embed="rId2"/>
          <a:srcRect/>
          <a:stretch>
            <a:fillRect/>
          </a:stretch>
        </p:blipFill>
        <p:spPr bwMode="auto">
          <a:xfrm>
            <a:off x="7215206" y="500042"/>
            <a:ext cx="1752600" cy="1752600"/>
          </a:xfrm>
          <a:prstGeom prst="rect">
            <a:avLst/>
          </a:prstGeom>
          <a:noFill/>
        </p:spPr>
      </p:pic>
      <p:pic>
        <p:nvPicPr>
          <p:cNvPr id="4" name="Picture 2" descr="C:\Users\Saba Hoca\Desktop\PSİKOLOJİ RESİMLERİ\utaangaç 1.png"/>
          <p:cNvPicPr>
            <a:picLocks noChangeAspect="1" noChangeArrowheads="1"/>
          </p:cNvPicPr>
          <p:nvPr/>
        </p:nvPicPr>
        <p:blipFill>
          <a:blip r:embed="rId3"/>
          <a:srcRect/>
          <a:stretch>
            <a:fillRect/>
          </a:stretch>
        </p:blipFill>
        <p:spPr bwMode="auto">
          <a:xfrm>
            <a:off x="6072198" y="4714884"/>
            <a:ext cx="2667000" cy="17145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0"/>
            <a:ext cx="5400684" cy="4525963"/>
          </a:xfrm>
        </p:spPr>
        <p:txBody>
          <a:bodyPr>
            <a:noAutofit/>
          </a:bodyPr>
          <a:lstStyle/>
          <a:p>
            <a:pPr>
              <a:buNone/>
            </a:pPr>
            <a:r>
              <a:rPr lang="tr-TR" sz="2800" b="1" dirty="0" smtClean="0"/>
              <a:t>        </a:t>
            </a:r>
            <a:r>
              <a:rPr lang="tr-TR" sz="2800" b="1" dirty="0" smtClean="0">
                <a:latin typeface="Comic Sans MS" pitchFamily="66" charset="0"/>
              </a:rPr>
              <a:t>Kekemelik   </a:t>
            </a:r>
          </a:p>
          <a:p>
            <a:pPr>
              <a:buNone/>
            </a:pPr>
            <a:r>
              <a:rPr lang="tr-TR" sz="2800" dirty="0" smtClean="0">
                <a:latin typeface="Comic Sans MS" pitchFamily="66" charset="0"/>
              </a:rPr>
              <a:t>        2 ile 5 yaş arasında birçok çocukta kekemeliğin görülmesi olasıdır. Bazı hecelerin tekrarlanması, uzatılması bazılarında hiç ses çıkarılamayıp takılması mümkündür. </a:t>
            </a:r>
          </a:p>
          <a:p>
            <a:pPr>
              <a:buNone/>
            </a:pPr>
            <a:r>
              <a:rPr lang="tr-TR" sz="2800" dirty="0" smtClean="0">
                <a:latin typeface="Comic Sans MS" pitchFamily="66" charset="0"/>
              </a:rPr>
              <a:t>      Çoğu vakada kekemelik 5 yaş civarında kaybolurken, bazı çocuklarda uzun sürebilmektedir.Kekemelik için birçok tedavi yöntemi vardır.</a:t>
            </a:r>
          </a:p>
          <a:p>
            <a:pPr>
              <a:buNone/>
            </a:pPr>
            <a:r>
              <a:rPr lang="tr-TR" sz="2800" dirty="0" smtClean="0">
                <a:latin typeface="Comic Sans MS" pitchFamily="66" charset="0"/>
              </a:rPr>
              <a:t> </a:t>
            </a:r>
            <a:endParaRPr lang="tr-TR" sz="2800" dirty="0">
              <a:latin typeface="Comic Sans MS" pitchFamily="66" charset="0"/>
            </a:endParaRPr>
          </a:p>
        </p:txBody>
      </p:sp>
      <p:pic>
        <p:nvPicPr>
          <p:cNvPr id="4" name="Picture 4" descr="C:\Users\Saba Hoca\Desktop\YENİ RESİMLER\KE9.jpg"/>
          <p:cNvPicPr>
            <a:picLocks noChangeAspect="1" noChangeArrowheads="1"/>
          </p:cNvPicPr>
          <p:nvPr/>
        </p:nvPicPr>
        <p:blipFill>
          <a:blip r:embed="rId2"/>
          <a:srcRect/>
          <a:stretch>
            <a:fillRect/>
          </a:stretch>
        </p:blipFill>
        <p:spPr bwMode="auto">
          <a:xfrm>
            <a:off x="6143636" y="285728"/>
            <a:ext cx="2286000" cy="1714500"/>
          </a:xfrm>
          <a:prstGeom prst="rect">
            <a:avLst/>
          </a:prstGeom>
          <a:noFill/>
        </p:spPr>
      </p:pic>
      <p:pic>
        <p:nvPicPr>
          <p:cNvPr id="5" name="Picture 3" descr="C:\Users\Saba Hoca\Desktop\YENİ RESİMLER\KE1.bmp"/>
          <p:cNvPicPr>
            <a:picLocks noChangeAspect="1" noChangeArrowheads="1"/>
          </p:cNvPicPr>
          <p:nvPr/>
        </p:nvPicPr>
        <p:blipFill>
          <a:blip r:embed="rId3"/>
          <a:srcRect/>
          <a:stretch>
            <a:fillRect/>
          </a:stretch>
        </p:blipFill>
        <p:spPr bwMode="auto">
          <a:xfrm>
            <a:off x="6143636" y="4500570"/>
            <a:ext cx="2500330" cy="178594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5686436" cy="1143000"/>
          </a:xfrm>
        </p:spPr>
        <p:txBody>
          <a:bodyPr>
            <a:normAutofit fontScale="90000"/>
          </a:bodyPr>
          <a:lstStyle/>
          <a:p>
            <a:r>
              <a:rPr lang="tr-TR" b="1" dirty="0" smtClean="0">
                <a:latin typeface="Comic Sans MS" pitchFamily="66" charset="0"/>
              </a:rPr>
              <a:t>Alışkanlık ve Eğitim Problemleri</a:t>
            </a:r>
            <a:endParaRPr lang="tr-TR" b="1" dirty="0">
              <a:latin typeface="Comic Sans MS" pitchFamily="66" charset="0"/>
            </a:endParaRPr>
          </a:p>
        </p:txBody>
      </p:sp>
      <p:sp>
        <p:nvSpPr>
          <p:cNvPr id="3" name="2 İçerik Yer Tutucusu"/>
          <p:cNvSpPr>
            <a:spLocks noGrp="1"/>
          </p:cNvSpPr>
          <p:nvPr>
            <p:ph idx="1"/>
          </p:nvPr>
        </p:nvSpPr>
        <p:spPr>
          <a:xfrm>
            <a:off x="500034" y="1643050"/>
            <a:ext cx="8229600" cy="4525963"/>
          </a:xfrm>
        </p:spPr>
        <p:txBody>
          <a:bodyPr>
            <a:normAutofit fontScale="85000" lnSpcReduction="20000"/>
          </a:bodyPr>
          <a:lstStyle/>
          <a:p>
            <a:pPr>
              <a:buNone/>
            </a:pPr>
            <a:r>
              <a:rPr lang="tr-TR" b="1" dirty="0" smtClean="0"/>
              <a:t>     </a:t>
            </a:r>
            <a:r>
              <a:rPr lang="tr-TR" sz="4300" b="1" dirty="0" smtClean="0">
                <a:latin typeface="Comic Sans MS" pitchFamily="66" charset="0"/>
              </a:rPr>
              <a:t>Tikler</a:t>
            </a:r>
          </a:p>
          <a:p>
            <a:pPr>
              <a:buNone/>
            </a:pPr>
            <a:r>
              <a:rPr lang="tr-TR" dirty="0" smtClean="0">
                <a:latin typeface="Comic Sans MS" pitchFamily="66" charset="0"/>
              </a:rPr>
              <a:t>    Hareket yapabilen motor ya da yarı hareketli vokal kasların istemsiz ve kontrolsüz olarak kasılmaları sonucu görülen ani aralıklı tekrarlayan ritmik olmayan istek dışı davranışlardır.</a:t>
            </a:r>
          </a:p>
          <a:p>
            <a:pPr>
              <a:buNone/>
            </a:pPr>
            <a:r>
              <a:rPr lang="tr-TR" dirty="0" smtClean="0">
                <a:latin typeface="Comic Sans MS" pitchFamily="66" charset="0"/>
              </a:rPr>
              <a:t>    </a:t>
            </a:r>
            <a:r>
              <a:rPr lang="tr-TR" b="1" dirty="0" smtClean="0">
                <a:latin typeface="Comic Sans MS" pitchFamily="66" charset="0"/>
              </a:rPr>
              <a:t>Motor Tikler:</a:t>
            </a:r>
          </a:p>
          <a:p>
            <a:pPr>
              <a:buNone/>
            </a:pPr>
            <a:r>
              <a:rPr lang="tr-TR" dirty="0" smtClean="0">
                <a:latin typeface="Comic Sans MS" pitchFamily="66" charset="0"/>
              </a:rPr>
              <a:t>    Göz kırpma,baş sallama,omuz sallama gibi tikler.Birkaçı  birden de görülebilir.</a:t>
            </a:r>
          </a:p>
          <a:p>
            <a:pPr>
              <a:buNone/>
            </a:pPr>
            <a:r>
              <a:rPr lang="tr-TR" dirty="0" smtClean="0">
                <a:latin typeface="Comic Sans MS" pitchFamily="66" charset="0"/>
              </a:rPr>
              <a:t>    Vokal Tikler:Boğaz temizleme,karmaşık sesler çıkartma ya da çeşitli konuşma bozuklukları.</a:t>
            </a:r>
            <a:endParaRPr lang="tr-TR" dirty="0">
              <a:latin typeface="Comic Sans MS" pitchFamily="66" charset="0"/>
            </a:endParaRPr>
          </a:p>
        </p:txBody>
      </p:sp>
      <p:pic>
        <p:nvPicPr>
          <p:cNvPr id="12290" name="Picture 2" descr="C:\Users\Saba Hoca\Desktop\ÇOCUKLARDA DAVRANIŞ PROBLEMLERİ\T6 (2).bmp"/>
          <p:cNvPicPr>
            <a:picLocks noChangeAspect="1" noChangeArrowheads="1"/>
          </p:cNvPicPr>
          <p:nvPr/>
        </p:nvPicPr>
        <p:blipFill>
          <a:blip r:embed="rId2"/>
          <a:srcRect/>
          <a:stretch>
            <a:fillRect/>
          </a:stretch>
        </p:blipFill>
        <p:spPr bwMode="auto">
          <a:xfrm>
            <a:off x="6572264" y="214290"/>
            <a:ext cx="2333625" cy="1952625"/>
          </a:xfrm>
          <a:prstGeom prst="rect">
            <a:avLst/>
          </a:prstGeom>
          <a:noFill/>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686</TotalTime>
  <Words>1164</Words>
  <Application>Microsoft Office PowerPoint</Application>
  <PresentationFormat>Ekran Gösterisi (4:3)</PresentationFormat>
  <Paragraphs>94</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Comic Sans MS</vt:lpstr>
      <vt:lpstr>Times New Roman</vt:lpstr>
      <vt:lpstr>Ofis Teması</vt:lpstr>
      <vt:lpstr>ÇOCUK VE ERGENLERDE GÖRÜLEN UYUM VE DAVRANIŞ BOZUKLUKLARI</vt:lpstr>
      <vt:lpstr>Kaygı</vt:lpstr>
      <vt:lpstr>Korku</vt:lpstr>
      <vt:lpstr>Öfke</vt:lpstr>
      <vt:lpstr>İnatçılık </vt:lpstr>
      <vt:lpstr>Kıskançlık</vt:lpstr>
      <vt:lpstr>Utangaçlık </vt:lpstr>
      <vt:lpstr>PowerPoint Sunusu</vt:lpstr>
      <vt:lpstr>Alışkanlık ve Eğitim Problemleri</vt:lpstr>
      <vt:lpstr>PowerPoint Sunusu</vt:lpstr>
      <vt:lpstr>PowerPoint Sunusu</vt:lpstr>
      <vt:lpstr>PowerPoint Sunusu</vt:lpstr>
      <vt:lpstr>Saldırganlık </vt:lpstr>
      <vt:lpstr>PowerPoint Sunusu</vt:lpstr>
      <vt:lpstr>PowerPoint Sunusu</vt:lpstr>
      <vt:lpstr>Evden ve Okuldan Kaçma</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ÇOCUKLARDA DUYGUSAL GELİŞİMLE İLGİLİ PROBLEMLER VE YOL AÇTIĞI UYUMSUZ DAVRANIŞLAR</dc:title>
  <dc:creator>Saba Hoca</dc:creator>
  <cp:lastModifiedBy>saba</cp:lastModifiedBy>
  <cp:revision>99</cp:revision>
  <dcterms:created xsi:type="dcterms:W3CDTF">2012-07-13T11:39:30Z</dcterms:created>
  <dcterms:modified xsi:type="dcterms:W3CDTF">2018-02-08T09:26:32Z</dcterms:modified>
</cp:coreProperties>
</file>