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79" r:id="rId7"/>
    <p:sldId id="262" r:id="rId8"/>
    <p:sldId id="267" r:id="rId9"/>
    <p:sldId id="266" r:id="rId10"/>
    <p:sldId id="263" r:id="rId11"/>
    <p:sldId id="268" r:id="rId12"/>
    <p:sldId id="264" r:id="rId13"/>
    <p:sldId id="265" r:id="rId14"/>
    <p:sldId id="269" r:id="rId15"/>
    <p:sldId id="270" r:id="rId16"/>
    <p:sldId id="276" r:id="rId17"/>
    <p:sldId id="271" r:id="rId18"/>
    <p:sldId id="272" r:id="rId19"/>
    <p:sldId id="281" r:id="rId20"/>
    <p:sldId id="273" r:id="rId21"/>
    <p:sldId id="282" r:id="rId22"/>
    <p:sldId id="274" r:id="rId23"/>
    <p:sldId id="283" r:id="rId24"/>
    <p:sldId id="275" r:id="rId25"/>
    <p:sldId id="278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9D75A-ACA9-447B-BF50-2FCFCDE70C0C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6AE53-03EA-499E-B75E-B445408EB1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6AE53-03EA-499E-B75E-B445408EB13C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5250-4CA9-4FEA-B5C4-D9709D19ABC7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08B3-326C-44E9-85C6-D8A6EB9E93E1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0DB78-A914-4966-8156-E79C61F25DFB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E36A-6E6D-4CE2-B97C-EDB5810B1AA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1443B-6772-418A-9037-8D493204E05A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5099F-1327-4BA5-80C1-CAECF33385D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09454-83E2-4FE1-B12F-DFF9976A7A4C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E1A4-C700-484F-953B-77CF5CAB32C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2F17-C9AA-47EB-A007-A311E2731F06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2FBB-C548-42E6-AFAB-CBCA6C311ACB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A71C-5CC1-4F6E-B773-BF43B958DD28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5F657-D090-4224-970A-2A60A2EF217F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E411-FD67-451C-B757-FE382E78A7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2720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ELEKTRON TAŞIYICILARI SERİSİ</a:t>
            </a:r>
            <a:br>
              <a:rPr lang="tr-TR" b="1" dirty="0" smtClean="0"/>
            </a:br>
            <a:r>
              <a:rPr lang="tr-TR" b="1" dirty="0" smtClean="0"/>
              <a:t>Sitokrom-</a:t>
            </a:r>
            <a:r>
              <a:rPr lang="tr-TR" b="1" dirty="0" err="1" smtClean="0"/>
              <a:t>Ubikinon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371996" y="4429132"/>
            <a:ext cx="4200532" cy="857256"/>
          </a:xfrm>
        </p:spPr>
        <p:txBody>
          <a:bodyPr>
            <a:normAutofit/>
          </a:bodyPr>
          <a:lstStyle/>
          <a:p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Sitokromlar indirgenmiş hallerinde (</a:t>
            </a:r>
            <a:r>
              <a:rPr lang="tr-TR" dirty="0" err="1"/>
              <a:t>Fe</a:t>
            </a:r>
            <a:r>
              <a:rPr lang="tr-TR" baseline="30000" dirty="0"/>
              <a:t>+2</a:t>
            </a:r>
            <a:r>
              <a:rPr lang="tr-TR" dirty="0"/>
              <a:t>),</a:t>
            </a:r>
            <a:br>
              <a:rPr lang="tr-TR" dirty="0"/>
            </a:br>
            <a:r>
              <a:rPr lang="tr-TR" dirty="0"/>
              <a:t>görünür bölgede üç </a:t>
            </a:r>
            <a:r>
              <a:rPr lang="tr-TR" dirty="0" err="1"/>
              <a:t>absorbsiyon</a:t>
            </a:r>
            <a:r>
              <a:rPr lang="tr-TR" dirty="0"/>
              <a:t> bandı </a:t>
            </a:r>
            <a:r>
              <a:rPr lang="tr-TR" dirty="0" smtClean="0"/>
              <a:t>verir. </a:t>
            </a:r>
            <a:r>
              <a:rPr lang="tr-TR" dirty="0"/>
              <a:t>En </a:t>
            </a:r>
            <a:r>
              <a:rPr lang="tr-TR" dirty="0" smtClean="0"/>
              <a:t>uzun dalga </a:t>
            </a:r>
            <a:r>
              <a:rPr lang="tr-TR" dirty="0"/>
              <a:t>boyuna sahip bant, yaklaşık 600 </a:t>
            </a:r>
            <a:r>
              <a:rPr lang="tr-TR" dirty="0" err="1"/>
              <a:t>nm</a:t>
            </a:r>
            <a:r>
              <a:rPr lang="tr-TR" dirty="0"/>
              <a:t> civarında sitokrom </a:t>
            </a:r>
            <a:r>
              <a:rPr lang="tr-TR" i="1" dirty="0"/>
              <a:t>a </a:t>
            </a:r>
            <a:r>
              <a:rPr lang="tr-TR" dirty="0"/>
              <a:t>tipinindir, 560 </a:t>
            </a:r>
            <a:r>
              <a:rPr lang="tr-TR" dirty="0" err="1"/>
              <a:t>nm</a:t>
            </a:r>
            <a:r>
              <a:rPr lang="tr-TR" dirty="0"/>
              <a:t> civarında da tip </a:t>
            </a:r>
            <a:r>
              <a:rPr lang="tr-TR" dirty="0" err="1" smtClean="0"/>
              <a:t>c’nin</a:t>
            </a:r>
            <a:r>
              <a:rPr lang="tr-TR" dirty="0" smtClean="0"/>
              <a:t> </a:t>
            </a:r>
            <a:r>
              <a:rPr lang="tr-TR" dirty="0"/>
              <a:t>bandı yer alır.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Bir sitokrom tipini </a:t>
            </a:r>
            <a:r>
              <a:rPr lang="tr-TR" dirty="0"/>
              <a:t>tam olarak </a:t>
            </a:r>
            <a:r>
              <a:rPr lang="tr-TR" dirty="0" smtClean="0"/>
              <a:t>ayırt </a:t>
            </a:r>
            <a:r>
              <a:rPr lang="tr-TR" dirty="0"/>
              <a:t>etmek için, bazen sitokrom </a:t>
            </a:r>
            <a:r>
              <a:rPr lang="tr-TR" dirty="0" smtClean="0"/>
              <a:t>b</a:t>
            </a:r>
            <a:r>
              <a:rPr lang="tr-TR" baseline="-25000" dirty="0" smtClean="0"/>
              <a:t>562</a:t>
            </a:r>
            <a:r>
              <a:rPr lang="tr-TR" dirty="0" smtClean="0"/>
              <a:t> gibi</a:t>
            </a:r>
            <a:r>
              <a:rPr lang="tr-TR" dirty="0"/>
              <a:t>, </a:t>
            </a:r>
            <a:r>
              <a:rPr lang="tr-TR" dirty="0" smtClean="0"/>
              <a:t>maksimum </a:t>
            </a:r>
            <a:r>
              <a:rPr lang="tr-TR" dirty="0" err="1" smtClean="0"/>
              <a:t>absorbsiyon</a:t>
            </a:r>
            <a:r>
              <a:rPr lang="tr-TR" dirty="0" smtClean="0"/>
              <a:t> </a:t>
            </a:r>
            <a:r>
              <a:rPr lang="tr-TR" dirty="0"/>
              <a:t>dalga boyunun </a:t>
            </a:r>
            <a:r>
              <a:rPr lang="tr-TR" dirty="0" smtClean="0"/>
              <a:t>adıyla kullanılabilir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08266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4000" b="1" dirty="0" smtClean="0"/>
              <a:t>Sitokromlar</a:t>
            </a:r>
            <a:endParaRPr lang="tr-TR" sz="4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3900486" cy="4686320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tr-TR" dirty="0"/>
              <a:t>Sitokrom </a:t>
            </a:r>
            <a:r>
              <a:rPr lang="tr-TR" dirty="0" err="1"/>
              <a:t>c’nin</a:t>
            </a:r>
            <a:r>
              <a:rPr lang="tr-TR" dirty="0"/>
              <a:t> okside (kırmızı) ve </a:t>
            </a:r>
            <a:r>
              <a:rPr lang="tr-TR" dirty="0" err="1"/>
              <a:t>redükte</a:t>
            </a:r>
            <a:r>
              <a:rPr lang="tr-TR" dirty="0"/>
              <a:t> (mavi) </a:t>
            </a:r>
            <a:r>
              <a:rPr lang="tr-TR" dirty="0" smtClean="0"/>
              <a:t>formlarının </a:t>
            </a:r>
            <a:r>
              <a:rPr lang="tr-TR" dirty="0" err="1"/>
              <a:t>absorbsiyon</a:t>
            </a:r>
            <a:r>
              <a:rPr lang="tr-TR" dirty="0"/>
              <a:t> spektrumu. </a:t>
            </a:r>
            <a:r>
              <a:rPr lang="tr-TR" dirty="0" err="1"/>
              <a:t>Redükte</a:t>
            </a:r>
            <a:r>
              <a:rPr lang="tr-TR" dirty="0"/>
              <a:t> formun karakteristik</a:t>
            </a:r>
            <a:br>
              <a:rPr lang="tr-TR" dirty="0"/>
            </a:br>
            <a:r>
              <a:rPr lang="el-GR" dirty="0" smtClean="0"/>
              <a:t>α</a:t>
            </a:r>
            <a:r>
              <a:rPr lang="tr-TR" dirty="0" smtClean="0"/>
              <a:t>, </a:t>
            </a:r>
            <a:r>
              <a:rPr lang="el-GR" dirty="0" smtClean="0">
                <a:latin typeface="Calibri"/>
              </a:rPr>
              <a:t>β</a:t>
            </a:r>
            <a:r>
              <a:rPr lang="tr-TR" dirty="0" smtClean="0">
                <a:latin typeface="Calibri"/>
              </a:rPr>
              <a:t> ve </a:t>
            </a:r>
            <a:r>
              <a:rPr lang="el-GR" dirty="0" smtClean="0">
                <a:latin typeface="Calibri"/>
              </a:rPr>
              <a:t>γ</a:t>
            </a:r>
            <a:r>
              <a:rPr lang="tr-TR" dirty="0" smtClean="0">
                <a:latin typeface="Calibri"/>
              </a:rPr>
              <a:t> </a:t>
            </a:r>
            <a:r>
              <a:rPr lang="tr-TR" dirty="0" smtClean="0"/>
              <a:t>bantları </a:t>
            </a:r>
            <a:r>
              <a:rPr lang="tr-TR" dirty="0"/>
              <a:t>da gösterilmiştir.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4000" b="1" dirty="0" smtClean="0"/>
              <a:t>Sitokromlar</a:t>
            </a:r>
            <a:endParaRPr lang="tr-TR" sz="40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528762"/>
            <a:ext cx="8329642" cy="511494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Sitokrom </a:t>
            </a:r>
            <a:r>
              <a:rPr lang="tr-TR" i="1" dirty="0"/>
              <a:t>a </a:t>
            </a:r>
            <a:r>
              <a:rPr lang="tr-TR" dirty="0"/>
              <a:t>ve </a:t>
            </a:r>
            <a:r>
              <a:rPr lang="tr-TR" dirty="0" err="1" smtClean="0"/>
              <a:t>b’nin</a:t>
            </a:r>
            <a:r>
              <a:rPr lang="tr-TR" dirty="0" smtClean="0"/>
              <a:t> </a:t>
            </a:r>
            <a:r>
              <a:rPr lang="tr-TR" dirty="0"/>
              <a:t>hem </a:t>
            </a:r>
            <a:r>
              <a:rPr lang="tr-TR" dirty="0" err="1"/>
              <a:t>kofaktörleri</a:t>
            </a:r>
            <a:r>
              <a:rPr lang="tr-TR" dirty="0"/>
              <a:t>, </a:t>
            </a:r>
            <a:r>
              <a:rPr lang="tr-TR" dirty="0" smtClean="0"/>
              <a:t>sıkı ancak </a:t>
            </a:r>
            <a:r>
              <a:rPr lang="tr-TR" dirty="0" err="1"/>
              <a:t>kovalent</a:t>
            </a:r>
            <a:r>
              <a:rPr lang="tr-TR" dirty="0"/>
              <a:t> olmayacak şekilde, birlikte </a:t>
            </a:r>
            <a:r>
              <a:rPr lang="tr-TR" dirty="0" smtClean="0"/>
              <a:t>çalıştıkları </a:t>
            </a:r>
            <a:r>
              <a:rPr lang="tr-TR" dirty="0"/>
              <a:t>proteinlere bağlıdır; tip c </a:t>
            </a:r>
            <a:r>
              <a:rPr lang="tr-TR" dirty="0" err="1"/>
              <a:t>sitokromların</a:t>
            </a:r>
            <a:r>
              <a:rPr lang="tr-TR" dirty="0"/>
              <a:t> </a:t>
            </a:r>
            <a:r>
              <a:rPr lang="tr-TR" dirty="0" err="1"/>
              <a:t>hemleri</a:t>
            </a:r>
            <a:r>
              <a:rPr lang="tr-TR" dirty="0"/>
              <a:t> sistin uçlarına </a:t>
            </a:r>
            <a:r>
              <a:rPr lang="tr-TR" dirty="0" err="1"/>
              <a:t>kovalent</a:t>
            </a:r>
            <a:r>
              <a:rPr lang="tr-TR" dirty="0"/>
              <a:t> </a:t>
            </a:r>
            <a:r>
              <a:rPr lang="tr-TR" dirty="0" smtClean="0"/>
              <a:t>bağlanmıştır.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Bir </a:t>
            </a:r>
            <a:r>
              <a:rPr lang="tr-TR" dirty="0"/>
              <a:t>sitokromun hem demir atomunun standart redüksiyon potansiyeli, </a:t>
            </a:r>
            <a:r>
              <a:rPr lang="tr-TR" dirty="0" err="1"/>
              <a:t>flavoproteinlerdeki</a:t>
            </a:r>
            <a:r>
              <a:rPr lang="tr-TR" dirty="0"/>
              <a:t> gibi, kendisinin protein </a:t>
            </a:r>
            <a:r>
              <a:rPr lang="tr-TR" dirty="0" smtClean="0"/>
              <a:t>yan zinciriyle </a:t>
            </a:r>
            <a:r>
              <a:rPr lang="tr-TR" dirty="0"/>
              <a:t>etkileşimine bağlıdır ve bundan dolayı her sitokrom için</a:t>
            </a:r>
            <a:br>
              <a:rPr lang="tr-TR" dirty="0"/>
            </a:br>
            <a:r>
              <a:rPr lang="tr-TR" dirty="0"/>
              <a:t>farklıdır.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4000" b="1" dirty="0" smtClean="0"/>
              <a:t>Sitokromlar</a:t>
            </a:r>
            <a:endParaRPr lang="tr-TR" sz="40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Sitokrom tip </a:t>
            </a:r>
            <a:r>
              <a:rPr lang="tr-TR" i="1" dirty="0"/>
              <a:t>a</a:t>
            </a:r>
            <a:r>
              <a:rPr lang="tr-TR" dirty="0"/>
              <a:t>, </a:t>
            </a:r>
            <a:r>
              <a:rPr lang="tr-TR" i="1" dirty="0"/>
              <a:t>b </a:t>
            </a:r>
            <a:r>
              <a:rPr lang="tr-TR" dirty="0"/>
              <a:t>ve tip </a:t>
            </a:r>
            <a:r>
              <a:rPr lang="tr-TR" dirty="0" err="1"/>
              <a:t>c’nin</a:t>
            </a:r>
            <a:r>
              <a:rPr lang="tr-TR" dirty="0"/>
              <a:t> bazıları iç mitokondri </a:t>
            </a:r>
            <a:r>
              <a:rPr lang="tr-TR" dirty="0" smtClean="0"/>
              <a:t>zarının </a:t>
            </a:r>
            <a:r>
              <a:rPr lang="tr-TR" dirty="0" err="1"/>
              <a:t>integral</a:t>
            </a:r>
            <a:r>
              <a:rPr lang="tr-TR" dirty="0"/>
              <a:t> proteinleridir. </a:t>
            </a:r>
            <a:endParaRPr lang="tr-TR" dirty="0" smtClean="0"/>
          </a:p>
          <a:p>
            <a:pPr algn="just"/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Çarpıcı </a:t>
            </a:r>
            <a:r>
              <a:rPr lang="tr-TR" dirty="0"/>
              <a:t>bir istisna mitokondrinin sitokrom </a:t>
            </a:r>
            <a:r>
              <a:rPr lang="tr-TR" dirty="0" err="1"/>
              <a:t>c’sidir</a:t>
            </a:r>
            <a:r>
              <a:rPr lang="tr-TR" dirty="0"/>
              <a:t>, bu protein iç zarın dış yüzeyindeki elektrostatik etkileşimlerde yer alan eriyebilen bir proteindir.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4000" b="1" dirty="0" smtClean="0"/>
              <a:t>Sitokromlar</a:t>
            </a:r>
            <a:endParaRPr lang="tr-TR" sz="40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Demir-Sülfür Proteinleri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92922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tr-TR" sz="3000" dirty="0"/>
              <a:t>İlk olarak </a:t>
            </a:r>
            <a:r>
              <a:rPr lang="tr-TR" sz="3000" dirty="0" err="1"/>
              <a:t>Helmut</a:t>
            </a:r>
            <a:r>
              <a:rPr lang="tr-TR" sz="3000" dirty="0"/>
              <a:t> </a:t>
            </a:r>
            <a:r>
              <a:rPr lang="tr-TR" sz="3000" dirty="0" err="1"/>
              <a:t>Beinert</a:t>
            </a:r>
            <a:r>
              <a:rPr lang="tr-TR" sz="3000" dirty="0"/>
              <a:t> tarafından </a:t>
            </a:r>
            <a:r>
              <a:rPr lang="tr-TR" sz="3000" dirty="0" smtClean="0"/>
              <a:t>tanımlanan </a:t>
            </a:r>
            <a:r>
              <a:rPr lang="tr-TR" sz="3000" b="1" dirty="0"/>
              <a:t>demir-sülfür proteinlerde, </a:t>
            </a:r>
            <a:r>
              <a:rPr lang="tr-TR" sz="3000" dirty="0"/>
              <a:t>demir hem </a:t>
            </a:r>
            <a:r>
              <a:rPr lang="tr-TR" sz="3000" dirty="0" smtClean="0"/>
              <a:t>yapısında </a:t>
            </a:r>
            <a:r>
              <a:rPr lang="tr-TR" sz="3000" dirty="0"/>
              <a:t>bulunmaz, ama </a:t>
            </a:r>
            <a:r>
              <a:rPr lang="tr-TR" sz="3000" dirty="0" smtClean="0"/>
              <a:t>inorganik sülfür </a:t>
            </a:r>
            <a:r>
              <a:rPr lang="tr-TR" sz="3000" dirty="0"/>
              <a:t>atomlarıyla proteindeki </a:t>
            </a:r>
            <a:r>
              <a:rPr lang="tr-TR" sz="3000" dirty="0" err="1" smtClean="0"/>
              <a:t>sistinin</a:t>
            </a:r>
            <a:r>
              <a:rPr lang="tr-TR" sz="3000" dirty="0" smtClean="0"/>
              <a:t> </a:t>
            </a:r>
            <a:r>
              <a:rPr lang="tr-TR" sz="3000" dirty="0"/>
              <a:t>sülfür atomlarıyla veya </a:t>
            </a:r>
            <a:r>
              <a:rPr lang="tr-TR" sz="3000" dirty="0" smtClean="0"/>
              <a:t>her ikisiyle </a:t>
            </a:r>
            <a:r>
              <a:rPr lang="tr-TR" sz="3000" dirty="0"/>
              <a:t>ilişkili olabilir. </a:t>
            </a:r>
            <a:endParaRPr lang="tr-TR" sz="3000" dirty="0" smtClean="0"/>
          </a:p>
          <a:p>
            <a:pPr algn="just"/>
            <a:r>
              <a:rPr lang="tr-TR" sz="3000" dirty="0" smtClean="0"/>
              <a:t>Bu </a:t>
            </a:r>
            <a:r>
              <a:rPr lang="tr-TR" sz="3000" dirty="0"/>
              <a:t>demir-sülfür (</a:t>
            </a:r>
            <a:r>
              <a:rPr lang="tr-TR" sz="3000" dirty="0" err="1"/>
              <a:t>Fe</a:t>
            </a:r>
            <a:r>
              <a:rPr lang="tr-TR" sz="3000" dirty="0"/>
              <a:t>-S) merkezleri, dört </a:t>
            </a:r>
            <a:r>
              <a:rPr lang="tr-TR" sz="3000" dirty="0" smtClean="0"/>
              <a:t>sistin </a:t>
            </a:r>
          </a:p>
          <a:p>
            <a:pPr algn="just">
              <a:buNone/>
            </a:pPr>
            <a:r>
              <a:rPr lang="tr-TR" sz="3000" dirty="0" smtClean="0"/>
              <a:t>-SH </a:t>
            </a:r>
            <a:r>
              <a:rPr lang="tr-TR" sz="3000" dirty="0"/>
              <a:t>grubu ile ilişkili tek bir </a:t>
            </a:r>
            <a:r>
              <a:rPr lang="tr-TR" sz="3000" dirty="0" err="1"/>
              <a:t>Fe</a:t>
            </a:r>
            <a:r>
              <a:rPr lang="tr-TR" sz="3000" dirty="0"/>
              <a:t> atomu şeklindeki basit yapılardan, iki veya dört </a:t>
            </a:r>
            <a:r>
              <a:rPr lang="tr-TR" sz="3000" dirty="0" err="1"/>
              <a:t>Fe</a:t>
            </a:r>
            <a:r>
              <a:rPr lang="tr-TR" sz="3000" dirty="0"/>
              <a:t> atomu olan daha karmaşık </a:t>
            </a:r>
            <a:r>
              <a:rPr lang="tr-TR" sz="3000" dirty="0" err="1"/>
              <a:t>Fe</a:t>
            </a:r>
            <a:r>
              <a:rPr lang="tr-TR" sz="3000" dirty="0"/>
              <a:t>-S </a:t>
            </a:r>
            <a:r>
              <a:rPr lang="tr-TR" sz="3000" dirty="0" smtClean="0"/>
              <a:t>merkezlere kadar </a:t>
            </a:r>
            <a:r>
              <a:rPr lang="tr-TR" sz="3000" dirty="0"/>
              <a:t>değişken yapıda </a:t>
            </a:r>
            <a:r>
              <a:rPr lang="tr-TR" sz="3000" dirty="0" smtClean="0"/>
              <a:t>olabilir.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00702"/>
          </a:xfrm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b="1" dirty="0" err="1"/>
              <a:t>Rieske</a:t>
            </a:r>
            <a:r>
              <a:rPr lang="tr-TR" sz="2800" b="1" dirty="0"/>
              <a:t> </a:t>
            </a:r>
            <a:r>
              <a:rPr lang="tr-TR" sz="2800" b="1" dirty="0" smtClean="0"/>
              <a:t>demir-sülfür proteinler </a:t>
            </a:r>
            <a:r>
              <a:rPr lang="tr-TR" sz="2800" dirty="0" smtClean="0"/>
              <a:t>bu </a:t>
            </a:r>
            <a:r>
              <a:rPr lang="tr-TR" sz="2800" dirty="0"/>
              <a:t>konuda bir istisnadır, bir </a:t>
            </a:r>
            <a:r>
              <a:rPr lang="tr-TR" sz="2800" dirty="0" err="1"/>
              <a:t>Fe</a:t>
            </a:r>
            <a:r>
              <a:rPr lang="tr-TR" sz="2800" dirty="0"/>
              <a:t> atomu iki sistin ucu yerine iki </a:t>
            </a:r>
            <a:r>
              <a:rPr lang="tr-TR" sz="2800" dirty="0" err="1"/>
              <a:t>histidin</a:t>
            </a:r>
            <a:r>
              <a:rPr lang="tr-TR" sz="2800" dirty="0"/>
              <a:t> ucuyla </a:t>
            </a:r>
            <a:r>
              <a:rPr lang="tr-TR" sz="2800" dirty="0" smtClean="0"/>
              <a:t>ilişkilidir</a:t>
            </a:r>
            <a:r>
              <a:rPr lang="tr-TR" sz="2800" dirty="0"/>
              <a:t>. </a:t>
            </a:r>
            <a:endParaRPr lang="tr-TR" sz="2800" dirty="0" smtClean="0"/>
          </a:p>
          <a:p>
            <a:pPr algn="just"/>
            <a:r>
              <a:rPr lang="tr-TR" sz="2800" dirty="0" smtClean="0"/>
              <a:t>Demir-sülfür </a:t>
            </a:r>
            <a:r>
              <a:rPr lang="tr-TR" sz="2800" dirty="0"/>
              <a:t>proteinlerin hepsi, demir-sülfür grubunun </a:t>
            </a:r>
            <a:r>
              <a:rPr lang="tr-TR" sz="2800" dirty="0" smtClean="0"/>
              <a:t>bir demir </a:t>
            </a:r>
            <a:r>
              <a:rPr lang="tr-TR" sz="2800" dirty="0"/>
              <a:t>atomu okside/</a:t>
            </a:r>
            <a:r>
              <a:rPr lang="tr-TR" sz="2800" dirty="0" err="1"/>
              <a:t>redükte</a:t>
            </a:r>
            <a:r>
              <a:rPr lang="tr-TR" sz="2800" dirty="0"/>
              <a:t> olarak, bir elektron transferi yapar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 smtClean="0"/>
              <a:t>Mitokondrideki </a:t>
            </a:r>
            <a:r>
              <a:rPr lang="tr-TR" sz="2800" dirty="0"/>
              <a:t>elektron transferinde en az sekiz </a:t>
            </a:r>
            <a:r>
              <a:rPr lang="tr-TR" sz="2800" dirty="0" err="1"/>
              <a:t>Fe</a:t>
            </a:r>
            <a:r>
              <a:rPr lang="tr-TR" sz="2800" dirty="0"/>
              <a:t>-S protein </a:t>
            </a:r>
            <a:r>
              <a:rPr lang="tr-TR" sz="2800" dirty="0" smtClean="0"/>
              <a:t>işlevi </a:t>
            </a:r>
            <a:r>
              <a:rPr lang="tr-TR" sz="2800" dirty="0"/>
              <a:t>vardır. </a:t>
            </a:r>
            <a:endParaRPr lang="tr-TR" sz="2800" dirty="0" smtClean="0"/>
          </a:p>
          <a:p>
            <a:r>
              <a:rPr lang="tr-TR" sz="2800" dirty="0" err="1" smtClean="0"/>
              <a:t>Fe</a:t>
            </a:r>
            <a:r>
              <a:rPr lang="tr-TR" sz="2800" dirty="0" smtClean="0"/>
              <a:t>-S </a:t>
            </a:r>
            <a:r>
              <a:rPr lang="tr-TR" sz="2800" dirty="0"/>
              <a:t>proteinlerin redüksiyon potansiyelleri demir </a:t>
            </a:r>
            <a:r>
              <a:rPr lang="tr-TR" sz="2800" dirty="0" smtClean="0"/>
              <a:t>ile proteinin </a:t>
            </a:r>
            <a:r>
              <a:rPr lang="tr-TR" sz="2800" dirty="0" err="1" smtClean="0"/>
              <a:t>mikroortamına</a:t>
            </a:r>
            <a:r>
              <a:rPr lang="tr-TR" sz="2800" dirty="0" smtClean="0"/>
              <a:t> </a:t>
            </a:r>
            <a:r>
              <a:rPr lang="tr-TR" sz="2800" dirty="0"/>
              <a:t>bağlı olarak -0,65 </a:t>
            </a:r>
            <a:r>
              <a:rPr lang="tr-TR" sz="2800" dirty="0" err="1"/>
              <a:t>V’la</a:t>
            </a:r>
            <a:r>
              <a:rPr lang="tr-TR" sz="2800" dirty="0"/>
              <a:t> +0,45 V </a:t>
            </a:r>
            <a:r>
              <a:rPr lang="tr-TR" sz="2800" dirty="0" smtClean="0"/>
              <a:t>arasında değişir</a:t>
            </a:r>
            <a:r>
              <a:rPr lang="tr-TR" sz="2800" dirty="0"/>
              <a:t>.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Demir-Sülfür Proteinleri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4286256"/>
            <a:ext cx="8643998" cy="235745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tr-TR" sz="2400" dirty="0"/>
              <a:t>Demir- sülfür merkezler. Demir-sülfür proteinlerin </a:t>
            </a:r>
            <a:r>
              <a:rPr lang="tr-TR" sz="2400" dirty="0" err="1" smtClean="0"/>
              <a:t>Fe</a:t>
            </a:r>
            <a:r>
              <a:rPr lang="tr-TR" sz="2400" dirty="0" smtClean="0"/>
              <a:t>-S merkezleri </a:t>
            </a:r>
            <a:r>
              <a:rPr lang="tr-TR" sz="2400" dirty="0"/>
              <a:t>(a</a:t>
            </a:r>
            <a:r>
              <a:rPr lang="tr-TR" sz="2400" dirty="0" smtClean="0"/>
              <a:t>) </a:t>
            </a:r>
            <a:r>
              <a:rPr lang="tr-TR" sz="2400" dirty="0" err="1" smtClean="0"/>
              <a:t>daki</a:t>
            </a:r>
            <a:r>
              <a:rPr lang="tr-TR" sz="2400" dirty="0" smtClean="0"/>
              <a:t> </a:t>
            </a:r>
            <a:r>
              <a:rPr lang="tr-TR" sz="2400" dirty="0"/>
              <a:t>gibi basit olabilir, (a) dört sistin </a:t>
            </a:r>
            <a:r>
              <a:rPr lang="tr-TR" sz="2400" dirty="0" smtClean="0"/>
              <a:t>ucunun S </a:t>
            </a:r>
            <a:r>
              <a:rPr lang="tr-TR" sz="2400" dirty="0"/>
              <a:t>atomları tarafından çevrelenmiş tek bir </a:t>
            </a:r>
            <a:r>
              <a:rPr lang="tr-TR" sz="2400" dirty="0" err="1"/>
              <a:t>Fe</a:t>
            </a:r>
            <a:r>
              <a:rPr lang="tr-TR" sz="2400" dirty="0"/>
              <a:t> atomu vardır.</a:t>
            </a:r>
            <a:br>
              <a:rPr lang="tr-TR" sz="2400" dirty="0"/>
            </a:br>
            <a:endParaRPr lang="tr-TR" sz="2400" dirty="0" smtClean="0"/>
          </a:p>
          <a:p>
            <a:pPr algn="just"/>
            <a:r>
              <a:rPr lang="tr-TR" sz="2400" dirty="0" smtClean="0"/>
              <a:t>Diğer </a:t>
            </a:r>
            <a:r>
              <a:rPr lang="tr-TR" sz="2400" dirty="0"/>
              <a:t>merkezlerde hem inorganik S, hem de sistin S </a:t>
            </a:r>
            <a:r>
              <a:rPr lang="tr-TR" sz="2400" dirty="0" smtClean="0"/>
              <a:t>atomları bulunur</a:t>
            </a:r>
            <a:r>
              <a:rPr lang="tr-TR" sz="2400" dirty="0"/>
              <a:t>, 2Fe-2S (b) veya 4Fe-4S (</a:t>
            </a:r>
            <a:r>
              <a:rPr lang="tr-TR" sz="2400" dirty="0" smtClean="0"/>
              <a:t>c) merkezler </a:t>
            </a:r>
            <a:r>
              <a:rPr lang="tr-TR" sz="2400" dirty="0"/>
              <a:t>gibi. 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786346"/>
          </a:xfrm>
          <a:ln w="381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dirty="0"/>
              <a:t>Mitokondri solunum zinciri </a:t>
            </a:r>
            <a:r>
              <a:rPr lang="tr-TR" sz="2800" dirty="0" smtClean="0"/>
              <a:t>tarafından </a:t>
            </a:r>
            <a:r>
              <a:rPr lang="tr-TR" sz="2800" dirty="0"/>
              <a:t>katalizlenen tüm tepkimelerde elektronlar, NADH, </a:t>
            </a:r>
            <a:r>
              <a:rPr lang="tr-TR" sz="2800" dirty="0" err="1"/>
              <a:t>süksinat</a:t>
            </a:r>
            <a:r>
              <a:rPr lang="tr-TR" sz="2800" dirty="0"/>
              <a:t> veya diğer bazı </a:t>
            </a:r>
            <a:r>
              <a:rPr lang="tr-TR" sz="2800" dirty="0" smtClean="0"/>
              <a:t>birincil elektron vericilerden </a:t>
            </a:r>
            <a:r>
              <a:rPr lang="tr-TR" sz="2800" dirty="0" err="1" smtClean="0"/>
              <a:t>flavoproteinlere</a:t>
            </a:r>
            <a:r>
              <a:rPr lang="tr-TR" sz="2800" dirty="0"/>
              <a:t>, </a:t>
            </a:r>
            <a:r>
              <a:rPr lang="tr-TR" sz="2800" dirty="0" err="1"/>
              <a:t>ubikinona</a:t>
            </a:r>
            <a:r>
              <a:rPr lang="tr-TR" sz="2800" dirty="0"/>
              <a:t>, </a:t>
            </a:r>
            <a:r>
              <a:rPr lang="tr-TR" sz="2800" dirty="0" smtClean="0"/>
              <a:t>demir-sülfür proteinlere</a:t>
            </a:r>
            <a:r>
              <a:rPr lang="tr-TR" sz="2800" dirty="0"/>
              <a:t>, </a:t>
            </a:r>
            <a:r>
              <a:rPr lang="tr-TR" sz="2800" dirty="0" err="1"/>
              <a:t>sitokromlara</a:t>
            </a:r>
            <a:r>
              <a:rPr lang="tr-TR" sz="2800" dirty="0"/>
              <a:t> ve sonuçta O</a:t>
            </a:r>
            <a:r>
              <a:rPr lang="tr-TR" sz="2800" baseline="-25000" dirty="0" smtClean="0"/>
              <a:t>2</a:t>
            </a:r>
            <a:r>
              <a:rPr lang="tr-TR" sz="2800" dirty="0" smtClean="0"/>
              <a:t>’e </a:t>
            </a:r>
            <a:r>
              <a:rPr lang="tr-TR" sz="2800" dirty="0"/>
              <a:t>doğru akar. </a:t>
            </a:r>
            <a:endParaRPr lang="tr-TR" sz="2800" dirty="0" smtClean="0"/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Sıralanmayı saptamak </a:t>
            </a:r>
            <a:r>
              <a:rPr lang="tr-TR" sz="2800" dirty="0"/>
              <a:t>için taşıyıcı davranışlarına bakılarak kullanılan </a:t>
            </a:r>
            <a:r>
              <a:rPr lang="tr-TR" sz="2800" dirty="0" err="1" smtClean="0"/>
              <a:t>metodlar</a:t>
            </a:r>
            <a:r>
              <a:rPr lang="tr-TR" sz="2800" dirty="0" smtClean="0"/>
              <a:t> bilgi </a:t>
            </a:r>
            <a:r>
              <a:rPr lang="tr-TR" sz="2800" dirty="0"/>
              <a:t>vericidir, bu genel yaklaşım diğer elektron transfer zinciri çalışmalarında da </a:t>
            </a:r>
            <a:r>
              <a:rPr lang="tr-TR" sz="2800" dirty="0" smtClean="0"/>
              <a:t>(kloroplastlar </a:t>
            </a:r>
            <a:r>
              <a:rPr lang="tr-TR" sz="2800" dirty="0"/>
              <a:t>da olduğu gibi) kullanılmaktadır.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Demir-Sülfür Proteinleri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  <a:endParaRPr kumimoji="0" lang="tr-T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472518" cy="111441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2800" dirty="0"/>
              <a:t>Önce elektron taşıyıcılarının kendi </a:t>
            </a:r>
            <a:r>
              <a:rPr lang="tr-TR" sz="2800" dirty="0" smtClean="0"/>
              <a:t>standart redüksiyon </a:t>
            </a:r>
            <a:r>
              <a:rPr lang="tr-TR" sz="2800" dirty="0"/>
              <a:t>potansiyelleri deneysel </a:t>
            </a:r>
            <a:r>
              <a:rPr lang="tr-TR" sz="2800" dirty="0" smtClean="0"/>
              <a:t>olarak saptanmıştır.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32575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tr-TR" dirty="0" smtClean="0"/>
              <a:t>Taşıyıcıların, işlevsel olarak artan şekilde bu redüksiyon potansiyeline göre sıralanması beklenir, çünkü elektronlar daha düşük </a:t>
            </a:r>
            <a:r>
              <a:rPr lang="tr-TR" i="1" dirty="0" smtClean="0"/>
              <a:t>E '° '</a:t>
            </a:r>
            <a:r>
              <a:rPr lang="tr-TR" dirty="0" smtClean="0"/>
              <a:t>a sahip olan taşıyıcıdan, daha yüksek </a:t>
            </a:r>
            <a:r>
              <a:rPr lang="tr-TR" i="1" dirty="0" smtClean="0"/>
              <a:t>E '° sahip </a:t>
            </a:r>
            <a:r>
              <a:rPr lang="tr-TR" dirty="0" smtClean="0"/>
              <a:t>olan taşıyıcıya kendiliğinden akmaya eğilimlidir.</a:t>
            </a: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Elektronlar Zara-Bağlı Taşıyıcılar Serisinden Geçer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  <a:ln w="38100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800" dirty="0" smtClean="0"/>
              <a:t>Mitokondrideki </a:t>
            </a:r>
            <a:r>
              <a:rPr lang="tr-TR" sz="2800" dirty="0"/>
              <a:t>solunum zinciri, birbiri </a:t>
            </a:r>
            <a:r>
              <a:rPr lang="tr-TR" sz="2800" dirty="0" err="1"/>
              <a:t>ardısıra</a:t>
            </a:r>
            <a:r>
              <a:rPr lang="tr-TR" sz="2800" dirty="0"/>
              <a:t> etki </a:t>
            </a:r>
            <a:r>
              <a:rPr lang="tr-TR" sz="2800" dirty="0" smtClean="0"/>
              <a:t>gösteren elektron </a:t>
            </a:r>
            <a:r>
              <a:rPr lang="tr-TR" sz="2800" dirty="0"/>
              <a:t>taşıyıcıları serisidir, birçoğu </a:t>
            </a:r>
            <a:r>
              <a:rPr lang="tr-TR" sz="2800" dirty="0" err="1"/>
              <a:t>prostetik</a:t>
            </a:r>
            <a:r>
              <a:rPr lang="tr-TR" sz="2800" dirty="0"/>
              <a:t> gruplarıyla bir </a:t>
            </a:r>
            <a:r>
              <a:rPr lang="tr-TR" sz="2800" dirty="0" smtClean="0"/>
              <a:t>ya da </a:t>
            </a:r>
            <a:r>
              <a:rPr lang="tr-TR" sz="2800" dirty="0"/>
              <a:t>iki </a:t>
            </a:r>
            <a:r>
              <a:rPr lang="tr-TR" sz="2800" dirty="0" smtClean="0"/>
              <a:t>elektron alabilen/verebilen </a:t>
            </a:r>
            <a:r>
              <a:rPr lang="tr-TR" sz="2800" dirty="0" err="1"/>
              <a:t>integral</a:t>
            </a:r>
            <a:r>
              <a:rPr lang="tr-TR" sz="2800" dirty="0"/>
              <a:t> proteindir. </a:t>
            </a:r>
            <a:endParaRPr lang="tr-TR" sz="2800" dirty="0" smtClean="0"/>
          </a:p>
          <a:p>
            <a:pPr algn="just">
              <a:buFont typeface="Wingdings" pitchFamily="2" charset="2"/>
              <a:buChar char="v"/>
            </a:pPr>
            <a:r>
              <a:rPr lang="tr-TR" sz="2800" dirty="0" err="1" smtClean="0"/>
              <a:t>Oksidatif</a:t>
            </a:r>
            <a:r>
              <a:rPr lang="tr-TR" sz="2800" dirty="0" smtClean="0"/>
              <a:t> </a:t>
            </a:r>
            <a:r>
              <a:rPr lang="tr-TR" sz="2800" dirty="0" err="1"/>
              <a:t>fosforillenmede</a:t>
            </a:r>
            <a:r>
              <a:rPr lang="tr-TR" sz="2800" dirty="0"/>
              <a:t> 3 tip elektron transferi gözlenir: </a:t>
            </a:r>
            <a:endParaRPr lang="tr-TR" sz="2800" dirty="0" smtClean="0"/>
          </a:p>
          <a:p>
            <a:pPr marL="571500" indent="-571500">
              <a:buFont typeface="+mj-lt"/>
              <a:buAutoNum type="romanUcPeriod"/>
            </a:pPr>
            <a:r>
              <a:rPr lang="tr-TR" sz="2800" dirty="0" smtClean="0"/>
              <a:t>Elektronların doğrudan </a:t>
            </a:r>
            <a:r>
              <a:rPr lang="tr-TR" sz="2800" dirty="0"/>
              <a:t>transferi, </a:t>
            </a:r>
            <a:r>
              <a:rPr lang="tr-TR" sz="2800" dirty="0" err="1"/>
              <a:t>Fe</a:t>
            </a:r>
            <a:r>
              <a:rPr lang="tr-TR" sz="2800" baseline="30000" dirty="0"/>
              <a:t>+3</a:t>
            </a:r>
            <a:r>
              <a:rPr lang="tr-TR" sz="2800" dirty="0"/>
              <a:t>’in </a:t>
            </a:r>
            <a:r>
              <a:rPr lang="tr-TR" sz="2800" dirty="0" err="1"/>
              <a:t>Fe</a:t>
            </a:r>
            <a:r>
              <a:rPr lang="tr-TR" sz="2800" baseline="30000" dirty="0"/>
              <a:t>+2</a:t>
            </a:r>
            <a:r>
              <a:rPr lang="tr-TR" sz="2800" dirty="0"/>
              <a:t>’e indirgenmesi gibi; </a:t>
            </a:r>
          </a:p>
          <a:p>
            <a:pPr marL="514350" indent="-514350">
              <a:buAutoNum type="romanUcPeriod"/>
            </a:pPr>
            <a:r>
              <a:rPr lang="tr-TR" sz="2800" dirty="0" smtClean="0"/>
              <a:t>Hidrojen atomu </a:t>
            </a:r>
            <a:r>
              <a:rPr lang="tr-TR" sz="2800" dirty="0"/>
              <a:t>olarak transfer (H</a:t>
            </a:r>
            <a:r>
              <a:rPr lang="tr-TR" sz="2800" baseline="30000" dirty="0"/>
              <a:t>+</a:t>
            </a:r>
            <a:r>
              <a:rPr lang="tr-TR" sz="2800" dirty="0"/>
              <a:t> + </a:t>
            </a:r>
            <a:r>
              <a:rPr lang="tr-TR" sz="2800" dirty="0" smtClean="0"/>
              <a:t>e</a:t>
            </a:r>
            <a:r>
              <a:rPr lang="tr-TR" sz="2800" baseline="30000" dirty="0" smtClean="0"/>
              <a:t>-</a:t>
            </a:r>
            <a:r>
              <a:rPr lang="tr-TR" sz="2800" dirty="0" smtClean="0"/>
              <a:t>); </a:t>
            </a:r>
          </a:p>
          <a:p>
            <a:pPr marL="514350" indent="-514350">
              <a:buAutoNum type="romanUcPeriod"/>
            </a:pPr>
            <a:r>
              <a:rPr lang="tr-TR" sz="2800" dirty="0" err="1" smtClean="0"/>
              <a:t>hidrid</a:t>
            </a:r>
            <a:r>
              <a:rPr lang="tr-TR" sz="2800" dirty="0" smtClean="0"/>
              <a:t> </a:t>
            </a:r>
            <a:r>
              <a:rPr lang="tr-TR" sz="2800" dirty="0"/>
              <a:t>iyonu olarak </a:t>
            </a:r>
            <a:r>
              <a:rPr lang="tr-TR" sz="2800" dirty="0" smtClean="0"/>
              <a:t>transfer (:H</a:t>
            </a:r>
            <a:r>
              <a:rPr lang="tr-TR" sz="2800" baseline="30000" dirty="0" smtClean="0"/>
              <a:t>-</a:t>
            </a:r>
            <a:r>
              <a:rPr lang="tr-TR" sz="2800" dirty="0" smtClean="0"/>
              <a:t>) ile </a:t>
            </a:r>
            <a:r>
              <a:rPr lang="tr-TR" sz="2800" dirty="0"/>
              <a:t>elektron yakalar.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3"/>
            <a:ext cx="8229600" cy="3714776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3000" dirty="0"/>
              <a:t>Bu yöntem ile ortaya çıkan </a:t>
            </a:r>
            <a:r>
              <a:rPr lang="tr-TR" sz="3000" dirty="0" smtClean="0"/>
              <a:t>taşıyıcıların sıralanması </a:t>
            </a:r>
          </a:p>
          <a:p>
            <a:endParaRPr lang="tr-TR" sz="3000" dirty="0"/>
          </a:p>
          <a:p>
            <a:r>
              <a:rPr lang="tr-TR" sz="3000" dirty="0" smtClean="0"/>
              <a:t>NADH —» Q —» sitokrom </a:t>
            </a:r>
            <a:r>
              <a:rPr lang="tr-TR" sz="3000" i="1" dirty="0" smtClean="0"/>
              <a:t>b </a:t>
            </a:r>
            <a:r>
              <a:rPr lang="tr-TR" sz="3000" dirty="0" smtClean="0"/>
              <a:t>—» sitokrom </a:t>
            </a:r>
            <a:r>
              <a:rPr lang="tr-TR" sz="3000" i="1" dirty="0" smtClean="0"/>
              <a:t>c1</a:t>
            </a:r>
            <a:r>
              <a:rPr lang="tr-TR" sz="3000" dirty="0" smtClean="0"/>
              <a:t>—» sitokrom </a:t>
            </a:r>
            <a:r>
              <a:rPr lang="tr-TR" sz="3000" i="1" dirty="0" smtClean="0"/>
              <a:t>c </a:t>
            </a:r>
            <a:r>
              <a:rPr lang="tr-TR" sz="3000" dirty="0" smtClean="0"/>
              <a:t>—» sitokrom </a:t>
            </a:r>
            <a:r>
              <a:rPr lang="tr-TR" sz="3000" i="1" dirty="0" smtClean="0"/>
              <a:t>a </a:t>
            </a:r>
            <a:r>
              <a:rPr lang="tr-TR" sz="3000" dirty="0" smtClean="0"/>
              <a:t>—» sitokrom a3 —» O2 şeklindedir. </a:t>
            </a:r>
          </a:p>
          <a:p>
            <a:pPr>
              <a:buNone/>
            </a:pP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3"/>
            <a:ext cx="8229600" cy="342902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Bununla beraber, standart redüksiyon potansiyellerine göre sıralanma, hücre içi koşullarda önemli değildir, hücre koşullarında okside ve </a:t>
            </a:r>
            <a:r>
              <a:rPr lang="tr-TR" dirty="0" err="1" smtClean="0"/>
              <a:t>redükte</a:t>
            </a:r>
            <a:r>
              <a:rPr lang="tr-TR" dirty="0" smtClean="0"/>
              <a:t> formların </a:t>
            </a:r>
            <a:r>
              <a:rPr lang="tr-TR" dirty="0" err="1" smtClean="0"/>
              <a:t>derişimlerine</a:t>
            </a:r>
            <a:r>
              <a:rPr lang="tr-TR" dirty="0" smtClean="0"/>
              <a:t> bağlı olarak güncel redüksiyon potansiyellerine</a:t>
            </a:r>
            <a:br>
              <a:rPr lang="tr-TR" dirty="0" smtClean="0"/>
            </a:br>
            <a:r>
              <a:rPr lang="tr-TR" dirty="0" smtClean="0"/>
              <a:t>göre sıralanma daha önem kazanır.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071966"/>
          </a:xfrm>
          <a:ln w="28575">
            <a:solidFill>
              <a:schemeClr val="accent4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3000" dirty="0"/>
              <a:t> </a:t>
            </a:r>
            <a:r>
              <a:rPr lang="tr-TR" sz="3000" dirty="0" smtClean="0"/>
              <a:t>Elektron taşıyıcıların dizisini </a:t>
            </a:r>
            <a:r>
              <a:rPr lang="tr-TR" sz="3000" dirty="0"/>
              <a:t>saptamak için uygulanan ikinci bir yöntemde; </a:t>
            </a:r>
            <a:r>
              <a:rPr lang="tr-TR" sz="3000" dirty="0" smtClean="0"/>
              <a:t>elektron kaynağı </a:t>
            </a:r>
            <a:r>
              <a:rPr lang="tr-TR" sz="3000" dirty="0"/>
              <a:t>mevcut olup, elektron alıcısı olmayan </a:t>
            </a:r>
            <a:r>
              <a:rPr lang="tr-TR" sz="3000" dirty="0" smtClean="0"/>
              <a:t>(O</a:t>
            </a:r>
            <a:r>
              <a:rPr lang="tr-TR" sz="3000" baseline="-25000" dirty="0" smtClean="0"/>
              <a:t>2</a:t>
            </a:r>
            <a:r>
              <a:rPr lang="tr-TR" sz="3000" dirty="0" smtClean="0"/>
              <a:t> </a:t>
            </a:r>
            <a:r>
              <a:rPr lang="tr-TR" sz="3000" dirty="0"/>
              <a:t>yok) </a:t>
            </a:r>
            <a:r>
              <a:rPr lang="tr-TR" sz="3000" dirty="0" smtClean="0"/>
              <a:t>deneysel bir </a:t>
            </a:r>
            <a:r>
              <a:rPr lang="tr-TR" sz="3000" dirty="0"/>
              <a:t>ortamda zincir taşıyıcıların tümü indirgenir, O</a:t>
            </a:r>
            <a:r>
              <a:rPr lang="tr-TR" sz="3000" baseline="-25000" dirty="0" smtClean="0"/>
              <a:t>2</a:t>
            </a:r>
            <a:r>
              <a:rPr lang="tr-TR" sz="3000" dirty="0" smtClean="0"/>
              <a:t> </a:t>
            </a:r>
            <a:r>
              <a:rPr lang="tr-TR" sz="3000" dirty="0"/>
              <a:t>sisteme </a:t>
            </a:r>
            <a:r>
              <a:rPr lang="tr-TR" sz="3000" dirty="0" smtClean="0"/>
              <a:t>aniden dahil </a:t>
            </a:r>
            <a:r>
              <a:rPr lang="tr-TR" sz="3000" dirty="0"/>
              <a:t>edilince, her bir elektron taşıyıcısının okside hale gelme </a:t>
            </a:r>
            <a:r>
              <a:rPr lang="tr-TR" sz="3000" dirty="0" smtClean="0"/>
              <a:t>hızı (</a:t>
            </a:r>
            <a:r>
              <a:rPr lang="tr-TR" sz="3000" dirty="0" err="1" smtClean="0"/>
              <a:t>spektroskopik</a:t>
            </a:r>
            <a:r>
              <a:rPr lang="tr-TR" sz="3000" dirty="0" smtClean="0"/>
              <a:t> </a:t>
            </a:r>
            <a:r>
              <a:rPr lang="tr-TR" sz="3000" dirty="0"/>
              <a:t>olarak ölçülür), taşıyıcıların işlevsel </a:t>
            </a:r>
            <a:r>
              <a:rPr lang="tr-TR" sz="3000" dirty="0" smtClean="0"/>
              <a:t>sıralanışını gösterir</a:t>
            </a:r>
            <a:r>
              <a:rPr lang="tr-TR" sz="3000" dirty="0"/>
              <a:t>. </a:t>
            </a:r>
            <a:endParaRPr lang="tr-TR" sz="3000" dirty="0" smtClean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O</a:t>
            </a:r>
            <a:r>
              <a:rPr lang="tr-TR" baseline="-25000" dirty="0" smtClean="0"/>
              <a:t>2</a:t>
            </a:r>
            <a:r>
              <a:rPr lang="tr-TR" dirty="0" smtClean="0"/>
              <a:t>’e en yakın taşıyıcı (zincirin sonunda) elektronlarını ilk verendir, ardından, sondan ikinci taşıyıcı okside olur ve devam eder. 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Bu gibi deneyler standart redüksiyon potansiyellerinden elde edilen sıralanmayı kanıtlamaktadır.</a:t>
            </a:r>
            <a:br>
              <a:rPr lang="tr-TR" dirty="0" smtClean="0"/>
            </a:br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  <a:ln w="28575">
            <a:solidFill>
              <a:srgbClr val="00B0F0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dirty="0"/>
              <a:t>Sıralanmanın </a:t>
            </a:r>
            <a:r>
              <a:rPr lang="tr-TR" sz="2800" dirty="0" smtClean="0"/>
              <a:t>sonuncu </a:t>
            </a:r>
            <a:r>
              <a:rPr lang="tr-TR" sz="2800" dirty="0"/>
              <a:t>kanıtı olarak da, her bir taşıyıcının </a:t>
            </a:r>
            <a:r>
              <a:rPr lang="tr-TR" sz="2800" dirty="0" err="1"/>
              <a:t>oksidasyon</a:t>
            </a:r>
            <a:r>
              <a:rPr lang="tr-TR" sz="2800" dirty="0"/>
              <a:t> derecesinin ölçümüyle değerlendirilen, zincirde elektronların </a:t>
            </a:r>
            <a:r>
              <a:rPr lang="tr-TR" sz="2800" dirty="0" smtClean="0"/>
              <a:t>akışını inhibe </a:t>
            </a:r>
            <a:r>
              <a:rPr lang="tr-TR" sz="2800" dirty="0"/>
              <a:t>eden maddeler kullanılır. </a:t>
            </a:r>
            <a:endParaRPr lang="tr-TR" sz="2800" dirty="0" smtClean="0"/>
          </a:p>
          <a:p>
            <a:pPr algn="just"/>
            <a:r>
              <a:rPr lang="tr-TR" sz="2800" dirty="0"/>
              <a:t>O</a:t>
            </a:r>
            <a:r>
              <a:rPr lang="tr-TR" sz="2800" baseline="-25000" dirty="0" smtClean="0"/>
              <a:t>2</a:t>
            </a:r>
            <a:r>
              <a:rPr lang="tr-TR" sz="2800" dirty="0" smtClean="0"/>
              <a:t> </a:t>
            </a:r>
            <a:r>
              <a:rPr lang="tr-TR" sz="2800" dirty="0"/>
              <a:t>ve bir elektron vericisinin varlığında, inhibe edilen </a:t>
            </a:r>
            <a:r>
              <a:rPr lang="tr-TR" sz="2800" dirty="0" smtClean="0"/>
              <a:t>basamağın </a:t>
            </a:r>
            <a:r>
              <a:rPr lang="tr-TR" sz="2800" dirty="0"/>
              <a:t>öncesindeki </a:t>
            </a:r>
            <a:r>
              <a:rPr lang="tr-TR" sz="2800" dirty="0" smtClean="0"/>
              <a:t>taşıyıcılar </a:t>
            </a:r>
            <a:r>
              <a:rPr lang="tr-TR" sz="2800" dirty="0"/>
              <a:t>tam indirgenmiş, sonrasındaki taşıyıcılar tamamen </a:t>
            </a:r>
            <a:r>
              <a:rPr lang="tr-TR" sz="2800" dirty="0" smtClean="0"/>
              <a:t>yükseltgenmiştir. </a:t>
            </a:r>
          </a:p>
          <a:p>
            <a:r>
              <a:rPr lang="tr-TR" sz="2800" dirty="0" smtClean="0"/>
              <a:t>Değişik </a:t>
            </a:r>
            <a:r>
              <a:rPr lang="tr-TR" sz="2800" dirty="0"/>
              <a:t>inhibitörler kullanılarak zincirde farklı</a:t>
            </a:r>
            <a:br>
              <a:rPr lang="tr-TR" sz="2800" dirty="0"/>
            </a:br>
            <a:r>
              <a:rPr lang="tr-TR" sz="2800" dirty="0"/>
              <a:t>basamaklar bloke edilir, </a:t>
            </a:r>
            <a:r>
              <a:rPr lang="tr-TR" sz="2800" dirty="0" smtClean="0"/>
              <a:t>sıralanma </a:t>
            </a:r>
            <a:r>
              <a:rPr lang="tr-TR" sz="2800" dirty="0"/>
              <a:t>tümüyle ortaya </a:t>
            </a:r>
            <a:r>
              <a:rPr lang="tr-TR" sz="2800" dirty="0" smtClean="0"/>
              <a:t>çıkarılır</a:t>
            </a:r>
            <a:r>
              <a:rPr lang="tr-TR" sz="2800" dirty="0"/>
              <a:t>; buradan elde </a:t>
            </a:r>
            <a:r>
              <a:rPr lang="tr-TR" sz="2800" dirty="0" smtClean="0"/>
              <a:t>edilen sıralanma </a:t>
            </a:r>
            <a:r>
              <a:rPr lang="tr-TR" sz="2800" dirty="0"/>
              <a:t>da, </a:t>
            </a:r>
            <a:r>
              <a:rPr lang="tr-TR" sz="2800" dirty="0" smtClean="0"/>
              <a:t>ilk </a:t>
            </a:r>
            <a:r>
              <a:rPr lang="tr-TR" sz="2800" dirty="0"/>
              <a:t>iki yaklaşımdaki gibidir.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3929066"/>
            <a:ext cx="8786874" cy="271464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2400" dirty="0"/>
              <a:t>Elektron taşıyıcıların sıralanmasını saptayan </a:t>
            </a:r>
            <a:r>
              <a:rPr lang="tr-TR" sz="2400" dirty="0" err="1"/>
              <a:t>metod</a:t>
            </a:r>
            <a:r>
              <a:rPr lang="tr-TR" sz="2400" dirty="0"/>
              <a:t>. Bu </a:t>
            </a:r>
            <a:r>
              <a:rPr lang="tr-TR" sz="2400" dirty="0" err="1"/>
              <a:t>metod</a:t>
            </a:r>
            <a:r>
              <a:rPr lang="tr-TR" sz="2400" dirty="0"/>
              <a:t>, taşıyıcıların </a:t>
            </a:r>
            <a:r>
              <a:rPr lang="tr-TR" sz="2400" dirty="0" err="1"/>
              <a:t>oksidasyon</a:t>
            </a:r>
            <a:r>
              <a:rPr lang="tr-TR" sz="2400" dirty="0"/>
              <a:t> </a:t>
            </a:r>
            <a:r>
              <a:rPr lang="tr-TR" sz="2400" dirty="0" smtClean="0"/>
              <a:t>durumunda, elektron-transfer </a:t>
            </a:r>
            <a:r>
              <a:rPr lang="tr-TR" sz="2400" dirty="0"/>
              <a:t>inhibitörlerinin etkisini ölçer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02 ve </a:t>
            </a:r>
            <a:r>
              <a:rPr lang="tr-TR" sz="2400" dirty="0" smtClean="0"/>
              <a:t>bir elektron </a:t>
            </a:r>
            <a:r>
              <a:rPr lang="tr-TR" sz="2400" dirty="0"/>
              <a:t>vericisi bulunan bir ortamda, her bir </a:t>
            </a:r>
            <a:r>
              <a:rPr lang="tr-TR" sz="2400" dirty="0" err="1"/>
              <a:t>inhibitor</a:t>
            </a:r>
            <a:r>
              <a:rPr lang="tr-TR" sz="2400" dirty="0"/>
              <a:t> okside/</a:t>
            </a:r>
            <a:r>
              <a:rPr lang="tr-TR" sz="2400" dirty="0" err="1"/>
              <a:t>redükte</a:t>
            </a:r>
            <a:r>
              <a:rPr lang="tr-TR" sz="2400" dirty="0"/>
              <a:t> taşıyıcıların karakteristik bir durumuna neden</a:t>
            </a:r>
            <a:br>
              <a:rPr lang="tr-TR" sz="2400" dirty="0"/>
            </a:br>
            <a:r>
              <a:rPr lang="tr-TR" sz="2400" dirty="0"/>
              <a:t>olur: taşıyıcılar blok öncesinde indirgenmiş (mavi), sonrasında yükseltgenmiştir (kırmızı).</a:t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Elektronlar Zara-Bağlı Taşıyıcılar Serisinden Geçer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b="1" dirty="0"/>
              <a:t>İndirgeyici eşdeğerlik </a:t>
            </a:r>
            <a:r>
              <a:rPr lang="tr-TR" sz="3000" dirty="0"/>
              <a:t>terimi, </a:t>
            </a:r>
            <a:r>
              <a:rPr lang="tr-TR" sz="3000" dirty="0" smtClean="0"/>
              <a:t>bir yükseltgenme-</a:t>
            </a:r>
            <a:r>
              <a:rPr lang="tr-TR" sz="3000" dirty="0" err="1" smtClean="0"/>
              <a:t>ingirgenme</a:t>
            </a:r>
            <a:r>
              <a:rPr lang="tr-TR" sz="3000" dirty="0" smtClean="0"/>
              <a:t> </a:t>
            </a:r>
            <a:r>
              <a:rPr lang="tr-TR" sz="3000" dirty="0"/>
              <a:t>tepkimesinde transfer edilen tek bir</a:t>
            </a:r>
            <a:br>
              <a:rPr lang="tr-TR" sz="3000" dirty="0"/>
            </a:br>
            <a:r>
              <a:rPr lang="tr-TR" sz="3000" dirty="0"/>
              <a:t>elektron eşdeğerini tanımlamak için kullanılmıştır.</a:t>
            </a:r>
            <a:br>
              <a:rPr lang="tr-TR" sz="3000" dirty="0"/>
            </a:br>
            <a:endParaRPr lang="tr-TR" sz="3000" dirty="0" smtClean="0"/>
          </a:p>
          <a:p>
            <a:pPr algn="just"/>
            <a:r>
              <a:rPr lang="tr-TR" sz="3000" dirty="0" smtClean="0"/>
              <a:t>NAD </a:t>
            </a:r>
            <a:r>
              <a:rPr lang="tr-TR" sz="3000" dirty="0"/>
              <a:t>ve </a:t>
            </a:r>
            <a:r>
              <a:rPr lang="tr-TR" sz="3000" dirty="0" err="1" smtClean="0"/>
              <a:t>flavoproteinlerden</a:t>
            </a:r>
            <a:r>
              <a:rPr lang="tr-TR" sz="3000" dirty="0" smtClean="0"/>
              <a:t> </a:t>
            </a:r>
            <a:r>
              <a:rPr lang="tr-TR" sz="3000" dirty="0"/>
              <a:t>başka, solunum zincirinde üç </a:t>
            </a:r>
            <a:r>
              <a:rPr lang="tr-TR" sz="3000" dirty="0" smtClean="0"/>
              <a:t>tip daha </a:t>
            </a:r>
            <a:r>
              <a:rPr lang="tr-TR" sz="3000" dirty="0"/>
              <a:t>elektron taşıyan molekül işlevi gözlenir: </a:t>
            </a:r>
            <a:r>
              <a:rPr lang="tr-TR" sz="3000" dirty="0" err="1"/>
              <a:t>hidrofobik</a:t>
            </a:r>
            <a:r>
              <a:rPr lang="tr-TR" sz="3000" dirty="0"/>
              <a:t> </a:t>
            </a:r>
            <a:r>
              <a:rPr lang="tr-TR" sz="3000" dirty="0" err="1" smtClean="0"/>
              <a:t>kinon</a:t>
            </a:r>
            <a:r>
              <a:rPr lang="tr-TR" sz="3000" dirty="0" smtClean="0"/>
              <a:t> (</a:t>
            </a:r>
            <a:r>
              <a:rPr lang="tr-TR" sz="3000" dirty="0" err="1" smtClean="0"/>
              <a:t>ubikinon</a:t>
            </a:r>
            <a:r>
              <a:rPr lang="tr-TR" sz="3000" dirty="0"/>
              <a:t>) ve demir içeren iki farklı tip protein (</a:t>
            </a:r>
            <a:r>
              <a:rPr lang="tr-TR" sz="3000" dirty="0" smtClean="0"/>
              <a:t>sitokromlar ve demir-sülfür proteinleri</a:t>
            </a:r>
            <a:r>
              <a:rPr lang="tr-TR" sz="3000" dirty="0"/>
              <a:t>).</a:t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Elektronlar Zara-Bağlı Taşıyıcılar Serisinden Geçer</a:t>
            </a:r>
            <a:endParaRPr lang="tr-TR" sz="36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600201"/>
            <a:ext cx="8501122" cy="325755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000" b="1" dirty="0" err="1"/>
              <a:t>Ubikinon</a:t>
            </a:r>
            <a:r>
              <a:rPr lang="tr-TR" sz="3000" b="1" dirty="0"/>
              <a:t> (</a:t>
            </a:r>
            <a:r>
              <a:rPr lang="tr-TR" sz="3000" b="1" dirty="0" err="1"/>
              <a:t>koenzim</a:t>
            </a:r>
            <a:r>
              <a:rPr lang="tr-TR" sz="3000" b="1" dirty="0"/>
              <a:t> Q </a:t>
            </a:r>
            <a:r>
              <a:rPr lang="tr-TR" sz="3000" dirty="0"/>
              <a:t>veya kısaca </a:t>
            </a:r>
            <a:r>
              <a:rPr lang="tr-TR" sz="3000" b="1" dirty="0"/>
              <a:t>Q </a:t>
            </a:r>
            <a:r>
              <a:rPr lang="tr-TR" sz="3000" dirty="0"/>
              <a:t>da </a:t>
            </a:r>
            <a:r>
              <a:rPr lang="tr-TR" sz="3000" dirty="0" smtClean="0"/>
              <a:t>denir) </a:t>
            </a:r>
            <a:r>
              <a:rPr lang="tr-TR" sz="3000" dirty="0"/>
              <a:t>uzun </a:t>
            </a:r>
            <a:r>
              <a:rPr lang="tr-TR" sz="3000" dirty="0" err="1"/>
              <a:t>izoprenoid</a:t>
            </a:r>
            <a:r>
              <a:rPr lang="tr-TR" sz="3000" dirty="0"/>
              <a:t> yan zincire sahip </a:t>
            </a:r>
            <a:r>
              <a:rPr lang="tr-TR" sz="3000" dirty="0" smtClean="0"/>
              <a:t>yağda </a:t>
            </a:r>
            <a:r>
              <a:rPr lang="tr-TR" sz="3000" dirty="0"/>
              <a:t>eriyen bir </a:t>
            </a:r>
            <a:r>
              <a:rPr lang="tr-TR" sz="3000" dirty="0" err="1" smtClean="0"/>
              <a:t>benzokinondur</a:t>
            </a:r>
            <a:r>
              <a:rPr lang="tr-TR" sz="3000" dirty="0"/>
              <a:t>. Kendisine çok benzeyen bileşikler: </a:t>
            </a:r>
            <a:r>
              <a:rPr lang="tr-TR" sz="3000" dirty="0" err="1" smtClean="0"/>
              <a:t>plastokinon</a:t>
            </a:r>
            <a:r>
              <a:rPr lang="tr-TR" sz="3000" dirty="0" smtClean="0"/>
              <a:t> </a:t>
            </a:r>
            <a:r>
              <a:rPr lang="tr-TR" sz="3000" dirty="0"/>
              <a:t>(bitki kloroplastlarının) ve </a:t>
            </a:r>
            <a:r>
              <a:rPr lang="tr-TR" sz="3000" dirty="0" err="1"/>
              <a:t>menakinon</a:t>
            </a:r>
            <a:r>
              <a:rPr lang="tr-TR" sz="3000" dirty="0"/>
              <a:t> (bakterilerin) </a:t>
            </a:r>
            <a:r>
              <a:rPr lang="tr-TR" sz="3000" dirty="0" err="1" smtClean="0"/>
              <a:t>ubikinon</a:t>
            </a:r>
            <a:r>
              <a:rPr lang="tr-TR" sz="3000" dirty="0" smtClean="0"/>
              <a:t> </a:t>
            </a:r>
            <a:r>
              <a:rPr lang="tr-TR" sz="3000" dirty="0"/>
              <a:t>benzeri </a:t>
            </a:r>
            <a:r>
              <a:rPr lang="tr-TR" sz="3000" dirty="0" smtClean="0"/>
              <a:t>olarak rol </a:t>
            </a:r>
            <a:r>
              <a:rPr lang="tr-TR" sz="3000" dirty="0"/>
              <a:t>oynar, zarla ilişkili elektron transfer zincirlerinde elektron </a:t>
            </a:r>
            <a:r>
              <a:rPr lang="tr-TR" sz="3000" dirty="0" smtClean="0"/>
              <a:t>taşır</a:t>
            </a:r>
            <a:r>
              <a:rPr lang="tr-TR" sz="3000" dirty="0"/>
              <a:t>. </a:t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err="1" smtClean="0"/>
              <a:t>Ubikinon</a:t>
            </a:r>
            <a:endParaRPr lang="tr-TR" sz="36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4257676" cy="507209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000" dirty="0" err="1" smtClean="0"/>
              <a:t>Ubikinon</a:t>
            </a:r>
            <a:r>
              <a:rPr lang="tr-TR" sz="3000" dirty="0" smtClean="0"/>
              <a:t> </a:t>
            </a:r>
            <a:r>
              <a:rPr lang="tr-TR" sz="3000" dirty="0"/>
              <a:t>bir elektron alarak </a:t>
            </a:r>
            <a:r>
              <a:rPr lang="tr-TR" sz="3000" dirty="0" err="1"/>
              <a:t>semikinon</a:t>
            </a:r>
            <a:r>
              <a:rPr lang="tr-TR" sz="3000" dirty="0"/>
              <a:t> radikali (</a:t>
            </a:r>
            <a:r>
              <a:rPr lang="tr-TR" sz="3000" dirty="0" smtClean="0"/>
              <a:t>QH</a:t>
            </a:r>
            <a:r>
              <a:rPr lang="tr-TR" sz="3000" baseline="30000" dirty="0" smtClean="0"/>
              <a:t>-</a:t>
            </a:r>
            <a:r>
              <a:rPr lang="tr-TR" sz="3000" dirty="0" smtClean="0"/>
              <a:t>) </a:t>
            </a:r>
            <a:r>
              <a:rPr lang="tr-TR" sz="3000" dirty="0"/>
              <a:t>veya </a:t>
            </a:r>
            <a:r>
              <a:rPr lang="tr-TR" sz="3000" dirty="0" smtClean="0"/>
              <a:t>iki elektronla </a:t>
            </a:r>
            <a:r>
              <a:rPr lang="tr-TR" sz="3000" dirty="0" err="1" smtClean="0"/>
              <a:t>ubikinol</a:t>
            </a:r>
            <a:r>
              <a:rPr lang="tr-TR" sz="3000" dirty="0" smtClean="0"/>
              <a:t> </a:t>
            </a:r>
            <a:r>
              <a:rPr lang="tr-TR" sz="3000" dirty="0"/>
              <a:t>(QH</a:t>
            </a:r>
            <a:r>
              <a:rPr lang="tr-TR" sz="3000" baseline="-25000" dirty="0"/>
              <a:t>2</a:t>
            </a:r>
            <a:r>
              <a:rPr lang="tr-TR" sz="3000" dirty="0"/>
              <a:t>) haline gelebilir </a:t>
            </a:r>
            <a:r>
              <a:rPr lang="tr-TR" sz="3000" dirty="0" smtClean="0"/>
              <a:t> ve </a:t>
            </a:r>
            <a:r>
              <a:rPr lang="tr-TR" sz="3000" dirty="0" err="1"/>
              <a:t>flavoproteinler</a:t>
            </a:r>
            <a:r>
              <a:rPr lang="tr-TR" sz="3000" dirty="0"/>
              <a:t> gibi, </a:t>
            </a:r>
            <a:r>
              <a:rPr lang="tr-TR" sz="3000" dirty="0" smtClean="0"/>
              <a:t>iki </a:t>
            </a:r>
            <a:r>
              <a:rPr lang="tr-TR" sz="3000" dirty="0"/>
              <a:t>elektron vericisiyle bir elektron alıcısı </a:t>
            </a:r>
            <a:r>
              <a:rPr lang="tr-TR" sz="3000" dirty="0" smtClean="0"/>
              <a:t>arasında kavşak </a:t>
            </a:r>
            <a:r>
              <a:rPr lang="tr-TR" sz="3000" dirty="0"/>
              <a:t>gibi görev yapabilen bir taşıyıcıdır. </a:t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500034" y="214290"/>
            <a:ext cx="82296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Ubikinon</a:t>
            </a:r>
            <a:endParaRPr kumimoji="0" lang="tr-T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algn="just"/>
            <a:r>
              <a:rPr lang="tr-TR" dirty="0" err="1" smtClean="0"/>
              <a:t>Ubikinon</a:t>
            </a:r>
            <a:r>
              <a:rPr lang="tr-TR" dirty="0" smtClean="0"/>
              <a:t>, hem küçük hem de </a:t>
            </a:r>
            <a:r>
              <a:rPr lang="tr-TR" dirty="0" err="1" smtClean="0"/>
              <a:t>hidrofobik</a:t>
            </a:r>
            <a:r>
              <a:rPr lang="tr-TR" dirty="0" smtClean="0"/>
              <a:t> olduğundan mitokondri iç zarının lipit çift tabakasından serbestçe geçebilen ve indirgen eşdeğerlikler ile diğerleri arasında </a:t>
            </a:r>
            <a:r>
              <a:rPr lang="tr-TR" dirty="0" err="1" smtClean="0"/>
              <a:t>mekikleyebilen</a:t>
            </a:r>
            <a:r>
              <a:rPr lang="tr-TR" dirty="0" smtClean="0"/>
              <a:t>, zarın az hareketli elektron taşıyıcısıdır. </a:t>
            </a:r>
          </a:p>
          <a:p>
            <a:pPr algn="just"/>
            <a:r>
              <a:rPr lang="tr-TR" dirty="0" smtClean="0"/>
              <a:t>Ayrıca hem elektron hem de proton taşıyabildiğinden, proton faaliyetiyle eşleşen elektron akışında merkezi bir rol oynar.</a:t>
            </a:r>
            <a:endParaRPr lang="tr-TR" dirty="0"/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86106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err="1" smtClean="0"/>
              <a:t>Ubikinon</a:t>
            </a:r>
            <a:endParaRPr lang="tr-TR" sz="36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3257560"/>
          </a:xfrm>
          <a:ln>
            <a:solidFill>
              <a:srgbClr val="00B050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tr-TR" b="1" dirty="0"/>
              <a:t>Sitokromlar, </a:t>
            </a:r>
            <a:r>
              <a:rPr lang="tr-TR" dirty="0"/>
              <a:t>demir-içeren hem </a:t>
            </a:r>
            <a:r>
              <a:rPr lang="tr-TR" dirty="0" err="1"/>
              <a:t>prostetik</a:t>
            </a:r>
            <a:r>
              <a:rPr lang="tr-TR" dirty="0"/>
              <a:t> </a:t>
            </a:r>
            <a:r>
              <a:rPr lang="tr-TR" dirty="0" smtClean="0"/>
              <a:t>gruplarından </a:t>
            </a:r>
            <a:r>
              <a:rPr lang="tr-TR" dirty="0"/>
              <a:t>dolayı görünür ışıkta karakteristik kuvvetli </a:t>
            </a:r>
            <a:r>
              <a:rPr lang="tr-TR" dirty="0" err="1" smtClean="0"/>
              <a:t>absorbsiyon</a:t>
            </a:r>
            <a:r>
              <a:rPr lang="tr-TR" dirty="0" smtClean="0"/>
              <a:t> gösteren </a:t>
            </a:r>
            <a:r>
              <a:rPr lang="tr-TR" dirty="0"/>
              <a:t>proteinlerdir. Mitokondri, </a:t>
            </a:r>
            <a:r>
              <a:rPr lang="tr-TR" dirty="0" smtClean="0"/>
              <a:t>ışık </a:t>
            </a:r>
            <a:r>
              <a:rPr lang="tr-TR" dirty="0" err="1"/>
              <a:t>absorbsiyon</a:t>
            </a:r>
            <a:r>
              <a:rPr lang="tr-TR" dirty="0"/>
              <a:t> spektrumundaki fark ile </a:t>
            </a:r>
            <a:r>
              <a:rPr lang="tr-TR" dirty="0" err="1"/>
              <a:t>ayırdedilebilen</a:t>
            </a:r>
            <a:r>
              <a:rPr lang="tr-TR" dirty="0"/>
              <a:t> </a:t>
            </a:r>
            <a:r>
              <a:rPr lang="tr-TR" i="1" dirty="0"/>
              <a:t>a, b </a:t>
            </a:r>
            <a:r>
              <a:rPr lang="tr-TR" dirty="0"/>
              <a:t>ve c olarak tanımlanmış üç </a:t>
            </a:r>
            <a:r>
              <a:rPr lang="tr-TR" dirty="0" smtClean="0"/>
              <a:t>sınıf sitokrom </a:t>
            </a:r>
            <a:r>
              <a:rPr lang="tr-TR" dirty="0"/>
              <a:t>bulundurur.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4000" b="1" dirty="0" smtClean="0"/>
              <a:t>Sitokromlar</a:t>
            </a:r>
            <a:endParaRPr lang="tr-TR" sz="4000" b="1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143372" y="1500174"/>
            <a:ext cx="4686304" cy="5143536"/>
          </a:xfrm>
          <a:ln w="28575"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800" dirty="0" err="1"/>
              <a:t>Sitokromların</a:t>
            </a:r>
            <a:r>
              <a:rPr lang="tr-TR" sz="2800" dirty="0"/>
              <a:t> </a:t>
            </a:r>
            <a:r>
              <a:rPr lang="tr-TR" sz="2800" dirty="0" err="1"/>
              <a:t>prostetik</a:t>
            </a:r>
            <a:r>
              <a:rPr lang="tr-TR" sz="2800" dirty="0"/>
              <a:t> grupları. Her biri, beş-üyeli,</a:t>
            </a:r>
            <a:br>
              <a:rPr lang="tr-TR" sz="2800" dirty="0"/>
            </a:br>
            <a:r>
              <a:rPr lang="tr-TR" sz="2800" dirty="0"/>
              <a:t>azot-içeren dört halkadan oluşan, porfirin siklik yapı bulundurur. Dört azot atomu merkezdeki demir atomuyla </a:t>
            </a:r>
            <a:r>
              <a:rPr lang="tr-TR" sz="2800" dirty="0" smtClean="0"/>
              <a:t>ilişkidedir</a:t>
            </a:r>
            <a:r>
              <a:rPr lang="tr-TR" sz="2800" dirty="0"/>
              <a:t>, </a:t>
            </a:r>
            <a:r>
              <a:rPr lang="tr-TR" sz="2800" dirty="0" err="1"/>
              <a:t>Fe</a:t>
            </a:r>
            <a:r>
              <a:rPr lang="tr-TR" sz="2800" baseline="30000" dirty="0"/>
              <a:t>+2 </a:t>
            </a:r>
            <a:r>
              <a:rPr lang="tr-TR" sz="2800" dirty="0"/>
              <a:t>veya </a:t>
            </a:r>
            <a:r>
              <a:rPr lang="tr-TR" sz="2800" dirty="0" err="1"/>
              <a:t>Fe</a:t>
            </a:r>
            <a:r>
              <a:rPr lang="tr-TR" sz="2800" baseline="30000" dirty="0"/>
              <a:t>+3</a:t>
            </a:r>
            <a:r>
              <a:rPr lang="tr-TR" sz="2800" dirty="0"/>
              <a:t> olabilir. Demir </a:t>
            </a:r>
            <a:r>
              <a:rPr lang="tr-TR" sz="2800" dirty="0" err="1"/>
              <a:t>protoporfirin</a:t>
            </a:r>
            <a:r>
              <a:rPr lang="tr-TR" sz="2800" dirty="0"/>
              <a:t> IX, </a:t>
            </a:r>
            <a:r>
              <a:rPr lang="tr-TR" sz="2800" dirty="0" err="1"/>
              <a:t>tip</a:t>
            </a:r>
            <a:r>
              <a:rPr lang="tr-TR" sz="2800" i="1" dirty="0" err="1"/>
              <a:t>b</a:t>
            </a:r>
            <a:r>
              <a:rPr lang="tr-TR" sz="2800" i="1" dirty="0"/>
              <a:t> </a:t>
            </a:r>
            <a:r>
              <a:rPr lang="tr-TR" sz="2800" dirty="0" err="1"/>
              <a:t>sitokromlarda</a:t>
            </a:r>
            <a:r>
              <a:rPr lang="tr-TR" sz="2800" dirty="0"/>
              <a:t> bulunur, hemoglobin ve </a:t>
            </a:r>
            <a:r>
              <a:rPr lang="tr-TR" sz="2800" dirty="0" err="1"/>
              <a:t>miyoglobin</a:t>
            </a:r>
            <a:r>
              <a:rPr lang="tr-TR" sz="2800" dirty="0"/>
              <a:t> </a:t>
            </a:r>
            <a:r>
              <a:rPr lang="tr-TR" sz="2800" dirty="0" smtClean="0"/>
              <a:t>yapısında </a:t>
            </a:r>
            <a:r>
              <a:rPr lang="tr-TR" sz="2800" dirty="0"/>
              <a:t>yer alır. 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Elektronlar Zara-Bağlı Taşıyıcılar Serisinden Geçer</a:t>
            </a:r>
            <a:endParaRPr lang="tr-TR" sz="3600" b="1" dirty="0"/>
          </a:p>
        </p:txBody>
      </p:sp>
      <p:sp>
        <p:nvSpPr>
          <p:cNvPr id="6" name="5 Dikdörtgen"/>
          <p:cNvSpPr/>
          <p:nvPr/>
        </p:nvSpPr>
        <p:spPr>
          <a:xfrm>
            <a:off x="357158" y="5145488"/>
            <a:ext cx="3643338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r-TR" sz="2400" dirty="0" smtClean="0"/>
              <a:t>Hem C, </a:t>
            </a:r>
            <a:r>
              <a:rPr lang="tr-TR" sz="2400" dirty="0" err="1" smtClean="0"/>
              <a:t>tiyoester</a:t>
            </a:r>
            <a:r>
              <a:rPr lang="tr-TR" sz="2400" dirty="0" smtClean="0"/>
              <a:t> bağıyla sistin uçlarından sitokrom </a:t>
            </a:r>
            <a:r>
              <a:rPr lang="tr-TR" sz="2400" dirty="0" err="1" smtClean="0"/>
              <a:t>c’nin</a:t>
            </a:r>
            <a:r>
              <a:rPr lang="tr-TR" sz="2400" dirty="0" smtClean="0"/>
              <a:t> proteinine </a:t>
            </a:r>
            <a:r>
              <a:rPr lang="tr-TR" sz="2400" dirty="0" err="1" smtClean="0"/>
              <a:t>kovalent</a:t>
            </a:r>
            <a:r>
              <a:rPr lang="tr-TR" sz="2400" dirty="0" smtClean="0"/>
              <a:t> bağlanır. </a:t>
            </a:r>
            <a:endParaRPr lang="tr-TR" sz="2400" dirty="0"/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457200" y="274638"/>
            <a:ext cx="8229600" cy="1082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Sitokromlar</a:t>
            </a:r>
            <a:endParaRPr kumimoji="0" lang="tr-T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57752" y="1214422"/>
            <a:ext cx="3829048" cy="53578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2800" dirty="0"/>
              <a:t>Hem A, tip-a </a:t>
            </a:r>
            <a:r>
              <a:rPr lang="tr-TR" sz="2800" dirty="0" err="1"/>
              <a:t>sitokromlarda</a:t>
            </a:r>
            <a:r>
              <a:rPr lang="tr-TR" sz="2800" dirty="0"/>
              <a:t> bulunur, uzun </a:t>
            </a:r>
            <a:r>
              <a:rPr lang="tr-TR" sz="2800" dirty="0" err="1"/>
              <a:t>izoprenoid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kuyruğuyla beş-üyeli halkalardan birine tutunmuştur. Porfirin halkasının </a:t>
            </a:r>
            <a:r>
              <a:rPr lang="tr-TR" sz="2800" dirty="0" err="1"/>
              <a:t>konjuge</a:t>
            </a:r>
            <a:r>
              <a:rPr lang="tr-TR" sz="2800" dirty="0"/>
              <a:t> çift-bağ sistemi (kırmızı gölgeli)</a:t>
            </a:r>
            <a:br>
              <a:rPr lang="tr-TR" sz="2800" dirty="0"/>
            </a:br>
            <a:r>
              <a:rPr lang="tr-TR" sz="2800" dirty="0"/>
              <a:t>bu </a:t>
            </a:r>
            <a:r>
              <a:rPr lang="tr-TR" sz="2800" dirty="0" err="1"/>
              <a:t>hemlerin</a:t>
            </a:r>
            <a:r>
              <a:rPr lang="tr-TR" sz="2800" dirty="0"/>
              <a:t> görünür ışığı </a:t>
            </a:r>
            <a:r>
              <a:rPr lang="tr-TR" sz="2800" dirty="0" err="1"/>
              <a:t>absorblamasını</a:t>
            </a:r>
            <a:r>
              <a:rPr lang="tr-TR" sz="2800" dirty="0"/>
              <a:t> sağlar.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tr-TR" sz="2800" b="1" dirty="0" smtClean="0"/>
              <a:t>Elektronlar Zara-Bağlı Taşıyıcılar Serisinden Geçer</a:t>
            </a:r>
            <a:endParaRPr lang="tr-TR" sz="2800" b="1" dirty="0"/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457200" y="274638"/>
            <a:ext cx="8229600" cy="7254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Sitokromlar</a:t>
            </a:r>
            <a:endParaRPr kumimoji="0" lang="tr-T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E411-FD67-451C-B757-FE382E78A7B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993</Words>
  <Application>Microsoft Office PowerPoint</Application>
  <PresentationFormat>Ekran Gösterisi (4:3)</PresentationFormat>
  <Paragraphs>106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ELEKTRON TAŞIYICILARI SERİSİ Sitokrom-Ubikinon</vt:lpstr>
      <vt:lpstr>Elektronlar Zara-Bağlı Taşıyıcılar Serisinden Geçer</vt:lpstr>
      <vt:lpstr>Elektronlar Zara-Bağlı Taşıyıcılar Serisinden Geçer</vt:lpstr>
      <vt:lpstr>Ubikinon</vt:lpstr>
      <vt:lpstr>Slayt 5</vt:lpstr>
      <vt:lpstr>Ubikinon</vt:lpstr>
      <vt:lpstr>Sitokromlar</vt:lpstr>
      <vt:lpstr>Elektronlar Zara-Bağlı Taşıyıcılar Serisinden Geçer</vt:lpstr>
      <vt:lpstr>Elektronlar Zara-Bağlı Taşıyıcılar Serisinden Geçer</vt:lpstr>
      <vt:lpstr>Sitokromlar</vt:lpstr>
      <vt:lpstr>Sitokromlar</vt:lpstr>
      <vt:lpstr>Sitokromlar</vt:lpstr>
      <vt:lpstr>Sitokromlar</vt:lpstr>
      <vt:lpstr>Demir-Sülfür Proteinleri</vt:lpstr>
      <vt:lpstr>Demir-Sülfür Proteinleri</vt:lpstr>
      <vt:lpstr>Slayt 16</vt:lpstr>
      <vt:lpstr>Demir-Sülfür Proteinleri</vt:lpstr>
      <vt:lpstr>Elektronlar Zara-Bağlı Taşıyıcılar Serisinden Geçer</vt:lpstr>
      <vt:lpstr>Elektronlar Zara-Bağlı Taşıyıcılar Serisinden Geçer</vt:lpstr>
      <vt:lpstr>Elektronlar Zara-Bağlı Taşıyıcılar Serisinden Geçer</vt:lpstr>
      <vt:lpstr>Elektronlar Zara-Bağlı Taşıyıcılar Serisinden Geçer</vt:lpstr>
      <vt:lpstr>Elektronlar Zara-Bağlı Taşıyıcılar Serisinden Geçer</vt:lpstr>
      <vt:lpstr>Elektronlar Zara-Bağlı Taşıyıcılar Serisinden Geçer</vt:lpstr>
      <vt:lpstr>Elektronlar Zara-Bağlı Taşıyıcılar Serisinden Geçer</vt:lpstr>
      <vt:lpstr>Elektronlar Zara-Bağlı Taşıyıcılar Serisinden Geçer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cigdem</dc:creator>
  <cp:lastModifiedBy>user</cp:lastModifiedBy>
  <cp:revision>19</cp:revision>
  <dcterms:created xsi:type="dcterms:W3CDTF">2018-03-07T18:48:49Z</dcterms:created>
  <dcterms:modified xsi:type="dcterms:W3CDTF">2018-05-17T11:06:29Z</dcterms:modified>
</cp:coreProperties>
</file>