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5" r:id="rId10"/>
    <p:sldId id="264" r:id="rId11"/>
    <p:sldId id="263" r:id="rId12"/>
    <p:sldId id="267" r:id="rId13"/>
    <p:sldId id="268" r:id="rId14"/>
    <p:sldId id="269" r:id="rId15"/>
    <p:sldId id="270" r:id="rId16"/>
    <p:sldId id="274" r:id="rId17"/>
    <p:sldId id="273" r:id="rId18"/>
    <p:sldId id="272" r:id="rId19"/>
    <p:sldId id="271"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28.04.2020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28.04.2020</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28.04.2020</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28.04.2020</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28.04.2020</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28.04.2020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dirty="0" smtClean="0"/>
              <a:t>AİLELERİN YAŞADIKLARI SORUNLAR VE </a:t>
            </a:r>
            <a:r>
              <a:rPr lang="tr-TR" sz="2400" smtClean="0"/>
              <a:t>ÇÖZÜM ÖNERİLERİ</a:t>
            </a:r>
            <a:endParaRPr lang="tr-TR" sz="2400"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Anne babanın engelli bir çocuk gerçeğini kabul etmesi, duruma başarılı bir biçimde uyum sağlaması ve yaşamını bu gerçeğe göre yeniden düzenlemesi kolay değildir. Anne-baba hem kendisi hem de çocuğu için uygun planlar yapma yeteneğini etkileyen bir duygusal zorlanma içerisindedir. </a:t>
            </a:r>
            <a:endParaRPr lang="tr-TR" sz="2800" dirty="0"/>
          </a:p>
        </p:txBody>
      </p:sp>
    </p:spTree>
    <p:extLst>
      <p:ext uri="{BB962C8B-B14F-4D97-AF65-F5344CB8AC3E}">
        <p14:creationId xmlns:p14="http://schemas.microsoft.com/office/powerpoint/2010/main" val="1602966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Ailenin kendini hiçbir zaman engelli bir bireye anne babalık etmeye hazırlamaması, anne babanın birbirine </a:t>
            </a:r>
            <a:r>
              <a:rPr lang="tr-TR" sz="2800" dirty="0" err="1">
                <a:latin typeface="Times New Roman"/>
                <a:ea typeface="Times New Roman"/>
              </a:rPr>
              <a:t>nedensel</a:t>
            </a:r>
            <a:r>
              <a:rPr lang="tr-TR" sz="2800" dirty="0">
                <a:latin typeface="Times New Roman"/>
                <a:ea typeface="Times New Roman"/>
              </a:rPr>
              <a:t> atıflarda bulunmaları, çocuğun engel tipi ve bağımlılık derecesi, aile yaşamına getirdiği sınırlılıklar, bireysel ödül eksikliği, çevresel etmenler ve aile rehberliği alıp almamaları, ailenin yaşadığı stres düzeyi üzerinde etkili olmaktadır. </a:t>
            </a:r>
            <a:endParaRPr lang="tr-TR" sz="2800" dirty="0" smtClean="0">
              <a:latin typeface="Times New Roman"/>
              <a:ea typeface="Times New Roman"/>
            </a:endParaRPr>
          </a:p>
        </p:txBody>
      </p:sp>
    </p:spTree>
    <p:extLst>
      <p:ext uri="{BB962C8B-B14F-4D97-AF65-F5344CB8AC3E}">
        <p14:creationId xmlns:p14="http://schemas.microsoft.com/office/powerpoint/2010/main" val="1736208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sz="3200" b="1" dirty="0">
                <a:latin typeface="Times New Roman"/>
                <a:ea typeface="Times New Roman"/>
              </a:rPr>
              <a:t>Eğitimsel Sorunlar</a:t>
            </a:r>
            <a:endParaRPr lang="tr-TR" sz="3200" i="1" dirty="0">
              <a:latin typeface="Times New Roman"/>
              <a:ea typeface="Times New Roman"/>
            </a:endParaRPr>
          </a:p>
          <a:p>
            <a:r>
              <a:rPr lang="tr-TR" sz="2800" dirty="0">
                <a:latin typeface="Times New Roman"/>
                <a:ea typeface="Times New Roman"/>
              </a:rPr>
              <a:t>Engelli bir çocuğa sahip olan aileler hem çocuğun, hem de kendilerinin eğitimi ile ilgili sorunlar yaşarlar. Ebeveynler böyle bir duruma hazırlıksız olarak yakalandıkları için, birçok hata yapabilirler. Bu nedenle öncellikle anne babanın bu konuda bilgilendirilmeye ihtiyacı vardır. </a:t>
            </a:r>
            <a:endParaRPr lang="tr-TR" sz="2800" dirty="0"/>
          </a:p>
        </p:txBody>
      </p:sp>
    </p:spTree>
    <p:extLst>
      <p:ext uri="{BB962C8B-B14F-4D97-AF65-F5344CB8AC3E}">
        <p14:creationId xmlns:p14="http://schemas.microsoft.com/office/powerpoint/2010/main" val="761713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Bu bilgilendirme çalışmaları, engelli çocuğun engel çeşidi ve şiddeti gibi hastalığın kendine özgü özelliklerini ve neler yapabileceğini kapsamalıdır. Çocuğunun hastalığı hakkında yeterli bilgiye sahip olmayan aileler sürekli bir arayış içine girerek bu dönemde çocukları için çok önemli olan egzersiz ve aktiviteleri ihmal etmektedir. </a:t>
            </a:r>
            <a:endParaRPr lang="tr-TR" sz="2800" dirty="0"/>
          </a:p>
        </p:txBody>
      </p:sp>
    </p:spTree>
    <p:extLst>
      <p:ext uri="{BB962C8B-B14F-4D97-AF65-F5344CB8AC3E}">
        <p14:creationId xmlns:p14="http://schemas.microsoft.com/office/powerpoint/2010/main" val="756679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latin typeface="Times New Roman"/>
              <a:ea typeface="Times New Roman"/>
            </a:endParaRPr>
          </a:p>
          <a:p>
            <a:pPr lvl="0">
              <a:buClr>
                <a:srgbClr val="FE8637"/>
              </a:buClr>
            </a:pPr>
            <a:r>
              <a:rPr lang="tr-TR" sz="2800" dirty="0">
                <a:solidFill>
                  <a:prstClr val="black"/>
                </a:solidFill>
                <a:latin typeface="Times New Roman"/>
                <a:ea typeface="Times New Roman"/>
              </a:rPr>
              <a:t>Bu süreç uzun süre devam ederse çocukların vücudunda kalıcı bozukluklar meydana gelebilmektedir. </a:t>
            </a:r>
            <a:endParaRPr lang="tr-TR" dirty="0" smtClean="0">
              <a:latin typeface="Times New Roman"/>
              <a:ea typeface="Times New Roman"/>
            </a:endParaRPr>
          </a:p>
          <a:p>
            <a:r>
              <a:rPr lang="tr-TR" sz="2800" dirty="0" smtClean="0">
                <a:latin typeface="Times New Roman"/>
                <a:ea typeface="Times New Roman"/>
              </a:rPr>
              <a:t>Ailelere </a:t>
            </a:r>
            <a:r>
              <a:rPr lang="tr-TR" sz="2800" dirty="0">
                <a:latin typeface="Times New Roman"/>
                <a:ea typeface="Times New Roman"/>
              </a:rPr>
              <a:t>gerekli bilgi ve yönlendirme yapıldığı zaman, rehabilitasyon ve eğitim daha kısa sürede başlayabilmektedir. Erken başlayan tedavi, sağlık personeli ve aile işbirliği olumlu gelişimleri beraberinde getirmektedir</a:t>
            </a:r>
            <a:endParaRPr lang="tr-TR" sz="2800" dirty="0"/>
          </a:p>
        </p:txBody>
      </p:sp>
    </p:spTree>
    <p:extLst>
      <p:ext uri="{BB962C8B-B14F-4D97-AF65-F5344CB8AC3E}">
        <p14:creationId xmlns:p14="http://schemas.microsoft.com/office/powerpoint/2010/main" val="1330247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sz="2800" b="1" dirty="0">
                <a:latin typeface="Times New Roman"/>
                <a:ea typeface="Times New Roman"/>
              </a:rPr>
              <a:t>Engelli Çocuk ve Kardeşi</a:t>
            </a:r>
            <a:endParaRPr lang="tr-TR" sz="2800" i="1" dirty="0">
              <a:latin typeface="Times New Roman"/>
              <a:ea typeface="Times New Roman"/>
            </a:endParaRPr>
          </a:p>
          <a:p>
            <a:r>
              <a:rPr lang="tr-TR" sz="2800" dirty="0">
                <a:latin typeface="Times New Roman"/>
                <a:ea typeface="Times New Roman"/>
              </a:rPr>
              <a:t>Engelli bir kardeşle büyüme, diğer kardeşlerin yaşamlarında pek çok yönden değişikliğe yol açmakta, psikolojik uyum ve gelişimlerinde güçlükler yaşamalarına neden olabilmektedir. Bu nedenle çocuğa engelli tanısı konulduktan hemen sonra, çocuğun kardeşlerine açıklama yapılmalıdır. </a:t>
            </a:r>
            <a:endParaRPr lang="tr-TR" sz="2800" dirty="0"/>
          </a:p>
        </p:txBody>
      </p:sp>
    </p:spTree>
    <p:extLst>
      <p:ext uri="{BB962C8B-B14F-4D97-AF65-F5344CB8AC3E}">
        <p14:creationId xmlns:p14="http://schemas.microsoft.com/office/powerpoint/2010/main" val="3647113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Kızgınlık, kardeşlerin gösterdiği en yaygın duygusal tepkidir. Hiçbir çocuk kardeşinin engelli olmasını arzu etmez. </a:t>
            </a:r>
            <a:endParaRPr lang="tr-TR" sz="2800" dirty="0" smtClean="0">
              <a:latin typeface="Times New Roman"/>
              <a:ea typeface="Times New Roman"/>
            </a:endParaRPr>
          </a:p>
          <a:p>
            <a:r>
              <a:rPr lang="tr-TR" sz="2800" dirty="0" smtClean="0">
                <a:latin typeface="Times New Roman"/>
                <a:ea typeface="Times New Roman"/>
              </a:rPr>
              <a:t>Çocukların </a:t>
            </a:r>
            <a:r>
              <a:rPr lang="tr-TR" sz="2800" dirty="0">
                <a:latin typeface="Times New Roman"/>
                <a:ea typeface="Times New Roman"/>
              </a:rPr>
              <a:t>ileriki yaşlarda engelli kardeşlerinin bakımlarından sorumlu olmaları, toplum içerisinde ve yaşıtları arasında engelli bir kardeşe sahip olmanın getirebileceği bazı sosyal zorluklar kızgınlık duygularına neden olabilmektedir. </a:t>
            </a:r>
            <a:endParaRPr lang="tr-TR" sz="2800" dirty="0"/>
          </a:p>
        </p:txBody>
      </p:sp>
    </p:spTree>
    <p:extLst>
      <p:ext uri="{BB962C8B-B14F-4D97-AF65-F5344CB8AC3E}">
        <p14:creationId xmlns:p14="http://schemas.microsoft.com/office/powerpoint/2010/main" val="744860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lnSpc>
                <a:spcPct val="150000"/>
              </a:lnSpc>
              <a:spcBef>
                <a:spcPts val="800"/>
              </a:spcBef>
              <a:spcAft>
                <a:spcPts val="0"/>
              </a:spcAft>
            </a:pPr>
            <a:r>
              <a:rPr lang="tr-TR" dirty="0">
                <a:latin typeface="Times New Roman"/>
                <a:ea typeface="Times New Roman"/>
              </a:rPr>
              <a:t>Engelli çocuğun anne babanın aşırı ilgisine gereksinimi, engelli çocuğun özel ihtiyaçlarının aile üyelerinin belirli etkinliklere katılımına sınırlamalar getirmesi, engelli kardeşin özel tedavileri ve terapileri nedeniyle aileye getirdiği maddi yük, büyük kardeşlerin engelli kardeşlerinin bakımından sorumlu olmaları ve engelli bir kardeşe sahip olmanın getirdiği sosyal zorluklar normal gelişim gösteren kardeşlerde kızgınlık duygularına neden olabilmektedir.	</a:t>
            </a:r>
            <a:endParaRPr lang="tr-TR" i="1" dirty="0">
              <a:effectLst/>
              <a:latin typeface="Times New Roman"/>
              <a:ea typeface="Times New Roman"/>
            </a:endParaRPr>
          </a:p>
        </p:txBody>
      </p:sp>
    </p:spTree>
    <p:extLst>
      <p:ext uri="{BB962C8B-B14F-4D97-AF65-F5344CB8AC3E}">
        <p14:creationId xmlns:p14="http://schemas.microsoft.com/office/powerpoint/2010/main" val="1846928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b="1" dirty="0">
                <a:latin typeface="Times New Roman"/>
                <a:ea typeface="Times New Roman"/>
              </a:rPr>
              <a:t>Kıskançlık;</a:t>
            </a:r>
            <a:r>
              <a:rPr lang="tr-TR" dirty="0">
                <a:latin typeface="Times New Roman"/>
                <a:ea typeface="Times New Roman"/>
              </a:rPr>
              <a:t> kızgınlıkları daha kolay olarak gelişebilen bir duygusal tepkidir. Özellikle engelli kardeş nedeniyle ebeveynleri açısından önemlerini yitirdikleri kaygısıyla kıskançlık hissedebilmektedirler.</a:t>
            </a:r>
            <a:endParaRPr lang="tr-TR" i="1" dirty="0">
              <a:latin typeface="Times New Roman"/>
              <a:ea typeface="Times New Roman"/>
            </a:endParaRPr>
          </a:p>
          <a:p>
            <a:pPr>
              <a:lnSpc>
                <a:spcPct val="150000"/>
              </a:lnSpc>
            </a:pPr>
            <a:r>
              <a:rPr lang="tr-TR" b="1" dirty="0">
                <a:latin typeface="Times New Roman"/>
                <a:ea typeface="Times New Roman"/>
              </a:rPr>
              <a:t>Düşmanlık;</a:t>
            </a:r>
            <a:r>
              <a:rPr lang="tr-TR" dirty="0">
                <a:latin typeface="Times New Roman"/>
                <a:ea typeface="Times New Roman"/>
              </a:rPr>
              <a:t> kıskançlık duygularının yol açtı doğal bir tepkidir. Çocuklar yetişkinlere göre olaylara daha kişisel bir açıdan bakarlar. </a:t>
            </a:r>
            <a:endParaRPr lang="tr-TR" dirty="0"/>
          </a:p>
        </p:txBody>
      </p:sp>
    </p:spTree>
    <p:extLst>
      <p:ext uri="{BB962C8B-B14F-4D97-AF65-F5344CB8AC3E}">
        <p14:creationId xmlns:p14="http://schemas.microsoft.com/office/powerpoint/2010/main" val="81545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b="1" dirty="0">
                <a:latin typeface="Times New Roman"/>
                <a:ea typeface="Times New Roman"/>
              </a:rPr>
              <a:t>Suçluluk;</a:t>
            </a:r>
            <a:r>
              <a:rPr lang="tr-TR" dirty="0">
                <a:latin typeface="Times New Roman"/>
                <a:ea typeface="Times New Roman"/>
              </a:rPr>
              <a:t> normal gelişim gösteren kardeşler sıklıkla suçluluk duyarlar. Fakat bu tepkiler ebeveynlerin gösterdiği suçluk duygularından farklıdır. Kardeşlerin suçluluk duyguları engelli kardeşleri hakkında olumsuz duygulardan </a:t>
            </a:r>
            <a:r>
              <a:rPr lang="tr-TR" dirty="0" smtClean="0">
                <a:latin typeface="Times New Roman"/>
                <a:ea typeface="Times New Roman"/>
              </a:rPr>
              <a:t>kaynaklanabilir</a:t>
            </a:r>
            <a:endParaRPr lang="tr-TR" i="1" dirty="0">
              <a:latin typeface="Times New Roman"/>
              <a:ea typeface="Times New Roman"/>
            </a:endParaRPr>
          </a:p>
          <a:p>
            <a:pPr algn="just">
              <a:lnSpc>
                <a:spcPct val="150000"/>
              </a:lnSpc>
              <a:spcBef>
                <a:spcPts val="800"/>
              </a:spcBef>
              <a:spcAft>
                <a:spcPts val="0"/>
              </a:spcAft>
            </a:pPr>
            <a:r>
              <a:rPr lang="tr-TR" b="1" dirty="0">
                <a:latin typeface="Times New Roman"/>
                <a:ea typeface="Times New Roman"/>
              </a:rPr>
              <a:t>Keder;</a:t>
            </a:r>
            <a:r>
              <a:rPr lang="tr-TR" dirty="0">
                <a:latin typeface="Times New Roman"/>
                <a:ea typeface="Times New Roman"/>
              </a:rPr>
              <a:t> çocuklar zihinsel engelli kardeşleri için keder duyarlar. Onların bu kederleri sıklıkla ebeveynlerinin üzüntüsünü yansıtır.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389211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lnSpc>
                <a:spcPct val="150000"/>
              </a:lnSpc>
              <a:spcBef>
                <a:spcPts val="1000"/>
              </a:spcBef>
              <a:spcAft>
                <a:spcPts val="0"/>
              </a:spcAft>
            </a:pPr>
            <a:r>
              <a:rPr lang="tr-TR" dirty="0">
                <a:solidFill>
                  <a:srgbClr val="000000"/>
                </a:solidFill>
                <a:latin typeface="Times New Roman"/>
              </a:rPr>
              <a:t>Bu bölüm;</a:t>
            </a:r>
            <a:endParaRPr lang="tr-TR" dirty="0">
              <a:latin typeface="Times New Roman"/>
              <a:ea typeface="Times New Roman"/>
            </a:endParaRPr>
          </a:p>
          <a:p>
            <a:pPr marL="742950" lvl="1" indent="-285750" fontAlgn="base">
              <a:spcAft>
                <a:spcPts val="0"/>
              </a:spcAft>
              <a:buFont typeface="Arial"/>
              <a:buChar char="•"/>
              <a:tabLst>
                <a:tab pos="914400" algn="l"/>
              </a:tabLst>
            </a:pPr>
            <a:r>
              <a:rPr lang="tr-TR" sz="2400" dirty="0" err="1">
                <a:solidFill>
                  <a:srgbClr val="000000"/>
                </a:solidFill>
                <a:latin typeface="Times New Roman"/>
                <a:cs typeface="Times New Roman"/>
              </a:rPr>
              <a:t>Aral,N</a:t>
            </a:r>
            <a:r>
              <a:rPr lang="tr-TR" sz="2400" dirty="0">
                <a:solidFill>
                  <a:srgbClr val="000000"/>
                </a:solidFill>
                <a:latin typeface="Times New Roman"/>
                <a:cs typeface="Times New Roman"/>
              </a:rPr>
              <a:t>., 2011.</a:t>
            </a:r>
            <a:r>
              <a:rPr lang="tr-TR" sz="2400" i="1" dirty="0">
                <a:solidFill>
                  <a:srgbClr val="000000"/>
                </a:solidFill>
                <a:latin typeface="Times New Roman"/>
                <a:cs typeface="Times New Roman"/>
              </a:rPr>
              <a:t> Okul Öncesi Eğitimde Kaynaştırma</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Yayınları.</a:t>
            </a:r>
            <a:endParaRPr lang="tr-TR" sz="2400" dirty="0">
              <a:latin typeface="Times New Roman"/>
              <a:ea typeface="Times New Roman"/>
              <a:cs typeface="Times New Roman"/>
            </a:endParaRPr>
          </a:p>
          <a:p>
            <a:pPr marL="742950" lvl="1" indent="-285750" fontAlgn="base">
              <a:spcAft>
                <a:spcPts val="0"/>
              </a:spcAft>
              <a:buFont typeface="Arial"/>
              <a:buChar char="•"/>
              <a:tabLst>
                <a:tab pos="914400" algn="l"/>
              </a:tabLst>
            </a:pPr>
            <a:r>
              <a:rPr lang="tr-TR" sz="2400" dirty="0">
                <a:solidFill>
                  <a:srgbClr val="000000"/>
                </a:solidFill>
                <a:latin typeface="Times New Roman"/>
                <a:cs typeface="Times New Roman"/>
              </a:rPr>
              <a:t>Aral, N. ve Gürsoy, F. 2007. </a:t>
            </a:r>
            <a:r>
              <a:rPr lang="tr-TR" sz="2400" i="1" dirty="0">
                <a:solidFill>
                  <a:srgbClr val="000000"/>
                </a:solidFill>
                <a:latin typeface="Times New Roman"/>
                <a:cs typeface="Times New Roman"/>
              </a:rPr>
              <a:t>Özel eğitim gerektiren çocuklar ve özel eğitime giriş.</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Kültür Yayınları.</a:t>
            </a:r>
            <a:endParaRPr lang="tr-TR" sz="2400" dirty="0">
              <a:latin typeface="Times New Roman"/>
              <a:ea typeface="Times New Roman"/>
              <a:cs typeface="Times New Roman"/>
            </a:endParaRPr>
          </a:p>
          <a:p>
            <a:pPr marL="347345" indent="-347345" fontAlgn="base">
              <a:spcBef>
                <a:spcPts val="1000"/>
              </a:spcBef>
              <a:spcAft>
                <a:spcPts val="0"/>
              </a:spcAft>
            </a:pPr>
            <a:r>
              <a:rPr lang="tr-TR" dirty="0">
                <a:solidFill>
                  <a:srgbClr val="000000"/>
                </a:solidFill>
                <a:latin typeface="Times New Roman"/>
              </a:rPr>
              <a:t>kaynağından aynen alınmıştır.        </a:t>
            </a:r>
            <a:endParaRPr lang="tr-TR" dirty="0">
              <a:latin typeface="Times New Roman"/>
              <a:ea typeface="Times New Roman"/>
            </a:endParaRPr>
          </a:p>
          <a:p>
            <a:pPr algn="just">
              <a:lnSpc>
                <a:spcPct val="150000"/>
              </a:lnSpc>
              <a:spcBef>
                <a:spcPts val="800"/>
              </a:spcBef>
              <a:spcAft>
                <a:spcPts val="0"/>
              </a:spcAft>
            </a:pPr>
            <a:r>
              <a:rPr lang="tr-TR" dirty="0">
                <a:latin typeface="Times New Roman"/>
                <a:ea typeface="Times New Roman"/>
              </a:rPr>
              <a:t> </a:t>
            </a:r>
            <a:endParaRPr lang="tr-TR" i="1" dirty="0">
              <a:latin typeface="Times New Roman"/>
              <a:ea typeface="Times New Roman"/>
            </a:endParaRP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b="1" dirty="0">
                <a:latin typeface="Times New Roman"/>
                <a:ea typeface="Times New Roman"/>
              </a:rPr>
              <a:t>Korku;</a:t>
            </a:r>
            <a:r>
              <a:rPr lang="tr-TR" dirty="0">
                <a:latin typeface="Times New Roman"/>
                <a:ea typeface="Times New Roman"/>
              </a:rPr>
              <a:t> normal gelişim gösteren çocuklar aynı zamanda korkuyla karşılaşırlar. Onlar gelecekte kendilerinin ya da çocuklarının zihinsel engelli olabileceğinden korkarlar. </a:t>
            </a:r>
            <a:r>
              <a:rPr lang="tr-TR" b="1" dirty="0" smtClean="0">
                <a:latin typeface="Times New Roman"/>
                <a:ea typeface="Times New Roman"/>
              </a:rPr>
              <a:t>Utanma </a:t>
            </a:r>
            <a:r>
              <a:rPr lang="tr-TR" b="1" dirty="0">
                <a:latin typeface="Times New Roman"/>
                <a:ea typeface="Times New Roman"/>
              </a:rPr>
              <a:t>ve sıkıntı;</a:t>
            </a:r>
            <a:r>
              <a:rPr lang="tr-TR" dirty="0">
                <a:latin typeface="Times New Roman"/>
                <a:ea typeface="Times New Roman"/>
              </a:rPr>
              <a:t> engelli kardeşi olan normal gelişim gösteren çocukların sıklıkla yaşadıkları duygusal durumlardır. Çocuk engelli kardeşinden utanabilir, onunla birlikte gezmekten ve görünmekten sıkılabilir. </a:t>
            </a:r>
            <a:endParaRPr lang="tr-TR" i="1" dirty="0">
              <a:effectLst/>
              <a:latin typeface="Times New Roman"/>
              <a:ea typeface="Times New Roman"/>
            </a:endParaRPr>
          </a:p>
        </p:txBody>
      </p:sp>
    </p:spTree>
    <p:extLst>
      <p:ext uri="{BB962C8B-B14F-4D97-AF65-F5344CB8AC3E}">
        <p14:creationId xmlns:p14="http://schemas.microsoft.com/office/powerpoint/2010/main" val="421709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Bef>
                <a:spcPts val="800"/>
              </a:spcBef>
              <a:spcAft>
                <a:spcPts val="0"/>
              </a:spcAft>
            </a:pPr>
            <a:r>
              <a:rPr lang="tr-TR" b="1" dirty="0">
                <a:latin typeface="Times New Roman"/>
                <a:ea typeface="Times New Roman"/>
              </a:rPr>
              <a:t>Reddetme;</a:t>
            </a:r>
            <a:r>
              <a:rPr lang="tr-TR" dirty="0">
                <a:latin typeface="Times New Roman"/>
                <a:ea typeface="Times New Roman"/>
              </a:rPr>
              <a:t> normal gelişim gösteren çocuklar engelli kardeşlerini reddedebilirler. Genellikle reddetme, kardeşin durumundan dolayı sevgi ve ilgi göstermeme şeklinde görülebilir.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265036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lnSpc>
                <a:spcPct val="150000"/>
              </a:lnSpc>
              <a:spcBef>
                <a:spcPts val="800"/>
              </a:spcBef>
              <a:spcAft>
                <a:spcPts val="0"/>
              </a:spcAft>
            </a:pPr>
            <a:r>
              <a:rPr lang="tr-TR" b="1" dirty="0">
                <a:latin typeface="Times New Roman"/>
                <a:ea typeface="Times New Roman"/>
              </a:rPr>
              <a:t>ENGELLİ ÇOCUĞA SAHİP OLAN AİLELERİN ORTAK SORUNLARI</a:t>
            </a:r>
            <a:endParaRPr lang="tr-TR" i="1" dirty="0">
              <a:latin typeface="Times New Roman"/>
              <a:ea typeface="Times New Roman"/>
            </a:endParaRPr>
          </a:p>
          <a:p>
            <a:pPr algn="just">
              <a:lnSpc>
                <a:spcPct val="150000"/>
              </a:lnSpc>
              <a:spcBef>
                <a:spcPts val="800"/>
              </a:spcBef>
              <a:spcAft>
                <a:spcPts val="0"/>
              </a:spcAft>
            </a:pPr>
            <a:r>
              <a:rPr lang="tr-TR" dirty="0">
                <a:latin typeface="Times New Roman"/>
                <a:ea typeface="Times New Roman"/>
              </a:rPr>
              <a:t>Engelli bir çocuğa sahip olmak, aileye bazı sorumluluklar ve bu sorumlulukların gereği olarak bazı ek sorunlar getirebilmektedir.</a:t>
            </a:r>
            <a:endParaRPr lang="tr-TR" i="1" dirty="0">
              <a:latin typeface="Times New Roman"/>
              <a:ea typeface="Times New Roman"/>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lnSpc>
                <a:spcPct val="150000"/>
              </a:lnSpc>
              <a:spcBef>
                <a:spcPts val="800"/>
              </a:spcBef>
              <a:spcAft>
                <a:spcPts val="0"/>
              </a:spcAft>
            </a:pPr>
            <a:r>
              <a:rPr lang="tr-TR" sz="3200" b="1" dirty="0">
                <a:latin typeface="Times New Roman"/>
                <a:ea typeface="Times New Roman"/>
              </a:rPr>
              <a:t>Ekonomik Sorunlar</a:t>
            </a:r>
            <a:endParaRPr lang="tr-TR" sz="3200" i="1" dirty="0">
              <a:latin typeface="Times New Roman"/>
              <a:ea typeface="Times New Roman"/>
            </a:endParaRPr>
          </a:p>
          <a:p>
            <a:r>
              <a:rPr lang="tr-TR" sz="3200" dirty="0">
                <a:latin typeface="Times New Roman"/>
                <a:ea typeface="Times New Roman"/>
              </a:rPr>
              <a:t>Engelli bir çocuğun doğumuyla beraber aile, düşündükleri ve hayal ettikleri çocuk modelinden farklı bir çocuğa sahip olmanın getirdiği sorunları yaşamaya başlar. </a:t>
            </a:r>
            <a:endParaRPr lang="tr-TR" sz="3200" dirty="0" smtClean="0">
              <a:latin typeface="Times New Roman"/>
              <a:ea typeface="Times New Roman"/>
            </a:endParaRPr>
          </a:p>
          <a:p>
            <a:endParaRPr lang="tr-T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endParaRPr lang="tr-TR" dirty="0" smtClean="0">
              <a:latin typeface="Times New Roman"/>
              <a:ea typeface="Times New Roman"/>
            </a:endParaRPr>
          </a:p>
          <a:p>
            <a:r>
              <a:rPr lang="tr-TR" sz="2800" dirty="0">
                <a:solidFill>
                  <a:prstClr val="black"/>
                </a:solidFill>
                <a:latin typeface="Times New Roman"/>
                <a:ea typeface="Times New Roman"/>
              </a:rPr>
              <a:t>Çocuğun engeli ile ilgili olarak doğduğu andaki tıbbi müdahaleler, engeli kabul etmemek için doktor </a:t>
            </a:r>
            <a:r>
              <a:rPr lang="tr-TR" sz="2800" dirty="0" err="1">
                <a:solidFill>
                  <a:prstClr val="black"/>
                </a:solidFill>
                <a:latin typeface="Times New Roman"/>
                <a:ea typeface="Times New Roman"/>
              </a:rPr>
              <a:t>doktor</a:t>
            </a:r>
            <a:r>
              <a:rPr lang="tr-TR" sz="2800" dirty="0">
                <a:solidFill>
                  <a:prstClr val="black"/>
                </a:solidFill>
                <a:latin typeface="Times New Roman"/>
                <a:ea typeface="Times New Roman"/>
              </a:rPr>
              <a:t> gezip bekledikleri cevabı alabilmek, hatta bu konuda tedavi edici yanlış inanışlardan çözüm beklemek adına ek masraflar yapmaktadırlar.</a:t>
            </a:r>
            <a:endParaRPr lang="tr-TR" dirty="0">
              <a:latin typeface="Times New Roman"/>
              <a:ea typeface="Times New Roman"/>
            </a:endParaRPr>
          </a:p>
          <a:p>
            <a:endParaRPr lang="tr-TR" dirty="0" smtClean="0">
              <a:latin typeface="Times New Roman"/>
              <a:ea typeface="Times New Roman"/>
            </a:endParaRPr>
          </a:p>
          <a:p>
            <a:endParaRPr lang="tr-TR" dirty="0">
              <a:latin typeface="Times New Roman"/>
              <a:ea typeface="Times New Roman"/>
            </a:endParaRPr>
          </a:p>
          <a:p>
            <a:endParaRPr lang="tr-TR" dirty="0" smtClean="0">
              <a:latin typeface="Times New Roman"/>
              <a:ea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err="1" smtClean="0">
                <a:latin typeface="Times New Roman"/>
                <a:ea typeface="Times New Roman"/>
              </a:rPr>
              <a:t>Ödemeler,ekonomik</a:t>
            </a:r>
            <a:r>
              <a:rPr lang="tr-TR" sz="2800" dirty="0" smtClean="0">
                <a:latin typeface="Times New Roman"/>
                <a:ea typeface="Times New Roman"/>
              </a:rPr>
              <a:t> </a:t>
            </a:r>
            <a:r>
              <a:rPr lang="tr-TR" sz="2800" dirty="0">
                <a:latin typeface="Times New Roman"/>
                <a:ea typeface="Times New Roman"/>
              </a:rPr>
              <a:t>anlamda ailenin yükünü hafifletmeye yetmemektedir. Ailelerin çocuğun eğitimi dışında, bakımı için de ek harcamalar yapmaları maddi açıdan zorluklara sebep olabilmektedir. Bu nedenle, engelli bir çocuğun varlığının getirdiği zorlukların azaltılması için; bu çocuklara ve ailelerine daha fazla maddi yardım ve manevi destek sağlanması gerekir </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Bef>
                <a:spcPts val="800"/>
              </a:spcBef>
              <a:spcAft>
                <a:spcPts val="0"/>
              </a:spcAft>
            </a:pPr>
            <a:r>
              <a:rPr lang="tr-TR" sz="3200" b="1" dirty="0">
                <a:latin typeface="Times New Roman"/>
                <a:ea typeface="Times New Roman"/>
              </a:rPr>
              <a:t>Sosyal Sorunlar</a:t>
            </a:r>
            <a:endParaRPr lang="tr-TR" sz="3200" i="1" dirty="0">
              <a:latin typeface="Times New Roman"/>
              <a:ea typeface="Times New Roman"/>
            </a:endParaRPr>
          </a:p>
          <a:p>
            <a:r>
              <a:rPr lang="tr-TR" sz="2800" dirty="0">
                <a:latin typeface="Times New Roman"/>
                <a:ea typeface="Times New Roman"/>
              </a:rPr>
              <a:t>Engelli bireyin sorunu, ailesini de etkiler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Engelli bir çocuğun varlığı ile aile sosyal açıdan bir sınırlılık içine girer. Bu durum ebeveynlerin ortak sosyal çevrelerinin yanı sıra, kişisel-sosyal çevrelerinde ve sosyal yaşantılarında da sınırlamalar yapmalarına neden olmaktadır. </a:t>
            </a:r>
            <a:endParaRPr lang="tr-TR" sz="2800" dirty="0"/>
          </a:p>
        </p:txBody>
      </p:sp>
    </p:spTree>
    <p:extLst>
      <p:ext uri="{BB962C8B-B14F-4D97-AF65-F5344CB8AC3E}">
        <p14:creationId xmlns:p14="http://schemas.microsoft.com/office/powerpoint/2010/main" val="2111627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Aile üyelerinin özellikle engelli üyenin sosyal gelişimi için kendi aralarında işbirliği yaparak, ailelerindeki engelli üyelere karşı sorumlulukları ve onun kendilerinden farklı olmadığı gerçeğini tartışarak, sorumluluk paylaşımını yapmaları gerekir. Böylece ailedeki diğer üyeler, kendi sosyal yaşantılarını düzenli olarak gerçekleştirme fırsatı bulacaklardır</a:t>
            </a:r>
            <a:endParaRPr lang="tr-TR" sz="2800" dirty="0"/>
          </a:p>
        </p:txBody>
      </p:sp>
    </p:spTree>
    <p:extLst>
      <p:ext uri="{BB962C8B-B14F-4D97-AF65-F5344CB8AC3E}">
        <p14:creationId xmlns:p14="http://schemas.microsoft.com/office/powerpoint/2010/main" val="965467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sz="2800" b="1" dirty="0">
                <a:latin typeface="Times New Roman"/>
                <a:ea typeface="Times New Roman"/>
              </a:rPr>
              <a:t>Psikolojik Sorunlar</a:t>
            </a:r>
            <a:endParaRPr lang="tr-TR" sz="2800" i="1" dirty="0">
              <a:latin typeface="Times New Roman"/>
              <a:ea typeface="Times New Roman"/>
            </a:endParaRPr>
          </a:p>
          <a:p>
            <a:r>
              <a:rPr lang="tr-TR" sz="2800" dirty="0">
                <a:latin typeface="Times New Roman"/>
                <a:ea typeface="Times New Roman"/>
              </a:rPr>
              <a:t>Aile, çocuğunun engelli olduğunu öğrendiği andan itibaren çocuklarının gelişimi, davranış ve eğitimi, bakımı ve büyütülmesi ile ilgili gündelik psikolojik sorunlar yaşamaktadır. </a:t>
            </a:r>
            <a:endParaRPr lang="tr-TR" sz="2800" dirty="0" smtClean="0">
              <a:latin typeface="Times New Roman"/>
              <a:ea typeface="Times New Roman"/>
            </a:endParaRPr>
          </a:p>
          <a:p>
            <a:r>
              <a:rPr lang="tr-TR" sz="2800" dirty="0" smtClean="0">
                <a:latin typeface="Times New Roman"/>
                <a:ea typeface="Times New Roman"/>
              </a:rPr>
              <a:t>Aile </a:t>
            </a:r>
            <a:r>
              <a:rPr lang="tr-TR" sz="2800" dirty="0">
                <a:latin typeface="Times New Roman"/>
                <a:ea typeface="Times New Roman"/>
              </a:rPr>
              <a:t>için çocuk, anne babanın bazı hayal ve duygularını gerçekleştirme ve onların benlik algılarını olumlu olarak etkileme işlevini üstlenmektedir. </a:t>
            </a:r>
            <a:endParaRPr lang="tr-TR" sz="2800" dirty="0"/>
          </a:p>
        </p:txBody>
      </p:sp>
    </p:spTree>
    <p:extLst>
      <p:ext uri="{BB962C8B-B14F-4D97-AF65-F5344CB8AC3E}">
        <p14:creationId xmlns:p14="http://schemas.microsoft.com/office/powerpoint/2010/main" val="17192728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TotalTime>
  <Words>855</Words>
  <Application>Microsoft Office PowerPoint</Application>
  <PresentationFormat>Ekran Gösterisi (4:3)</PresentationFormat>
  <Paragraphs>40</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Century Schoolbook</vt:lpstr>
      <vt:lpstr>Times New Roman</vt:lpstr>
      <vt:lpstr>Wingdings</vt:lpstr>
      <vt:lpstr>Wingdings 2</vt:lpstr>
      <vt:lpstr>Cumba</vt:lpstr>
      <vt:lpstr>AİLELERİN YAŞADIKLARI SORUNLAR VE ÇÖZÜM ÖNERİLERİ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cp:lastModifiedBy>
  <cp:revision>6</cp:revision>
  <dcterms:created xsi:type="dcterms:W3CDTF">2017-01-03T11:15:32Z</dcterms:created>
  <dcterms:modified xsi:type="dcterms:W3CDTF">2020-04-28T20:45:46Z</dcterms:modified>
</cp:coreProperties>
</file>