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0" r:id="rId5"/>
    <p:sldId id="259" r:id="rId6"/>
    <p:sldId id="261" r:id="rId7"/>
    <p:sldId id="264" r:id="rId8"/>
    <p:sldId id="265" r:id="rId9"/>
    <p:sldId id="262" r:id="rId10"/>
    <p:sldId id="266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8"/>
            <p14:sldId id="260"/>
          </p14:sldIdLst>
        </p14:section>
        <p14:section name="Başlıksız Bölüm" id="{2109EF46-AB84-4365-9235-3926D793389A}">
          <p14:sldIdLst>
            <p14:sldId id="259"/>
            <p14:sldId id="261"/>
            <p14:sldId id="264"/>
            <p14:sldId id="265"/>
            <p14:sldId id="262"/>
            <p14:sldId id="266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3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96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80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6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48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16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5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41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6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34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POSTMODERNİTE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20078" y="696697"/>
            <a:ext cx="870667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Giddens, A. </a:t>
            </a:r>
            <a:r>
              <a:rPr lang="tr-TR" sz="2400" dirty="0">
                <a:solidFill>
                  <a:prstClr val="black"/>
                </a:solidFill>
              </a:rPr>
              <a:t>ve </a:t>
            </a:r>
            <a:r>
              <a:rPr lang="tr-TR" sz="2400" dirty="0" err="1">
                <a:solidFill>
                  <a:prstClr val="black"/>
                </a:solidFill>
              </a:rPr>
              <a:t>Sutton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P.W. (2016). Sosyolojide Temel Kavramlar (Çev. Ali Esgin). Ankara: Phoenix Yayınevi.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Ritzer</a:t>
            </a:r>
            <a:r>
              <a:rPr lang="tr-TR" sz="2400" dirty="0" smtClean="0">
                <a:solidFill>
                  <a:prstClr val="black"/>
                </a:solidFill>
              </a:rPr>
              <a:t>, G. ve </a:t>
            </a:r>
            <a:r>
              <a:rPr lang="tr-TR" sz="2400" dirty="0" err="1" smtClean="0">
                <a:solidFill>
                  <a:prstClr val="black"/>
                </a:solidFill>
              </a:rPr>
              <a:t>Stepnisky</a:t>
            </a:r>
            <a:r>
              <a:rPr lang="tr-TR" sz="2400" dirty="0" smtClean="0">
                <a:solidFill>
                  <a:prstClr val="black"/>
                </a:solidFill>
              </a:rPr>
              <a:t>, J. (2012). Çağdaş Sosyoloji Kuramları ve Klasik Kökleri (Çev. Irmak Ertuna </a:t>
            </a:r>
            <a:r>
              <a:rPr lang="tr-TR" sz="2400" dirty="0" err="1" smtClean="0">
                <a:solidFill>
                  <a:prstClr val="black"/>
                </a:solidFill>
              </a:rPr>
              <a:t>Howison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Şaylan</a:t>
            </a:r>
            <a:r>
              <a:rPr lang="tr-TR" sz="2400" dirty="0" smtClean="0">
                <a:solidFill>
                  <a:prstClr val="black"/>
                </a:solidFill>
              </a:rPr>
              <a:t>, G. (2016). </a:t>
            </a:r>
            <a:r>
              <a:rPr lang="tr-TR" sz="2400" dirty="0" err="1" smtClean="0">
                <a:solidFill>
                  <a:prstClr val="black"/>
                </a:solidFill>
              </a:rPr>
              <a:t>Postmodernizm</a:t>
            </a:r>
            <a:r>
              <a:rPr lang="tr-TR" sz="2400" dirty="0" smtClean="0">
                <a:solidFill>
                  <a:prstClr val="black"/>
                </a:solidFill>
              </a:rPr>
              <a:t>. Ankara: İmge Kitabevi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Modernlik 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18. yy Avrupa Aydınlanmasından 1980’li yılların ortalarına kadar süren ve </a:t>
            </a:r>
            <a:r>
              <a:rPr lang="tr-TR" sz="2400" dirty="0" err="1" smtClean="0">
                <a:solidFill>
                  <a:prstClr val="black"/>
                </a:solidFill>
              </a:rPr>
              <a:t>sekülerleşme</a:t>
            </a:r>
            <a:r>
              <a:rPr lang="tr-TR" sz="2400" dirty="0" smtClean="0">
                <a:solidFill>
                  <a:prstClr val="black"/>
                </a:solidFill>
              </a:rPr>
              <a:t>, rasyonelleşme, demokratikleşme, bireyselleşme ve bilimsel düşüncenin gelişimi gibi unsurlarla karakterize edilen </a:t>
            </a:r>
            <a:r>
              <a:rPr lang="tr-TR" sz="2400" dirty="0" smtClean="0">
                <a:solidFill>
                  <a:prstClr val="black"/>
                </a:solidFill>
              </a:rPr>
              <a:t>dönem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ve </a:t>
            </a:r>
            <a:r>
              <a:rPr lang="tr-TR" sz="2400" dirty="0" err="1" smtClean="0">
                <a:solidFill>
                  <a:prstClr val="black"/>
                </a:solidFill>
              </a:rPr>
              <a:t>Sutton</a:t>
            </a:r>
            <a:r>
              <a:rPr lang="tr-TR" sz="2400" dirty="0" smtClean="0">
                <a:solidFill>
                  <a:prstClr val="black"/>
                </a:solidFill>
              </a:rPr>
              <a:t>, 2014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Rasyonelleşme 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Geleneksel fikir ve inançların yerini metodolojik kural ve yordamlar aracılığıyla biçimsel araç-amaç düşüncesinin aldığı uzun vadeli toplumsal süreç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 ve </a:t>
            </a:r>
            <a:r>
              <a:rPr lang="tr-TR" sz="2400" dirty="0" err="1" smtClean="0">
                <a:solidFill>
                  <a:prstClr val="black"/>
                </a:solidFill>
              </a:rPr>
              <a:t>Sutton</a:t>
            </a:r>
            <a:r>
              <a:rPr lang="tr-TR" sz="2400" dirty="0" smtClean="0">
                <a:solidFill>
                  <a:prstClr val="black"/>
                </a:solidFill>
              </a:rPr>
              <a:t>, 2014).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7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017643" y="756332"/>
            <a:ext cx="76974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 smtClean="0">
                <a:solidFill>
                  <a:prstClr val="black"/>
                </a:solidFill>
              </a:rPr>
              <a:t>Postmodernite</a:t>
            </a:r>
            <a:r>
              <a:rPr lang="tr-TR" sz="2400" b="1" dirty="0" smtClean="0">
                <a:solidFill>
                  <a:prstClr val="black"/>
                </a:solidFill>
              </a:rPr>
              <a:t> </a:t>
            </a:r>
          </a:p>
          <a:p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Modernliği izleyen, net bir tanımı yapılamayan, çoğulcu ve kendisinden önceki modernlikten sosyal yönlerden farklı olan tarihsel bir dönem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Giddens</a:t>
            </a:r>
            <a:r>
              <a:rPr lang="tr-TR" sz="2400" dirty="0" smtClean="0">
                <a:solidFill>
                  <a:prstClr val="black"/>
                </a:solidFill>
              </a:rPr>
              <a:t> ve </a:t>
            </a:r>
            <a:r>
              <a:rPr lang="tr-TR" sz="2400" dirty="0" err="1" smtClean="0">
                <a:solidFill>
                  <a:prstClr val="black"/>
                </a:solidFill>
              </a:rPr>
              <a:t>Sutton</a:t>
            </a:r>
            <a:r>
              <a:rPr lang="tr-TR" sz="2400" dirty="0" smtClean="0">
                <a:solidFill>
                  <a:prstClr val="black"/>
                </a:solidFill>
              </a:rPr>
              <a:t>, 2014).</a:t>
            </a:r>
          </a:p>
          <a:p>
            <a:endParaRPr lang="tr-TR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5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480930" y="468097"/>
            <a:ext cx="949187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 smtClean="0">
                <a:solidFill>
                  <a:prstClr val="black"/>
                </a:solidFill>
              </a:rPr>
              <a:t>Postmodern</a:t>
            </a:r>
            <a:r>
              <a:rPr lang="tr-TR" sz="2400" b="1" dirty="0" smtClean="0">
                <a:solidFill>
                  <a:prstClr val="black"/>
                </a:solidFill>
              </a:rPr>
              <a:t> Büyük Kuramlar</a:t>
            </a:r>
          </a:p>
          <a:p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Endüstriyel Toplumdan Post-Endüstriyel Topluma Geçiş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«Daniel </a:t>
            </a:r>
            <a:r>
              <a:rPr lang="tr-TR" sz="2400" dirty="0" err="1" smtClean="0">
                <a:solidFill>
                  <a:prstClr val="black"/>
                </a:solidFill>
              </a:rPr>
              <a:t>Bell</a:t>
            </a:r>
            <a:r>
              <a:rPr lang="tr-TR" sz="2400" dirty="0" smtClean="0">
                <a:solidFill>
                  <a:prstClr val="black"/>
                </a:solidFill>
              </a:rPr>
              <a:t> (1919-2011</a:t>
            </a:r>
            <a:r>
              <a:rPr lang="tr-TR" sz="2400" dirty="0" smtClean="0">
                <a:solidFill>
                  <a:prstClr val="black"/>
                </a:solidFill>
              </a:rPr>
              <a:t>)»</a:t>
            </a: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Bell’in</a:t>
            </a:r>
            <a:r>
              <a:rPr lang="tr-TR" sz="2400" dirty="0" smtClean="0">
                <a:solidFill>
                  <a:prstClr val="black"/>
                </a:solidFill>
              </a:rPr>
              <a:t> teme konusu post-endüstriyel toplumdur. Bu toplumu, sosyal yapı, politika ve kültür olarak üç </a:t>
            </a:r>
            <a:r>
              <a:rPr lang="tr-TR" sz="2400" dirty="0">
                <a:solidFill>
                  <a:prstClr val="black"/>
                </a:solidFill>
              </a:rPr>
              <a:t>alana </a:t>
            </a:r>
            <a:r>
              <a:rPr lang="tr-TR" sz="2400" dirty="0" smtClean="0">
                <a:solidFill>
                  <a:prstClr val="black"/>
                </a:solidFill>
              </a:rPr>
              <a:t>ayırır (</a:t>
            </a:r>
            <a:r>
              <a:rPr lang="tr-TR" sz="2400" dirty="0" err="1">
                <a:solidFill>
                  <a:prstClr val="black"/>
                </a:solidFill>
              </a:rPr>
              <a:t>Ritzer</a:t>
            </a:r>
            <a:r>
              <a:rPr lang="tr-TR" sz="2400" dirty="0">
                <a:solidFill>
                  <a:prstClr val="black"/>
                </a:solidFill>
              </a:rPr>
              <a:t> ve </a:t>
            </a:r>
            <a:r>
              <a:rPr lang="tr-TR" sz="2400" dirty="0" err="1">
                <a:solidFill>
                  <a:prstClr val="black"/>
                </a:solidFill>
              </a:rPr>
              <a:t>Stepnisky</a:t>
            </a:r>
            <a:r>
              <a:rPr lang="tr-TR" sz="2400" dirty="0">
                <a:solidFill>
                  <a:prstClr val="black"/>
                </a:solidFill>
              </a:rPr>
              <a:t>, 2012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Artan </a:t>
            </a:r>
            <a:r>
              <a:rPr lang="tr-TR" sz="2400" b="1" dirty="0" smtClean="0">
                <a:solidFill>
                  <a:prstClr val="black"/>
                </a:solidFill>
              </a:rPr>
              <a:t>Yönetimsellik</a:t>
            </a:r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dirty="0" smtClean="0">
                <a:solidFill>
                  <a:prstClr val="black"/>
                </a:solidFill>
              </a:rPr>
              <a:t>«</a:t>
            </a:r>
            <a:r>
              <a:rPr lang="tr-TR" sz="2400" dirty="0" err="1" smtClean="0">
                <a:solidFill>
                  <a:prstClr val="black"/>
                </a:solidFill>
              </a:rPr>
              <a:t>Michel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err="1" smtClean="0">
                <a:solidFill>
                  <a:prstClr val="black"/>
                </a:solidFill>
              </a:rPr>
              <a:t>Foucault</a:t>
            </a:r>
            <a:r>
              <a:rPr lang="tr-TR" sz="2400" dirty="0" smtClean="0">
                <a:solidFill>
                  <a:prstClr val="black"/>
                </a:solidFill>
              </a:rPr>
              <a:t>(1926-1984)» </a:t>
            </a:r>
          </a:p>
          <a:p>
            <a:r>
              <a:rPr lang="tr-TR" sz="2400" dirty="0" err="1" smtClean="0">
                <a:solidFill>
                  <a:prstClr val="black"/>
                </a:solidFill>
              </a:rPr>
              <a:t>Foucault’un</a:t>
            </a:r>
            <a:r>
              <a:rPr lang="tr-TR" sz="2400" dirty="0" smtClean="0">
                <a:solidFill>
                  <a:prstClr val="black"/>
                </a:solidFill>
              </a:rPr>
              <a:t> devlet harici </a:t>
            </a:r>
            <a:r>
              <a:rPr lang="tr-TR" sz="2400" dirty="0" err="1" smtClean="0">
                <a:solidFill>
                  <a:prstClr val="black"/>
                </a:solidFill>
              </a:rPr>
              <a:t>yönetimsellikle</a:t>
            </a:r>
            <a:r>
              <a:rPr lang="tr-TR" sz="2400" dirty="0" smtClean="0">
                <a:solidFill>
                  <a:prstClr val="black"/>
                </a:solidFill>
              </a:rPr>
              <a:t> ilgili en önemli çalışması Hapishane’nin </a:t>
            </a:r>
            <a:r>
              <a:rPr lang="tr-TR" sz="2400" dirty="0" err="1" smtClean="0">
                <a:solidFill>
                  <a:prstClr val="black"/>
                </a:solidFill>
              </a:rPr>
              <a:t>Doğuşu’dur</a:t>
            </a:r>
            <a:r>
              <a:rPr lang="tr-TR" sz="2400" dirty="0" smtClean="0">
                <a:solidFill>
                  <a:prstClr val="black"/>
                </a:solidFill>
              </a:rPr>
              <a:t>. Bu çalışmada mahkumların işkence görmesinden hapishane kuralları tarafından kontrol edilmelerine doğru değişim üzerinden </a:t>
            </a:r>
            <a:r>
              <a:rPr lang="tr-TR" sz="2400" dirty="0" smtClean="0">
                <a:solidFill>
                  <a:prstClr val="black"/>
                </a:solidFill>
              </a:rPr>
              <a:t>artan </a:t>
            </a:r>
            <a:r>
              <a:rPr lang="tr-TR" sz="2400" dirty="0" err="1" smtClean="0">
                <a:solidFill>
                  <a:prstClr val="black"/>
                </a:solidFill>
              </a:rPr>
              <a:t>yönetimselliği</a:t>
            </a:r>
            <a:r>
              <a:rPr lang="tr-TR" sz="2400" dirty="0" smtClean="0">
                <a:solidFill>
                  <a:prstClr val="black"/>
                </a:solidFill>
              </a:rPr>
              <a:t> açıklar (</a:t>
            </a:r>
            <a:r>
              <a:rPr lang="tr-TR" sz="2400" dirty="0" err="1" smtClean="0">
                <a:solidFill>
                  <a:prstClr val="black"/>
                </a:solidFill>
              </a:rPr>
              <a:t>Ritzer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ve </a:t>
            </a:r>
            <a:r>
              <a:rPr lang="tr-TR" sz="2400" dirty="0" err="1" smtClean="0">
                <a:solidFill>
                  <a:prstClr val="black"/>
                </a:solidFill>
              </a:rPr>
              <a:t>Stepnisky</a:t>
            </a:r>
            <a:r>
              <a:rPr lang="tr-TR" sz="2400" dirty="0" smtClean="0">
                <a:solidFill>
                  <a:prstClr val="black"/>
                </a:solidFill>
              </a:rPr>
              <a:t>, 2012)</a:t>
            </a: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21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232452" y="685800"/>
            <a:ext cx="1024724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 smtClean="0">
                <a:solidFill>
                  <a:prstClr val="black"/>
                </a:solidFill>
              </a:rPr>
              <a:t>Postmodern</a:t>
            </a:r>
            <a:r>
              <a:rPr lang="tr-TR" sz="2400" b="1" dirty="0" smtClean="0">
                <a:solidFill>
                  <a:prstClr val="black"/>
                </a:solidFill>
              </a:rPr>
              <a:t> Büyük Kuramlar</a:t>
            </a:r>
          </a:p>
          <a:p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 smtClean="0">
                <a:solidFill>
                  <a:prstClr val="black"/>
                </a:solidFill>
              </a:rPr>
              <a:t>Modernitenin </a:t>
            </a:r>
            <a:r>
              <a:rPr lang="tr-TR" sz="2400" b="1" dirty="0" smtClean="0">
                <a:solidFill>
                  <a:prstClr val="black"/>
                </a:solidFill>
              </a:rPr>
              <a:t>Olgunlaşma Çağı Olarak </a:t>
            </a:r>
            <a:r>
              <a:rPr lang="tr-TR" sz="2400" b="1" dirty="0" err="1" smtClean="0">
                <a:solidFill>
                  <a:prstClr val="black"/>
                </a:solidFill>
              </a:rPr>
              <a:t>Postmodernite</a:t>
            </a:r>
            <a:endParaRPr lang="tr-TR" sz="2400" b="1" dirty="0" smtClean="0">
              <a:solidFill>
                <a:prstClr val="black"/>
              </a:solidFill>
            </a:endParaRPr>
          </a:p>
          <a:p>
            <a:r>
              <a:rPr lang="tr-TR" sz="2400" i="1" dirty="0" smtClean="0">
                <a:solidFill>
                  <a:prstClr val="black"/>
                </a:solidFill>
              </a:rPr>
              <a:t>«Müphemlikle Yaşamayı Öğrenmek»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Müphemlik, </a:t>
            </a:r>
            <a:r>
              <a:rPr lang="tr-TR" sz="2400" dirty="0" err="1" smtClean="0">
                <a:solidFill>
                  <a:prstClr val="black"/>
                </a:solidFill>
              </a:rPr>
              <a:t>modernitenin</a:t>
            </a:r>
            <a:r>
              <a:rPr lang="tr-TR" sz="2400" dirty="0" smtClean="0">
                <a:solidFill>
                  <a:prstClr val="black"/>
                </a:solidFill>
              </a:rPr>
              <a:t> bir ürünüdür. Bauman </a:t>
            </a:r>
            <a:r>
              <a:rPr lang="tr-TR" sz="2400" dirty="0" err="1" smtClean="0">
                <a:solidFill>
                  <a:prstClr val="black"/>
                </a:solidFill>
              </a:rPr>
              <a:t>postmoderniteyi</a:t>
            </a:r>
            <a:r>
              <a:rPr lang="tr-TR" sz="2400" dirty="0" smtClean="0">
                <a:solidFill>
                  <a:prstClr val="black"/>
                </a:solidFill>
              </a:rPr>
              <a:t>, </a:t>
            </a:r>
            <a:r>
              <a:rPr lang="tr-TR" sz="2400" dirty="0" err="1" smtClean="0">
                <a:solidFill>
                  <a:prstClr val="black"/>
                </a:solidFill>
              </a:rPr>
              <a:t>modernite</a:t>
            </a:r>
            <a:r>
              <a:rPr lang="tr-TR" sz="2400" dirty="0" smtClean="0">
                <a:solidFill>
                  <a:prstClr val="black"/>
                </a:solidFill>
              </a:rPr>
              <a:t> ve onun, müphemliğe karşı açtığı savaşa karşıtlıkla tanımlar. </a:t>
            </a:r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r>
              <a:rPr lang="tr-TR" sz="2400" i="1" dirty="0">
                <a:solidFill>
                  <a:prstClr val="black"/>
                </a:solidFill>
              </a:rPr>
              <a:t>«</a:t>
            </a:r>
            <a:r>
              <a:rPr lang="tr-TR" sz="2400" i="1" dirty="0" err="1">
                <a:solidFill>
                  <a:prstClr val="black"/>
                </a:solidFill>
              </a:rPr>
              <a:t>Postmoderniteye</a:t>
            </a:r>
            <a:r>
              <a:rPr lang="tr-TR" sz="2400" i="1" dirty="0">
                <a:solidFill>
                  <a:prstClr val="black"/>
                </a:solidFill>
              </a:rPr>
              <a:t> Dair Müphemlik</a:t>
            </a:r>
            <a:r>
              <a:rPr lang="tr-TR" sz="2400" i="1" dirty="0" smtClean="0">
                <a:solidFill>
                  <a:prstClr val="black"/>
                </a:solidFill>
              </a:rPr>
              <a:t>»</a:t>
            </a: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Postmodern</a:t>
            </a:r>
            <a:r>
              <a:rPr lang="tr-TR" sz="2400" dirty="0" smtClean="0">
                <a:solidFill>
                  <a:prstClr val="black"/>
                </a:solidFill>
              </a:rPr>
              <a:t> toplumda hayat kolay değildir. Açık opsiyonların olmadığı, stratejilerin her zaman sorguya açık olduğu bir hayattır (</a:t>
            </a:r>
            <a:r>
              <a:rPr lang="tr-TR" sz="2400" dirty="0" err="1" smtClean="0">
                <a:solidFill>
                  <a:prstClr val="black"/>
                </a:solidFill>
              </a:rPr>
              <a:t>Ritzer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ve </a:t>
            </a:r>
            <a:r>
              <a:rPr lang="tr-TR" sz="2400" dirty="0" err="1">
                <a:solidFill>
                  <a:prstClr val="black"/>
                </a:solidFill>
              </a:rPr>
              <a:t>Stepnisky</a:t>
            </a:r>
            <a:r>
              <a:rPr lang="tr-TR" sz="2400" dirty="0">
                <a:solidFill>
                  <a:prstClr val="black"/>
                </a:solidFill>
              </a:rPr>
              <a:t>, 2012). </a:t>
            </a:r>
            <a:endParaRPr lang="tr-TR" sz="2400" i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858617" y="685800"/>
            <a:ext cx="86967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b="1" dirty="0" smtClean="0">
              <a:solidFill>
                <a:prstClr val="black"/>
              </a:solidFill>
            </a:endParaRPr>
          </a:p>
          <a:p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i="1" dirty="0">
                <a:solidFill>
                  <a:prstClr val="black"/>
                </a:solidFill>
              </a:rPr>
              <a:t>«</a:t>
            </a:r>
            <a:r>
              <a:rPr lang="tr-TR" sz="2400" i="1" dirty="0" err="1">
                <a:solidFill>
                  <a:prstClr val="black"/>
                </a:solidFill>
              </a:rPr>
              <a:t>Postmodern</a:t>
            </a:r>
            <a:r>
              <a:rPr lang="tr-TR" sz="2400" i="1" dirty="0">
                <a:solidFill>
                  <a:prstClr val="black"/>
                </a:solidFill>
              </a:rPr>
              <a:t> Etik»</a:t>
            </a:r>
          </a:p>
          <a:p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Bauman</a:t>
            </a:r>
            <a:r>
              <a:rPr lang="tr-TR" sz="2400" dirty="0">
                <a:solidFill>
                  <a:prstClr val="black"/>
                </a:solidFill>
              </a:rPr>
              <a:t>, ahlak sahibi insanların uyması gereken tutarlı kurallar fikrinin ters düştüğü </a:t>
            </a:r>
            <a:r>
              <a:rPr lang="tr-TR" sz="2400" dirty="0" err="1">
                <a:solidFill>
                  <a:prstClr val="black"/>
                </a:solidFill>
              </a:rPr>
              <a:t>postmodern</a:t>
            </a:r>
            <a:r>
              <a:rPr lang="tr-TR" sz="2400" dirty="0">
                <a:solidFill>
                  <a:prstClr val="black"/>
                </a:solidFill>
              </a:rPr>
              <a:t> çağda, etik prensiplerin durumuyla ilgilenir. </a:t>
            </a:r>
            <a:r>
              <a:rPr lang="tr-TR" sz="2400" dirty="0" err="1">
                <a:solidFill>
                  <a:prstClr val="black"/>
                </a:solidFill>
              </a:rPr>
              <a:t>Postmodern</a:t>
            </a:r>
            <a:r>
              <a:rPr lang="tr-TR" sz="2400" dirty="0">
                <a:solidFill>
                  <a:prstClr val="black"/>
                </a:solidFill>
              </a:rPr>
              <a:t> perspektiften bakıldığında ahlaki kod, muğlaktır ve çelişki doludur (</a:t>
            </a:r>
            <a:r>
              <a:rPr lang="tr-TR" sz="2400" dirty="0" err="1">
                <a:solidFill>
                  <a:prstClr val="black"/>
                </a:solidFill>
              </a:rPr>
              <a:t>Ritzer</a:t>
            </a:r>
            <a:r>
              <a:rPr lang="tr-TR" sz="2400" dirty="0">
                <a:solidFill>
                  <a:prstClr val="black"/>
                </a:solidFill>
              </a:rPr>
              <a:t> ve </a:t>
            </a:r>
            <a:r>
              <a:rPr lang="tr-TR" sz="2400" dirty="0" err="1">
                <a:solidFill>
                  <a:prstClr val="black"/>
                </a:solidFill>
              </a:rPr>
              <a:t>Stepnisky</a:t>
            </a:r>
            <a:r>
              <a:rPr lang="tr-TR" sz="2400" dirty="0">
                <a:solidFill>
                  <a:prstClr val="black"/>
                </a:solidFill>
              </a:rPr>
              <a:t>, 2012). </a:t>
            </a: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2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246243" y="319010"/>
            <a:ext cx="769742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Tüketim Toplumunun </a:t>
            </a:r>
            <a:r>
              <a:rPr lang="tr-TR" sz="2400" b="1" dirty="0" smtClean="0">
                <a:solidFill>
                  <a:prstClr val="black"/>
                </a:solidFill>
              </a:rPr>
              <a:t>Yükselişi </a:t>
            </a:r>
            <a:r>
              <a:rPr lang="tr-TR" sz="2400" dirty="0" smtClean="0">
                <a:solidFill>
                  <a:prstClr val="black"/>
                </a:solidFill>
              </a:rPr>
              <a:t>«</a:t>
            </a:r>
            <a:r>
              <a:rPr lang="tr-TR" sz="2400" dirty="0">
                <a:solidFill>
                  <a:prstClr val="black"/>
                </a:solidFill>
              </a:rPr>
              <a:t>Jean </a:t>
            </a:r>
            <a:r>
              <a:rPr lang="tr-TR" sz="2400" dirty="0" err="1">
                <a:solidFill>
                  <a:prstClr val="black"/>
                </a:solidFill>
              </a:rPr>
              <a:t>Baudrillard</a:t>
            </a:r>
            <a:r>
              <a:rPr lang="tr-TR" sz="2400" dirty="0">
                <a:solidFill>
                  <a:prstClr val="black"/>
                </a:solidFill>
              </a:rPr>
              <a:t> (1929-2007)»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Baudrillard</a:t>
            </a:r>
            <a:r>
              <a:rPr lang="tr-TR" sz="2400" dirty="0" smtClean="0">
                <a:solidFill>
                  <a:prstClr val="black"/>
                </a:solidFill>
              </a:rPr>
              <a:t> tüketim toplumun ortaya çıkışıyla ilgilenir. Bunu yaparken çağının (1960’lar) oldukça ilerisindedir.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Sembolik Değiş Tokuşun Kayboluşu,</a:t>
            </a:r>
          </a:p>
          <a:p>
            <a:pPr algn="just"/>
            <a:r>
              <a:rPr lang="tr-TR" sz="2400" b="1" dirty="0" err="1">
                <a:solidFill>
                  <a:prstClr val="black"/>
                </a:solidFill>
              </a:rPr>
              <a:t>Simulasyonlarda</a:t>
            </a:r>
            <a:r>
              <a:rPr lang="tr-TR" sz="2400" b="1" dirty="0">
                <a:solidFill>
                  <a:prstClr val="black"/>
                </a:solidFill>
              </a:rPr>
              <a:t> </a:t>
            </a:r>
            <a:r>
              <a:rPr lang="tr-TR" sz="2400" b="1" dirty="0" smtClean="0">
                <a:solidFill>
                  <a:prstClr val="black"/>
                </a:solidFill>
              </a:rPr>
              <a:t>Artış</a:t>
            </a: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Baudrillard</a:t>
            </a:r>
            <a:r>
              <a:rPr lang="tr-TR" sz="2400" dirty="0" smtClean="0">
                <a:solidFill>
                  <a:prstClr val="black"/>
                </a:solidFill>
              </a:rPr>
              <a:t> ilkel toplumları sembolik değiş tokuşla tanımlarken, günümüz toplumlarını simülasyonlarla (sahteler) </a:t>
            </a:r>
            <a:r>
              <a:rPr lang="tr-TR" sz="2400" dirty="0" smtClean="0">
                <a:solidFill>
                  <a:prstClr val="black"/>
                </a:solidFill>
              </a:rPr>
              <a:t>tanımlar  </a:t>
            </a:r>
            <a:r>
              <a:rPr lang="tr-TR" sz="2400" dirty="0">
                <a:solidFill>
                  <a:prstClr val="black"/>
                </a:solidFill>
              </a:rPr>
              <a:t>(</a:t>
            </a:r>
            <a:r>
              <a:rPr lang="tr-TR" sz="2400" dirty="0" err="1">
                <a:solidFill>
                  <a:prstClr val="black"/>
                </a:solidFill>
              </a:rPr>
              <a:t>Ritzer</a:t>
            </a:r>
            <a:r>
              <a:rPr lang="tr-TR" sz="2400" dirty="0">
                <a:solidFill>
                  <a:prstClr val="black"/>
                </a:solidFill>
              </a:rPr>
              <a:t> ve </a:t>
            </a:r>
            <a:r>
              <a:rPr lang="tr-TR" sz="2400" dirty="0" err="1">
                <a:solidFill>
                  <a:prstClr val="black"/>
                </a:solidFill>
              </a:rPr>
              <a:t>Stepnisky</a:t>
            </a:r>
            <a:r>
              <a:rPr lang="tr-TR" sz="2400" dirty="0">
                <a:solidFill>
                  <a:prstClr val="black"/>
                </a:solidFill>
              </a:rPr>
              <a:t>, 2012)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20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76669" y="716576"/>
            <a:ext cx="7697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Tüketim </a:t>
            </a:r>
            <a:r>
              <a:rPr lang="tr-TR" sz="2400" b="1" dirty="0" smtClean="0">
                <a:solidFill>
                  <a:prstClr val="black"/>
                </a:solidFill>
              </a:rPr>
              <a:t>Toplumu ve Yeni Tüketim </a:t>
            </a:r>
            <a:r>
              <a:rPr lang="tr-TR" sz="2400" b="1" dirty="0" smtClean="0">
                <a:solidFill>
                  <a:prstClr val="black"/>
                </a:solidFill>
              </a:rPr>
              <a:t>Araçları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George </a:t>
            </a:r>
            <a:r>
              <a:rPr lang="tr-TR" sz="2400" dirty="0" err="1" smtClean="0">
                <a:solidFill>
                  <a:prstClr val="black"/>
                </a:solidFill>
              </a:rPr>
              <a:t>Ritzer</a:t>
            </a:r>
            <a:r>
              <a:rPr lang="tr-TR" sz="2400" dirty="0" smtClean="0">
                <a:solidFill>
                  <a:prstClr val="black"/>
                </a:solidFill>
              </a:rPr>
              <a:t>, tüketim yaptığımız ortamları içeren büyük kuram sunar. Günümüz toplumunda giderek artan tüketime dikkat çekerek toplu </a:t>
            </a:r>
            <a:r>
              <a:rPr lang="tr-TR" sz="2400" dirty="0" err="1" smtClean="0">
                <a:solidFill>
                  <a:prstClr val="black"/>
                </a:solidFill>
              </a:rPr>
              <a:t>hiper</a:t>
            </a:r>
            <a:r>
              <a:rPr lang="tr-TR" sz="2400" dirty="0" smtClean="0">
                <a:solidFill>
                  <a:prstClr val="black"/>
                </a:solidFill>
              </a:rPr>
              <a:t>-tüketimle tanımlar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Ritzer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ve </a:t>
            </a:r>
            <a:r>
              <a:rPr lang="tr-TR" sz="2400" dirty="0" err="1">
                <a:solidFill>
                  <a:prstClr val="black"/>
                </a:solidFill>
              </a:rPr>
              <a:t>Stepnisky</a:t>
            </a:r>
            <a:r>
              <a:rPr lang="tr-TR" sz="2400" dirty="0">
                <a:solidFill>
                  <a:prstClr val="black"/>
                </a:solidFill>
              </a:rPr>
              <a:t>, 2012)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0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431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Ofis Teması</vt:lpstr>
      <vt:lpstr>1_Ofis Teması</vt:lpstr>
      <vt:lpstr>SHB-101 SOSYOLOJİ POSTMODERNİTE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12</cp:revision>
  <dcterms:created xsi:type="dcterms:W3CDTF">2017-11-01T18:07:13Z</dcterms:created>
  <dcterms:modified xsi:type="dcterms:W3CDTF">2018-02-03T22:24:10Z</dcterms:modified>
</cp:coreProperties>
</file>