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44" r:id="rId1"/>
  </p:sldMasterIdLst>
  <p:notesMasterIdLst>
    <p:notesMasterId r:id="rId35"/>
  </p:notesMasterIdLst>
  <p:sldIdLst>
    <p:sldId id="323" r:id="rId2"/>
    <p:sldId id="424" r:id="rId3"/>
    <p:sldId id="418" r:id="rId4"/>
    <p:sldId id="363" r:id="rId5"/>
    <p:sldId id="381" r:id="rId6"/>
    <p:sldId id="364" r:id="rId7"/>
    <p:sldId id="382" r:id="rId8"/>
    <p:sldId id="384" r:id="rId9"/>
    <p:sldId id="383" r:id="rId10"/>
    <p:sldId id="411" r:id="rId11"/>
    <p:sldId id="386" r:id="rId12"/>
    <p:sldId id="330" r:id="rId13"/>
    <p:sldId id="410" r:id="rId14"/>
    <p:sldId id="388" r:id="rId15"/>
    <p:sldId id="344" r:id="rId16"/>
    <p:sldId id="342" r:id="rId17"/>
    <p:sldId id="347" r:id="rId18"/>
    <p:sldId id="395" r:id="rId19"/>
    <p:sldId id="406" r:id="rId20"/>
    <p:sldId id="396" r:id="rId21"/>
    <p:sldId id="407" r:id="rId22"/>
    <p:sldId id="403" r:id="rId23"/>
    <p:sldId id="400" r:id="rId24"/>
    <p:sldId id="378" r:id="rId25"/>
    <p:sldId id="419" r:id="rId26"/>
    <p:sldId id="420" r:id="rId27"/>
    <p:sldId id="422" r:id="rId28"/>
    <p:sldId id="415" r:id="rId29"/>
    <p:sldId id="423" r:id="rId30"/>
    <p:sldId id="421" r:id="rId31"/>
    <p:sldId id="357" r:id="rId32"/>
    <p:sldId id="333" r:id="rId33"/>
    <p:sldId id="362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03" autoAdjust="0"/>
    <p:restoredTop sz="94660"/>
  </p:normalViewPr>
  <p:slideViewPr>
    <p:cSldViewPr>
      <p:cViewPr varScale="1">
        <p:scale>
          <a:sx n="68" d="100"/>
          <a:sy n="68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D6AD9-47C5-463A-B42E-DF9EA6281000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F9A99-0875-4A17-883B-4962B731FBA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286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Çapraz Köşeli Dikdörtgen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Çapraz Köşeli Dikdörtgen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845" r:id="rId1"/>
    <p:sldLayoutId id="2147484846" r:id="rId2"/>
    <p:sldLayoutId id="2147484847" r:id="rId3"/>
    <p:sldLayoutId id="2147484848" r:id="rId4"/>
    <p:sldLayoutId id="2147484849" r:id="rId5"/>
    <p:sldLayoutId id="2147484850" r:id="rId6"/>
    <p:sldLayoutId id="2147484851" r:id="rId7"/>
    <p:sldLayoutId id="2147484852" r:id="rId8"/>
    <p:sldLayoutId id="2147484853" r:id="rId9"/>
    <p:sldLayoutId id="2147484854" r:id="rId10"/>
    <p:sldLayoutId id="21474848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tr/url?sa=i&amp;rct=j&amp;q=&amp;esrc=s&amp;frm=1&amp;source=images&amp;cd=&amp;cad=rja&amp;docid=Tb-tzUyXBgqr7M&amp;tbnid=gd567pIGcsMa9M:&amp;ved=&amp;url=http://www.askrehberi.net/bebeklerde-saglikli-dil-gelisimi.html&amp;ei=pKx_UriiCIfctAbBuYCQBw&amp;psig=AFQjCNGsY1aVaRGDdmJvFrFSEOtR2raXYQ&amp;ust=1384185380571799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ltek.tubitak.gov.tr/gelisim/psikoloji/kisilik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6876256" y="812216"/>
            <a:ext cx="2267745" cy="841648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-2202" y="-41840"/>
            <a:ext cx="9470745" cy="182357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>
            <a:spAutoFit/>
          </a:bodyPr>
          <a:lstStyle/>
          <a:p>
            <a:pPr algn="ctr"/>
            <a:r>
              <a:rPr lang="tr-TR" sz="1050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ANKARA ÜNİVERSİTESİ SOSYAL BİLİMLER ENSTİTÜSÜ</a:t>
            </a:r>
            <a:br>
              <a:rPr lang="tr-TR" sz="1050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tr-TR" sz="1050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MÜZE EĞİTİMİ DİSİPLİNLERARASI ANABİLİM DALI </a:t>
            </a:r>
            <a:br>
              <a:rPr lang="tr-TR" sz="1050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tr-TR" sz="1050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MÜZE EĞİTİMİ VE ÇOCUK </a:t>
            </a:r>
            <a:r>
              <a:rPr lang="tr-TR" sz="105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DERSİ</a:t>
            </a:r>
            <a:endParaRPr lang="tr-TR" sz="1050" dirty="0">
              <a:ln w="0"/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tr-TR" sz="1050" b="1" cap="none" spc="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tr-TR" sz="1050" b="1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tr-TR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ORTA VE GEÇ  ÇOCUKLUKTA</a:t>
            </a:r>
          </a:p>
          <a:p>
            <a:r>
              <a:rPr lang="tr-TR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BİLİŞSEL GELİŞİM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95536" y="1916832"/>
            <a:ext cx="228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Fatma ULUDAĞ  </a:t>
            </a:r>
          </a:p>
          <a:p>
            <a:r>
              <a:rPr lang="tr-TR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13934106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2008313"/>
            <a:ext cx="5112568" cy="462616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999931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116632"/>
            <a:ext cx="388843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Dengeleme: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tr-TR" sz="28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  <a:p>
            <a:r>
              <a:rPr lang="tr-TR" sz="2400" dirty="0" smtClean="0"/>
              <a:t>Çocuk özümleme </a:t>
            </a:r>
            <a:r>
              <a:rPr lang="tr-TR" sz="2400" dirty="0"/>
              <a:t>ve ardından bu değerlendirmenin yetersiz kalması halinde mevcut bilişsel dengesi bozulacağı için bu dengeyi düzenleme (</a:t>
            </a:r>
            <a:r>
              <a:rPr lang="tr-TR" sz="2400" dirty="0" err="1"/>
              <a:t>uyumsama</a:t>
            </a:r>
            <a:r>
              <a:rPr lang="tr-TR" sz="2400" dirty="0"/>
              <a:t>) aracılığı ile yeniden kurmaya çalışacaktır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800" dirty="0"/>
          </a:p>
          <a:p>
            <a:endParaRPr lang="tr-TR" sz="2800" dirty="0"/>
          </a:p>
          <a:p>
            <a:r>
              <a:rPr lang="tr-TR" sz="2800" dirty="0">
                <a:solidFill>
                  <a:schemeClr val="accent1"/>
                </a:solidFill>
              </a:rPr>
              <a:t>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17305570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57373644"/>
              </p:ext>
            </p:extLst>
          </p:nvPr>
        </p:nvGraphicFramePr>
        <p:xfrm>
          <a:off x="395536" y="234421"/>
          <a:ext cx="8188812" cy="65579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28244"/>
                <a:gridCol w="4060568"/>
              </a:tblGrid>
              <a:tr h="778191">
                <a:tc rowSpan="7">
                  <a:txBody>
                    <a:bodyPr/>
                    <a:lstStyle/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endParaRPr kumimoji="0" lang="tr-TR" sz="1800" u="none" strike="noStrike" kern="1200" baseline="0" dirty="0" smtClean="0"/>
                    </a:p>
                    <a:p>
                      <a:r>
                        <a:rPr kumimoji="0" lang="tr-TR" sz="1800" u="none" strike="noStrike" kern="1200" baseline="0" dirty="0" smtClean="0">
                          <a:solidFill>
                            <a:schemeClr val="bg1"/>
                          </a:solidFill>
                        </a:rPr>
                        <a:t>Duyu motor dönem (0-2 yaş)</a:t>
                      </a:r>
                      <a:endParaRPr kumimoji="0"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351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400" u="none" strike="noStrike" kern="1200" baseline="0" dirty="0" smtClean="0"/>
                        <a:t>Refleksler aşaması (0-1 Ay),</a:t>
                      </a:r>
                      <a:endParaRPr lang="tr-TR" sz="1400" dirty="0"/>
                    </a:p>
                  </a:txBody>
                  <a:tcPr/>
                </a:tc>
              </a:tr>
              <a:tr h="62271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400" u="none" strike="noStrike" kern="1200" baseline="0" dirty="0" smtClean="0"/>
                        <a:t>İlk alışkanlıklar ve birinci döngüsel tepkiler</a:t>
                      </a:r>
                    </a:p>
                    <a:p>
                      <a:r>
                        <a:rPr kumimoji="0" lang="tr-TR" sz="1400" u="none" strike="noStrike" kern="1200" baseline="0" dirty="0" smtClean="0"/>
                        <a:t>aşaması (1-4 Ay)</a:t>
                      </a:r>
                      <a:endParaRPr lang="tr-TR" sz="1400" dirty="0"/>
                    </a:p>
                  </a:txBody>
                  <a:tcPr/>
                </a:tc>
              </a:tr>
              <a:tr h="4925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400" u="none" strike="noStrike" kern="1200" baseline="0" dirty="0" smtClean="0"/>
                        <a:t>İkinci döngüsel tepkisel aşaması (4-8 Ay),</a:t>
                      </a:r>
                      <a:endParaRPr kumimoji="0" lang="tr-TR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4756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 smtClean="0"/>
                    </a:p>
                    <a:p>
                      <a:r>
                        <a:rPr kumimoji="0" lang="tr-TR" sz="1400" u="none" strike="noStrike" kern="1200" baseline="0" dirty="0" smtClean="0"/>
                        <a:t>İkinci döngüsel tepkilerin koordinasyonu ve</a:t>
                      </a:r>
                    </a:p>
                    <a:p>
                      <a:r>
                        <a:rPr kumimoji="0" lang="tr-TR" sz="1400" u="none" strike="noStrike" kern="1200" baseline="0" dirty="0" smtClean="0"/>
                        <a:t>amaca yönelik davranışlar aşaması (8-12</a:t>
                      </a:r>
                    </a:p>
                    <a:p>
                      <a:r>
                        <a:rPr kumimoji="0" lang="tr-TR" sz="1400" u="none" strike="noStrike" kern="1200" baseline="0" dirty="0" smtClean="0"/>
                        <a:t>Ay),</a:t>
                      </a:r>
                      <a:endParaRPr lang="tr-TR" sz="1400" dirty="0" smtClean="0"/>
                    </a:p>
                  </a:txBody>
                  <a:tcPr/>
                </a:tc>
              </a:tr>
              <a:tr h="64807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400" u="none" strike="noStrike" kern="1200" baseline="0" dirty="0" smtClean="0"/>
                        <a:t>Üçüncü döngüsel tepkiler, yenilik, merak</a:t>
                      </a:r>
                    </a:p>
                    <a:p>
                      <a:r>
                        <a:rPr kumimoji="0" lang="tr-TR" sz="1400" u="none" strike="noStrike" kern="1200" baseline="0" dirty="0" smtClean="0"/>
                        <a:t>aşaması (12-18 Ay),</a:t>
                      </a:r>
                      <a:endParaRPr lang="tr-TR" sz="1400" dirty="0"/>
                    </a:p>
                  </a:txBody>
                  <a:tcPr/>
                </a:tc>
              </a:tr>
              <a:tr h="55422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400" u="none" strike="noStrike" kern="1200" baseline="0" dirty="0" smtClean="0"/>
                        <a:t>Zihinsel kombinasyonlar ve problem çözme</a:t>
                      </a:r>
                    </a:p>
                    <a:p>
                      <a:r>
                        <a:rPr kumimoji="0" lang="tr-TR" sz="1400" u="none" strike="noStrike" kern="1200" baseline="0" dirty="0" smtClean="0"/>
                        <a:t>aşaması (18-24 Ay)</a:t>
                      </a:r>
                      <a:endParaRPr kumimoji="0" lang="tr-TR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rowSpan="2">
                  <a:txBody>
                    <a:bodyPr/>
                    <a:lstStyle/>
                    <a:p>
                      <a:endParaRPr kumimoji="0" lang="tr-TR" sz="1800" b="1" u="none" strike="noStrike" kern="12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0" lang="tr-TR" sz="1800" b="1" u="none" strike="noStrike" kern="1200" baseline="0" dirty="0" smtClean="0">
                          <a:solidFill>
                            <a:schemeClr val="bg1"/>
                          </a:solidFill>
                        </a:rPr>
                        <a:t>İşlem öncesi dönem (2-7 yaş)</a:t>
                      </a:r>
                      <a:endParaRPr kumimoji="0"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 smtClean="0"/>
                    </a:p>
                    <a:p>
                      <a:r>
                        <a:rPr kumimoji="0" lang="tr-TR" sz="1400" u="none" strike="noStrike" kern="1200" baseline="0" dirty="0" smtClean="0"/>
                        <a:t>Ön yargı aşaması ( 2- 4 Yaş)</a:t>
                      </a:r>
                      <a:endParaRPr lang="tr-TR" sz="1400" dirty="0" smtClean="0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362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400" u="none" strike="noStrike" kern="1200" baseline="0" dirty="0" smtClean="0"/>
                        <a:t>Önsezi aşaması (4-7 Yaş)</a:t>
                      </a:r>
                      <a:endParaRPr lang="tr-TR" sz="1400" dirty="0"/>
                    </a:p>
                  </a:txBody>
                  <a:tcPr/>
                </a:tc>
              </a:tr>
              <a:tr h="425026">
                <a:tc>
                  <a:txBody>
                    <a:bodyPr/>
                    <a:lstStyle/>
                    <a:p>
                      <a:r>
                        <a:rPr kumimoji="0" lang="tr-TR" sz="1800" b="1" u="none" strike="noStrike" kern="1200" baseline="0" dirty="0" smtClean="0">
                          <a:solidFill>
                            <a:schemeClr val="bg1"/>
                          </a:solidFill>
                        </a:rPr>
                        <a:t>Somut işlemler dönemi </a:t>
                      </a:r>
                      <a:r>
                        <a:rPr kumimoji="0" lang="tr-TR" sz="1800" b="1" u="none" strike="noStrike" kern="1200" baseline="0" smtClean="0">
                          <a:solidFill>
                            <a:schemeClr val="bg1"/>
                          </a:solidFill>
                        </a:rPr>
                        <a:t>(7-12 </a:t>
                      </a:r>
                      <a:r>
                        <a:rPr kumimoji="0" lang="tr-TR" sz="1800" b="1" u="none" strike="noStrike" kern="1200" baseline="0" dirty="0" smtClean="0">
                          <a:solidFill>
                            <a:schemeClr val="bg1"/>
                          </a:solidFill>
                        </a:rPr>
                        <a:t>yaş)</a:t>
                      </a:r>
                    </a:p>
                    <a:p>
                      <a:endParaRPr kumimoji="0"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00968">
                <a:tc>
                  <a:txBody>
                    <a:bodyPr/>
                    <a:lstStyle/>
                    <a:p>
                      <a:r>
                        <a:rPr kumimoji="0" lang="tr-TR" sz="1800" b="1" u="none" strike="noStrike" kern="1200" baseline="0" dirty="0" smtClean="0">
                          <a:solidFill>
                            <a:schemeClr val="bg1"/>
                          </a:solidFill>
                        </a:rPr>
                        <a:t>Soyut işlemler dönemi (12 yaş ve </a:t>
                      </a:r>
                    </a:p>
                    <a:p>
                      <a:r>
                        <a:rPr kumimoji="0" lang="tr-TR" sz="1800" b="1" u="none" strike="noStrike" kern="1200" baseline="0" dirty="0" smtClean="0">
                          <a:solidFill>
                            <a:schemeClr val="bg1"/>
                          </a:solidFill>
                        </a:rPr>
                        <a:t>Yukarısı</a:t>
                      </a:r>
                      <a:endParaRPr kumimoji="0" lang="tr-TR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008413"/>
              </p:ext>
            </p:extLst>
          </p:nvPr>
        </p:nvGraphicFramePr>
        <p:xfrm>
          <a:off x="395536" y="188640"/>
          <a:ext cx="4104456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792088">
                <a:tc>
                  <a:txBody>
                    <a:bodyPr/>
                    <a:lstStyle/>
                    <a:p>
                      <a:r>
                        <a:rPr kumimoji="0" lang="tr-TR" sz="1800" u="none" strike="noStrike" kern="1200" baseline="0" dirty="0" err="1" smtClean="0"/>
                        <a:t>Piaget’nin</a:t>
                      </a:r>
                      <a:r>
                        <a:rPr kumimoji="0" lang="tr-TR" sz="1800" u="none" strike="noStrike" kern="1200" baseline="0" dirty="0" smtClean="0"/>
                        <a:t> Bilişsel Gelişim Dönemleri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0439470"/>
              </p:ext>
            </p:extLst>
          </p:nvPr>
        </p:nvGraphicFramePr>
        <p:xfrm>
          <a:off x="4499992" y="188640"/>
          <a:ext cx="4104456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</a:tblGrid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Bilişsel Gelişim Dönemlerinin Aşamaları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437978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r>
              <a:rPr lang="tr-TR" sz="2800" dirty="0"/>
              <a:t>SOMUT İŞLEMLER DÖNEMİ (7-12 Yaş)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395536" y="889844"/>
            <a:ext cx="83529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200" dirty="0" smtClean="0"/>
              <a:t>7-12 </a:t>
            </a:r>
            <a:r>
              <a:rPr lang="tr-TR" sz="2200" dirty="0"/>
              <a:t>yaş arasında yer alan ve ilköğretimin ilk 5 yılına denk gelen bu </a:t>
            </a:r>
            <a:r>
              <a:rPr lang="tr-TR" sz="2200" dirty="0" smtClean="0"/>
              <a:t>dönemde;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endParaRPr lang="tr-TR" sz="2200" dirty="0" smtClean="0"/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tr-TR" sz="2200" dirty="0" smtClean="0"/>
              <a:t> Benmerkezcilik </a:t>
            </a:r>
            <a:r>
              <a:rPr lang="tr-TR" sz="2200" dirty="0"/>
              <a:t>ortadan kalkar. Benmerkezci özelliğinden kurtulan çocuk </a:t>
            </a:r>
            <a:r>
              <a:rPr lang="tr-TR" sz="2200" dirty="0" err="1" smtClean="0"/>
              <a:t>Piaget’nin</a:t>
            </a:r>
            <a:r>
              <a:rPr lang="tr-TR" sz="2200" dirty="0" smtClean="0"/>
              <a:t> </a:t>
            </a:r>
            <a:r>
              <a:rPr lang="tr-TR" sz="2200" dirty="0"/>
              <a:t>dağılma olarak adlandırdığı durumla tanışır. çocuk artık başkalarının da kendine özgü düşünceleri olabileceğini anlamaya başlar. (empatinin başlangıcı) </a:t>
            </a:r>
            <a:r>
              <a:rPr lang="tr-TR" sz="2200" dirty="0" smtClean="0"/>
              <a:t>.</a:t>
            </a:r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400" dirty="0"/>
          </a:p>
          <a:p>
            <a:pPr lvl="0"/>
            <a:endParaRPr lang="tr-TR" sz="2400" dirty="0"/>
          </a:p>
          <a:p>
            <a:pPr lvl="0"/>
            <a:endParaRPr lang="tr-TR" sz="2800" dirty="0"/>
          </a:p>
          <a:p>
            <a:r>
              <a:rPr lang="tr-TR" sz="2400" dirty="0"/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36757387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4968" y="738282"/>
            <a:ext cx="575719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Yine bu </a:t>
            </a:r>
            <a:r>
              <a:rPr lang="tr-TR" sz="2400" dirty="0"/>
              <a:t>dönemde sıralama, sınıflandırma ve karşılaştırma işlemleri için şemalar geliştirirler. Nesneleri renk, uzunluk, yapıldığı madde gibi farklı özelliklerine bağlı olarak sınıflandırabilirler. </a:t>
            </a:r>
            <a:endParaRPr lang="tr-TR" sz="2400" dirty="0" smtClean="0"/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tr-TR" sz="2400" dirty="0"/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tr-TR" sz="2400" dirty="0" err="1" smtClean="0"/>
              <a:t>Tümevarımsal</a:t>
            </a:r>
            <a:r>
              <a:rPr lang="tr-TR" sz="2400" dirty="0" smtClean="0"/>
              <a:t> </a:t>
            </a:r>
            <a:r>
              <a:rPr lang="tr-TR" sz="2400" dirty="0"/>
              <a:t>düşünme gücüne erişen çocuk bu sayede tersine </a:t>
            </a:r>
            <a:r>
              <a:rPr lang="tr-TR" sz="2400" dirty="0" smtClean="0"/>
              <a:t>çevirebilirler</a:t>
            </a:r>
            <a:r>
              <a:rPr lang="tr-TR" sz="2400" dirty="0"/>
              <a:t>. 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400" dirty="0" smtClean="0"/>
              <a:t>Okul öncesi </a:t>
            </a:r>
            <a:r>
              <a:rPr lang="tr-TR" sz="2400" dirty="0"/>
              <a:t>dönemde olduğu gibi, bir şeyle başka bir şeyi eşleştirme durumu görülmez. Artık birden fazla dururumdan yola çıkarak belli bir sonuca ulaşabilir</a:t>
            </a:r>
            <a:r>
              <a:rPr lang="tr-TR" sz="2400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400" dirty="0"/>
          </a:p>
          <a:p>
            <a:endParaRPr lang="tr-TR" sz="2400" dirty="0"/>
          </a:p>
        </p:txBody>
      </p:sp>
      <p:sp>
        <p:nvSpPr>
          <p:cNvPr id="5" name="Dikdörtgen 4"/>
          <p:cNvSpPr/>
          <p:nvPr/>
        </p:nvSpPr>
        <p:spPr>
          <a:xfrm>
            <a:off x="548649" y="215062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SOMUT İŞLEMLER DÖNEMİ (7-12 Yaş</a:t>
            </a:r>
            <a:r>
              <a:rPr lang="tr-TR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tr-TR" sz="28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31495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59799" y="2204864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Korunum 3 temel ilke ile </a:t>
            </a:r>
            <a:r>
              <a:rPr lang="tr-TR" sz="2400" dirty="0" smtClean="0"/>
              <a:t>kazanılır.</a:t>
            </a:r>
          </a:p>
          <a:p>
            <a:endParaRPr lang="tr-TR" sz="2400" dirty="0" smtClean="0"/>
          </a:p>
          <a:p>
            <a:pPr marL="457200" indent="-457200">
              <a:buFont typeface="+mj-lt"/>
              <a:buAutoNum type="alphaLcPeriod"/>
            </a:pPr>
            <a:r>
              <a:rPr lang="tr-TR" sz="2400" dirty="0" smtClean="0"/>
              <a:t>Özdeşlik ilkesi,</a:t>
            </a:r>
          </a:p>
          <a:p>
            <a:pPr marL="457200" indent="-457200">
              <a:buFont typeface="+mj-lt"/>
              <a:buAutoNum type="alphaLcPeriod"/>
            </a:pPr>
            <a:r>
              <a:rPr lang="tr-TR" sz="2400" dirty="0"/>
              <a:t>T</a:t>
            </a:r>
            <a:r>
              <a:rPr lang="tr-TR" sz="2400" dirty="0" smtClean="0"/>
              <a:t>elafi ödünleme ilkesi,</a:t>
            </a:r>
          </a:p>
          <a:p>
            <a:pPr marL="457200" indent="-457200">
              <a:buFont typeface="+mj-lt"/>
              <a:buAutoNum type="alphaLcPeriod"/>
            </a:pPr>
            <a:r>
              <a:rPr lang="tr-TR" sz="2400" dirty="0" err="1"/>
              <a:t>D</a:t>
            </a:r>
            <a:r>
              <a:rPr lang="tr-TR" sz="2400" dirty="0" err="1" smtClean="0"/>
              <a:t>önüşebilirlik</a:t>
            </a:r>
            <a:r>
              <a:rPr lang="tr-TR" sz="2400" dirty="0" smtClean="0"/>
              <a:t> ilkesi,</a:t>
            </a:r>
            <a:endParaRPr lang="tr-TR" sz="2400" dirty="0"/>
          </a:p>
        </p:txBody>
      </p:sp>
      <p:sp>
        <p:nvSpPr>
          <p:cNvPr id="3" name="Dikdörtgen 2"/>
          <p:cNvSpPr/>
          <p:nvPr/>
        </p:nvSpPr>
        <p:spPr>
          <a:xfrm>
            <a:off x="179511" y="404664"/>
            <a:ext cx="86734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tr-TR" sz="2400" dirty="0" smtClean="0"/>
              <a:t>Başka bir kazanım  Korunum kazanımıdır:(Korunum görünüşteki </a:t>
            </a:r>
            <a:r>
              <a:rPr lang="tr-TR" sz="2400" dirty="0"/>
              <a:t>değişikliklere rağmen bir şey eklenip çıkarılmadıkça, nesnelerin niteliklerinin aynı kalacağının anlaşılmış olmasıdır. )</a:t>
            </a:r>
          </a:p>
        </p:txBody>
      </p:sp>
    </p:spTree>
    <p:extLst>
      <p:ext uri="{BB962C8B-B14F-4D97-AF65-F5344CB8AC3E}">
        <p14:creationId xmlns="" xmlns:p14="http://schemas.microsoft.com/office/powerpoint/2010/main" val="2284104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387523" y="457508"/>
            <a:ext cx="4877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Özdeşlik (Ayniyet) İlkesi 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43126" y="2708919"/>
            <a:ext cx="4815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Telafi Ödünleme İlkesi  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443126" y="4797152"/>
            <a:ext cx="4584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800" dirty="0" err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Dönüşebilirlik</a:t>
            </a: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 İlkesi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55671" y="98072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sz="2400" dirty="0" smtClean="0"/>
              <a:t>Çocuk herhangi </a:t>
            </a:r>
            <a:r>
              <a:rPr lang="tr-TR" sz="2400" dirty="0"/>
              <a:t>bir nesneye bir şey eklenip çıkarılmadığı sürece nesnenin miktarı </a:t>
            </a:r>
            <a:r>
              <a:rPr lang="tr-TR" sz="2400" dirty="0" smtClean="0"/>
              <a:t>değişmeyeceğini bilir. </a:t>
            </a:r>
            <a:endParaRPr lang="tr-TR" sz="2400" dirty="0"/>
          </a:p>
        </p:txBody>
      </p:sp>
      <p:sp>
        <p:nvSpPr>
          <p:cNvPr id="3" name="Dikdörtgen 2"/>
          <p:cNvSpPr/>
          <p:nvPr/>
        </p:nvSpPr>
        <p:spPr>
          <a:xfrm>
            <a:off x="352499" y="3201104"/>
            <a:ext cx="50625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400" dirty="0" smtClean="0"/>
              <a:t>Çocuk bir </a:t>
            </a:r>
            <a:r>
              <a:rPr lang="tr-TR" sz="2400" dirty="0"/>
              <a:t>bardaktaki sıvıyı başka uzun bir bardağa boşalttığımızda </a:t>
            </a:r>
            <a:r>
              <a:rPr lang="tr-TR" sz="2400" dirty="0" smtClean="0"/>
              <a:t>her iki bardaktaki sıvının aynı olduğunu bilir 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28764" y="5568093"/>
            <a:ext cx="49677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Çocuk bir nesnenin  </a:t>
            </a:r>
            <a:r>
              <a:rPr lang="tr-TR" sz="2400" dirty="0"/>
              <a:t>tekrar önceki haline </a:t>
            </a:r>
            <a:r>
              <a:rPr lang="tr-TR" sz="2400" dirty="0" smtClean="0"/>
              <a:t>gelebileceğini bilir. </a:t>
            </a:r>
          </a:p>
        </p:txBody>
      </p:sp>
    </p:spTree>
    <p:extLst>
      <p:ext uri="{BB962C8B-B14F-4D97-AF65-F5344CB8AC3E}">
        <p14:creationId xmlns="" xmlns:p14="http://schemas.microsoft.com/office/powerpoint/2010/main" val="1928430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691680" y="2564904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6444208" y="1952836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Tersine </a:t>
            </a:r>
            <a:r>
              <a:rPr lang="tr-TR" sz="2000" dirty="0" err="1"/>
              <a:t>Çevirebilirlik</a:t>
            </a:r>
            <a:r>
              <a:rPr lang="tr-TR" sz="2000" dirty="0"/>
              <a:t> Kazanılır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6410043" y="3933056"/>
            <a:ext cx="2733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B</a:t>
            </a:r>
            <a:r>
              <a:rPr lang="tr-TR" sz="2000" dirty="0" smtClean="0"/>
              <a:t>en </a:t>
            </a:r>
            <a:r>
              <a:rPr lang="tr-TR" sz="2000" dirty="0"/>
              <a:t>merkezcilikten </a:t>
            </a:r>
            <a:r>
              <a:rPr lang="tr-TR" sz="2000" dirty="0" smtClean="0"/>
              <a:t>uzaklaşma(dağılma) </a:t>
            </a:r>
            <a:endParaRPr lang="tr-TR" sz="2000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6312470" y="6250936"/>
            <a:ext cx="2831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/>
              <a:t>Geçişlik</a:t>
            </a:r>
            <a:r>
              <a:rPr lang="tr-TR" sz="2000" dirty="0"/>
              <a:t> Kazanılır: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23528" y="188640"/>
            <a:ext cx="577984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Odaktan Uzaklaşma Görülür</a:t>
            </a:r>
            <a:b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(Yaklaşım Alma </a:t>
            </a:r>
            <a:r>
              <a:rPr lang="tr-TR" sz="2800" dirty="0" err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Persfektif</a:t>
            </a: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  Alma): </a:t>
            </a:r>
            <a:r>
              <a:rPr lang="tr-TR" sz="2400" dirty="0" smtClean="0"/>
              <a:t>Odaktan </a:t>
            </a:r>
            <a:r>
              <a:rPr lang="tr-TR" sz="2400" dirty="0"/>
              <a:t>uzaklaşmaya bağlı </a:t>
            </a:r>
            <a:r>
              <a:rPr lang="tr-TR" sz="2400" dirty="0" smtClean="0"/>
              <a:t>olarak;</a:t>
            </a:r>
          </a:p>
          <a:p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Tersine </a:t>
            </a:r>
            <a:r>
              <a:rPr lang="tr-TR" sz="2400" dirty="0" err="1" smtClean="0"/>
              <a:t>çevirebilirlik</a:t>
            </a:r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 Ben </a:t>
            </a:r>
            <a:r>
              <a:rPr lang="tr-TR" sz="2400" dirty="0"/>
              <a:t>merkezcilikten </a:t>
            </a:r>
            <a:r>
              <a:rPr lang="tr-TR" sz="2400" dirty="0" smtClean="0"/>
              <a:t>uzaklaşma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 </a:t>
            </a:r>
            <a:r>
              <a:rPr lang="tr-TR" sz="2400" dirty="0" err="1" smtClean="0"/>
              <a:t>Geçişlik</a:t>
            </a:r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 </a:t>
            </a:r>
            <a:r>
              <a:rPr lang="tr-TR" sz="2400" dirty="0" err="1" smtClean="0"/>
              <a:t>Dönüşümsel</a:t>
            </a:r>
            <a:r>
              <a:rPr lang="tr-TR" sz="2400" dirty="0" smtClean="0"/>
              <a:t> düşünme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Dolaylı </a:t>
            </a:r>
            <a:r>
              <a:rPr lang="tr-TR" sz="2400" dirty="0"/>
              <a:t>gerçeği kazanabilme </a:t>
            </a:r>
            <a:r>
              <a:rPr lang="tr-TR" sz="2400" dirty="0" smtClean="0"/>
              <a:t>becerisi, </a:t>
            </a:r>
            <a:r>
              <a:rPr lang="tr-TR" sz="2400" dirty="0"/>
              <a:t>Soyut Öğrenmeler  Somut Nesnelerle </a:t>
            </a:r>
            <a:r>
              <a:rPr lang="tr-TR" sz="2400" dirty="0" smtClean="0"/>
              <a:t>Gerçekleştirme gibi kazanımlar edinilir.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408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dirty="0" smtClean="0"/>
              <a:t>: </a:t>
            </a:r>
            <a:r>
              <a:rPr lang="tr-TR" sz="1400" dirty="0"/>
              <a:t/>
            </a:r>
            <a:br>
              <a:rPr lang="tr-TR" sz="1400" dirty="0"/>
            </a:br>
            <a:endParaRPr lang="tr-TR" sz="1400" dirty="0"/>
          </a:p>
        </p:txBody>
      </p:sp>
      <p:sp>
        <p:nvSpPr>
          <p:cNvPr id="7" name="Dikdörtgen 6"/>
          <p:cNvSpPr/>
          <p:nvPr/>
        </p:nvSpPr>
        <p:spPr>
          <a:xfrm>
            <a:off x="419200" y="377922"/>
            <a:ext cx="50392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400" dirty="0"/>
              <a:t>6-7’li </a:t>
            </a:r>
            <a:r>
              <a:rPr lang="tr-TR" sz="2400" dirty="0" smtClean="0"/>
              <a:t>yaşlarda</a:t>
            </a:r>
            <a:r>
              <a:rPr lang="tr-TR" sz="2400" dirty="0"/>
              <a:t> Madde korunumu, uzunluk korunumu, nitelik değişmezliği, sayıların korunumu ve </a:t>
            </a:r>
            <a:r>
              <a:rPr lang="tr-TR" sz="2400" dirty="0" smtClean="0"/>
              <a:t>alan </a:t>
            </a:r>
            <a:r>
              <a:rPr lang="tr-TR" sz="2400" dirty="0"/>
              <a:t>korunumu </a:t>
            </a:r>
            <a:r>
              <a:rPr lang="tr-TR" sz="2400" dirty="0" smtClean="0"/>
              <a:t>kazanılırken,  ağırlık </a:t>
            </a:r>
            <a:r>
              <a:rPr lang="tr-TR" sz="2400" dirty="0"/>
              <a:t>korunumu 9-12 </a:t>
            </a:r>
            <a:r>
              <a:rPr lang="tr-TR" sz="2400" dirty="0" smtClean="0"/>
              <a:t>yaş arasında</a:t>
            </a:r>
            <a:r>
              <a:rPr lang="tr-TR" sz="2400" dirty="0"/>
              <a:t>, </a:t>
            </a:r>
            <a:r>
              <a:rPr lang="tr-TR" sz="2400" dirty="0" smtClean="0"/>
              <a:t>hacim </a:t>
            </a:r>
            <a:r>
              <a:rPr lang="tr-TR" sz="2400" dirty="0"/>
              <a:t>korunumu </a:t>
            </a:r>
            <a:r>
              <a:rPr lang="tr-TR" sz="2400" dirty="0" smtClean="0"/>
              <a:t>ise</a:t>
            </a:r>
          </a:p>
          <a:p>
            <a:pPr lvl="0"/>
            <a:r>
              <a:rPr lang="tr-TR" sz="2400" dirty="0" smtClean="0"/>
              <a:t> </a:t>
            </a:r>
            <a:r>
              <a:rPr lang="tr-TR" sz="2400" dirty="0"/>
              <a:t>11-12’li yaşlarda kazanılmaktadır. </a:t>
            </a:r>
            <a:endParaRPr lang="tr-TR" sz="2400" dirty="0" smtClean="0"/>
          </a:p>
          <a:p>
            <a:pPr lvl="0"/>
            <a:endParaRPr lang="tr-TR" sz="2400" dirty="0"/>
          </a:p>
          <a:p>
            <a:pPr lvl="0"/>
            <a:endParaRPr lang="tr-TR" sz="2400" dirty="0"/>
          </a:p>
        </p:txBody>
      </p:sp>
      <p:pic>
        <p:nvPicPr>
          <p:cNvPr id="4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92360" y="3393649"/>
            <a:ext cx="2411615" cy="241161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/>
        </p:spPr>
      </p:pic>
      <p:sp>
        <p:nvSpPr>
          <p:cNvPr id="3" name="Dikdörtgen 2"/>
          <p:cNvSpPr/>
          <p:nvPr/>
        </p:nvSpPr>
        <p:spPr>
          <a:xfrm>
            <a:off x="5832139" y="2557500"/>
            <a:ext cx="33814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</a:t>
            </a:r>
            <a:r>
              <a:rPr lang="tr-TR" sz="2000" dirty="0" err="1"/>
              <a:t>Tümevarımsal</a:t>
            </a:r>
            <a:r>
              <a:rPr lang="tr-TR" sz="2000" dirty="0"/>
              <a:t> (</a:t>
            </a:r>
            <a:r>
              <a:rPr lang="tr-TR" sz="2000" dirty="0" err="1"/>
              <a:t>Ayrımlama</a:t>
            </a:r>
            <a:r>
              <a:rPr lang="tr-TR" sz="2000" dirty="0"/>
              <a:t>) Görülür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001547" y="5805264"/>
            <a:ext cx="32361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/>
              <a:t>Çıkarsanmış</a:t>
            </a:r>
            <a:r>
              <a:rPr lang="tr-TR" sz="2000" dirty="0"/>
              <a:t> Gerçeklik Görülür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789" y="416437"/>
            <a:ext cx="2425126" cy="216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714818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323528" y="302359"/>
            <a:ext cx="547260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BİLGİ İŞLEME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Bellek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8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tr-TR" sz="2400" dirty="0"/>
              <a:t>Orta ve geç çocukluk döneminde Bilgi işleme kuramı iki temel öge üzerinde durur.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400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tr-TR" sz="2400" dirty="0" smtClean="0"/>
              <a:t>Bunlar duyusal kayıt, kısa süreli bellek ve uzun süreli belleği içeren yapılar ve kodlama, tekrarlama, geri getirme gibi </a:t>
            </a:r>
            <a:r>
              <a:rPr lang="tr-TR" sz="2400" dirty="0" err="1" smtClean="0"/>
              <a:t>biliçsel</a:t>
            </a:r>
            <a:r>
              <a:rPr lang="tr-TR" sz="2400" dirty="0" smtClean="0"/>
              <a:t> süreçlerdir.</a:t>
            </a:r>
          </a:p>
          <a:p>
            <a:r>
              <a:rPr lang="tr-TR" sz="2400" dirty="0" smtClean="0"/>
              <a:t>Uzun süreli bellek, orta ve geç çocukluk döneminde artmaktadır.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1104811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32892" y="173433"/>
            <a:ext cx="86315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Yürütücü </a:t>
            </a:r>
            <a:r>
              <a:rPr lang="tr-TR" sz="2400" dirty="0"/>
              <a:t>biliş stratejileri </a:t>
            </a:r>
            <a:r>
              <a:rPr lang="tr-TR" sz="2400" dirty="0" smtClean="0"/>
              <a:t>;</a:t>
            </a:r>
          </a:p>
          <a:p>
            <a:r>
              <a:rPr lang="tr-TR" sz="2400" dirty="0" smtClean="0"/>
              <a:t>bireyin </a:t>
            </a:r>
            <a:r>
              <a:rPr lang="tr-TR" sz="2400" dirty="0"/>
              <a:t>belli bir öğrenme durumunda kullandığı çeşitli öğrenme stratejilerine ve kendi öğrenme sürecine ilişkin anlayışa sahip olmasıdır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err="1"/>
              <a:t>Duyuşsal</a:t>
            </a:r>
            <a:r>
              <a:rPr lang="tr-TR" sz="2400" dirty="0"/>
              <a:t> stratejiler ise</a:t>
            </a:r>
            <a:r>
              <a:rPr lang="tr-TR" sz="2400" dirty="0" smtClean="0"/>
              <a:t>;</a:t>
            </a:r>
          </a:p>
          <a:p>
            <a:r>
              <a:rPr lang="tr-TR" sz="2400" dirty="0" smtClean="0"/>
              <a:t>bireyin </a:t>
            </a:r>
            <a:r>
              <a:rPr lang="tr-TR" sz="2400" dirty="0"/>
              <a:t>duygusal ya da </a:t>
            </a:r>
            <a:r>
              <a:rPr lang="tr-TR" sz="2400" dirty="0" err="1"/>
              <a:t>güdüsel</a:t>
            </a:r>
            <a:r>
              <a:rPr lang="tr-TR" sz="2400" dirty="0"/>
              <a:t> etmenlerden kaynaklanan engelleri ortadan kaldırmak için kullanılır.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659266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7" y="843461"/>
            <a:ext cx="4067944" cy="547260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749152" y="52029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BİLİŞ;</a:t>
            </a:r>
            <a:br>
              <a:rPr lang="tr-TR" sz="24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</a:br>
            <a:endParaRPr lang="tr-TR" sz="24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23528" y="1556792"/>
            <a:ext cx="4572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Biliş,İleri</a:t>
            </a:r>
            <a:r>
              <a:rPr lang="tr-T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zihinsel süreçleri içerir. Zihinsel süreçler; dikkat, algı, bellek, dil gelişimi, okuma ve yazma, problem çözme, anımsama, düşünme, akıl, yaratıcılık gibi kavramları içine alan geniş bir terimdir. </a:t>
            </a:r>
          </a:p>
          <a:p>
            <a:endParaRPr lang="tr-T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4690472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434423" y="260648"/>
            <a:ext cx="5577737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Düşünme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tr-TR" sz="2800" dirty="0" smtClean="0"/>
          </a:p>
          <a:p>
            <a:r>
              <a:rPr lang="tr-TR" sz="2400" dirty="0" smtClean="0"/>
              <a:t>Düşünmenin üç önemli yönü  eleştirisel, yaratıcı ve bilimsel düşünebilmedir ve farkındalık eleştirisel düşünmenin kritik bir yönüdür.</a:t>
            </a:r>
          </a:p>
          <a:p>
            <a:r>
              <a:rPr lang="tr-TR" sz="2400" dirty="0" smtClean="0"/>
              <a:t> Farkındalığı yüksek olan çocuklar yaşamlarında olan bitenin sürekli farkındadır  ve en iyi çözümü </a:t>
            </a:r>
          </a:p>
          <a:p>
            <a:r>
              <a:rPr lang="tr-TR" sz="2400" dirty="0" smtClean="0"/>
              <a:t>bulmak için uğraşırlar.  </a:t>
            </a:r>
          </a:p>
          <a:p>
            <a:endParaRPr lang="tr-TR" sz="2400" dirty="0" smtClean="0"/>
          </a:p>
          <a:p>
            <a:r>
              <a:rPr lang="tr-TR" sz="2400" dirty="0" smtClean="0"/>
              <a:t>Yaratıcı düşünme ise yeni ve alışılmadık yollar düşünme ve sorunlara benzersiz çözümler üretme becerisidir.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7834834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23528" y="548680"/>
            <a:ext cx="5400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 smtClean="0"/>
          </a:p>
          <a:p>
            <a:r>
              <a:rPr lang="tr-TR" sz="2400" dirty="0" smtClean="0"/>
              <a:t>Orta ve geç çocukluk döneminde çocuklar, </a:t>
            </a:r>
            <a:r>
              <a:rPr lang="tr-TR" sz="2400" dirty="0" err="1" smtClean="0"/>
              <a:t>nedensel</a:t>
            </a:r>
            <a:r>
              <a:rPr lang="tr-TR" sz="2400" dirty="0" smtClean="0"/>
              <a:t> süreçlere oldukça önem verir, olayların nedenleriyle ilgili kendi </a:t>
            </a:r>
            <a:r>
              <a:rPr lang="tr-TR" sz="2400" dirty="0" err="1" smtClean="0"/>
              <a:t>nedensel</a:t>
            </a:r>
            <a:r>
              <a:rPr lang="tr-TR" sz="2400" dirty="0" smtClean="0"/>
              <a:t> çıkarımlarını yaparlar. Çocuklar bilimsel deneyler oluşturamaz bunun yerine kendi hipotezlerini destekleyici sonuçlar ileri sürerler. 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7750603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67544" y="332656"/>
            <a:ext cx="82809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Zekâyı Belirleyen </a:t>
            </a:r>
            <a:r>
              <a:rPr lang="tr-TR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Faktörler</a:t>
            </a:r>
          </a:p>
          <a:p>
            <a:endParaRPr lang="tr-TR" sz="28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14350" indent="-514350">
              <a:buFont typeface="+mj-lt"/>
              <a:buAutoNum type="alphaLcPeriod"/>
            </a:pPr>
            <a:r>
              <a:rPr lang="tr-TR" sz="2400" dirty="0"/>
              <a:t>Kalıtım</a:t>
            </a:r>
          </a:p>
          <a:p>
            <a:pPr marL="514350" indent="-514350">
              <a:buFont typeface="+mj-lt"/>
              <a:buAutoNum type="alphaLcPeriod"/>
            </a:pPr>
            <a:r>
              <a:rPr lang="tr-TR" sz="2400" dirty="0" smtClean="0"/>
              <a:t>Çevre</a:t>
            </a:r>
          </a:p>
          <a:p>
            <a:endParaRPr lang="tr-TR" sz="2400" dirty="0"/>
          </a:p>
        </p:txBody>
      </p:sp>
      <p:sp>
        <p:nvSpPr>
          <p:cNvPr id="3" name="Dikdörtgen 2"/>
          <p:cNvSpPr/>
          <p:nvPr/>
        </p:nvSpPr>
        <p:spPr>
          <a:xfrm>
            <a:off x="323528" y="2132856"/>
            <a:ext cx="65344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Zeka testleri zeka geriliği  veya üstün zekalılık gibi zekanın uç  değerleriyle ilgili belirtileri ortaya çıkarmak için kullanılmaktadır.</a:t>
            </a:r>
          </a:p>
        </p:txBody>
      </p:sp>
    </p:spTree>
    <p:extLst>
      <p:ext uri="{BB962C8B-B14F-4D97-AF65-F5344CB8AC3E}">
        <p14:creationId xmlns="" xmlns:p14="http://schemas.microsoft.com/office/powerpoint/2010/main" val="28135543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69504" y="764704"/>
            <a:ext cx="82069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Dil Gelişimi</a:t>
            </a:r>
            <a:endParaRPr lang="tr-TR" sz="28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tr-TR" sz="2400" dirty="0" smtClean="0"/>
              <a:t>Bu dönemde çocuklar, sözcük ve dilbilgisiyle ilgili daha analitik ve mantıklı bir yaklaşım sergilemekte ve kişisel bakış açısını daha iyi anlamaktadır. </a:t>
            </a:r>
          </a:p>
          <a:p>
            <a:endParaRPr lang="tr-TR" sz="2800" dirty="0" smtClean="0"/>
          </a:p>
          <a:p>
            <a:endParaRPr lang="tr-TR" sz="2800" dirty="0"/>
          </a:p>
        </p:txBody>
      </p:sp>
      <p:sp>
        <p:nvSpPr>
          <p:cNvPr id="3" name="AutoShape 2" descr="data:image/jpeg;base64,/9j/4AAQSkZJRgABAQAAAQABAAD/2wCEAAkGBhQSERQUEhQUFRQUFBQUFBQUFBQUFBQUFBQVFBQUFBQXHCYeFxkkGRQUHy8gIycpLCwsFR4xNTAqNSYtLCkBCQoKDgwOFw8PFy8cHBwpKSkpKSkpKSkpKSkpKSkpKSkpKSkpKSkpKSkpLCkpKSksKSk1KSwpLCkpLCkpKSkpKf/AABEIALEBHAMBIgACEQEDEQH/xAAbAAACAgMBAAAAAAAAAAAAAAADBAIFAAEGB//EAD8QAAIBAgQEAggCCAQHAAAAAAECAAMRBBIhMQVBUWFxgQYTIjKRobHwUsEHFCMzQnLR4TRikvEVFnOCorLy/8QAGQEBAQEBAQEAAAAAAAAAAAAAAAECAwQF/8QAJBEBAQACAgEEAQUAAAAAAAAAAAECEQMhMRIiQVEEExQyYbH/2gAMAwEAAhEDEQA/AOMRIdVkUEMqyNJIITLNIsMiyCKpCKsIqQipCsprDKkxKcOiSDSrDLTmBYZRCsVYZRNKsOtOEYqwiTMkmqwJKsIomAQiLA2ohkWRVYZFlRtVk1WSVZNVhEMswLDqs0ElAcsiUjGSaNOAuEmZIwKc2acqFskg6Rv1cEyQE3SBenHWSCdIFe6RaossqiRSokBB1itVJYVEitVIFbUSKsksaiRVlgUqrDosgixhEmWm0WHRJpFh1SFYqQyU5JEhkSBFEhVSSRIULIIqkMqTQWFUQqIEYQSKpDKsg2BCqkiBJgSjdoRFkRCosImiwyLIoIVFlRNVk0ExRKDjXHyGNOjbMPffcL2XqZLdLMbeovMXjKdIZqjqg6sbX8OvlOd4h+kKgl/VrUqkcwAiebNr8pzr4X1pL1WZrbsTcnzO3lOa4xhWc2UBEGyjfz7zH6m66/pajrKv6Um/hpUR/NVLfQCBp/pLrk/u6JHQEj5l5xDcFy738Js4XJ2P3ymts+j7j1DBfpAuP2lE+NN1f5R0enlA8nHYraeNPWa+h+Qmv1txub+Mvaaxe30vSui2x38PzMdw/EadQ2Vva/Cwyn4GeF0uKnveW+D9JWAte46HceEbqemPYnSAdJz3o96Y+sslXwV+vQN3nTMLial2xZok6RaokfqJF3SVCFVInVSWVRIpVSBW1EizJH6qxZkgUCCHQQaJGaVOZbFpLGQusEiw4gTRYzTWBQRuksDa04RaUmiwwSQBWnJKkPkm1pwqCLJ2klEmFgaVJO02skokEkSGVZBBDIsqJosKFkAYRYCfFcVkWw3a48uf9JztTBjbmbk/1PlOhfCl6pJ91AB+c1huF5mq356Dwsdp5eTLt7uHCTHalw/D8ydBv994m/CRz01+A/2v8J1NSjlFh1lDxRSL9wR8QZymXbvcXIY4FmOUbtp2HUyrbB3OmpP3eXtYWVvMfflFcJT59B/QfmJ6Mb082UVP/Dtfj9N4rQokHORzOQbbc50ZUZW/zEqLfgS1z56yp4kc2UW1a1wOQ0IXwsbzpK5WK3FViWIvt8It60g8pZY7D5AzW3Oni1z8h9ZT6nQTcc8nQcIxwuNOeo6jT78bT1TgeMuuUnVbEX5qdjfnPHOHtksel/oDPQ/RbiAIp666jvYgnXzHzjxUvcdm9OLskY/WFuF112NjbsL9ZF1m3JX1UilVZZVUidZYFbVWKssfqLFHWBzqRunB4WkWqKq7swUadTYaToOL4KnSrvmTKmvqqaGzMPdFQsbhVJBPO/QbyNKtRCrIBYREgFSNU2i6rGqQgMUzGFEDTjKmRW1EzLJqs2VkEAJtRJBZILCtBZJVm1WECSDFEKk0qyQEAimTWDEkrSoOuICKTa+Ym/fl+UjQxw3KlfHb4wXFVKIuh0FyANepkOGcRFalmWxS9rgg7dRuPOeLLzX0cJrGCYlgdRKLiJGt41iauUmx06SpxKlzpMOrnOIMLkffOVtDEWUdmHwBv+QnUY3gvs33I1nF4lrOyjkL28J3wu3n5IdqVv2XbKQT0B1a3wEFXCo5J6iw6BVXT6DzgqFS+VDrcgnwv/8AMzEMalVjbRTc+XL6fCdHIpx2v7K36s1upJsPlFOF0L5idrED84LH1C7+F/qY29T1aqB+En787zpOo5Xuo4hQLjwHwXWXXopiBnGb3bj4abTk8ViiXP3yllwjGWP+n5TWmNvYMA5qaC+UG63N7WO5O5tLd1lB6L8YWogFraDUc9NjOkcaSxikqixOsssKgiVYSorqwibLH6qxRlgUnCMUtKslRlLBGDWBAuRtv3lnSxiVaDJVe1RGLUGKtqGJLoxF7C+o6G/KV7YVTVCqfZNuYG+oBJ0B2HjGcXw3JqNtNGsHQnXK4625jQ9tpGgqcbw1EswUbsQB3JNhI4aoBTdTa5KlTlBNhfMt+Q2P/b3jvB6ipVV22U5hpf2gCV/8rQI0MN+0CN+KzWIOgPtWI02vG8XgfVuLXKMAyMRbMh2uORGxHUGCwz5Wzak2IFjYglSL387xmlWdlCe8ASw0uwJsDY8hoIEEWHpiTweGzta9gAWLclCgkk/fOEagRY8mFwetjY/MQIqJuTyaTBTO/SRUkoEqW5AgHz2mgsawxGq3spQi5/F71/iLQTm57bDsOQgQUQgm0p3+/vpCUqN79vpzMgiokpgWYRALSoljYRnDU0VtTcj4CIuWynKbNbQ7i/K8Uo8RqAL61AHuBdR7La7gcp5+bOx7Px+PHOW/LosXh885v/l10rVHV8gYKFCgDa97gbgjLv0M7QAZR4SvxeKAmPDeN9XTna/Die/30gVw2WWlTEStxeKE5u+i2JqgCedekuG9XWzDZp2mPxU4/juIDeU3x3tjkx9qnot+0XpYnyGp+lvOPYxyiW2Lb+J1+V/iRK3CvaoLC9r2HUXvb42m+LeuzZmp1BTH8RRgp7k2tqZ6Pl5PhD1QXzKj8/oBMxuJBznsFHYRWriM2vTXzP8AvEqlfS06SOVugi2t4bD1bGLydM6zbk9B9C8fldRfcrfyYf0nqtNrreeH+jtUggjfMoXyIJnteHFkUHe2szGsmqkUqxqoYpVM0wTqiKPvGqpijGBzyiNUTqO2sNgMMUBqk29Uy2W1y5LFSOw0bXsYNrXOW9r6X3t37yNGa9YM7MBYFifiSdT5xvAIjXzbgZgb6ELqy+JGx7d4z+rA1FsW/V3RQGU2RfYF8/K4cXIOvPpEsJUK+F1zLyaxuARzEAtMywouyDbRwpBvYixurCxvCtVZcPY+9Wa9gAAKaHkAP4n/APSL+vLBVOy3sOl7X+n16wHMJiAqsoJVmK3fcZRrlsNdTY89ozjXzkFb5AAim2VbgAtYDa5JNu8rkWW+FK3pruEDVGIJHte8RY76KokEGrKyW1B0I5i4AU26AjXygS/shehJPnYD6fObdidSdWufnJvhsov9O+3iCNjAgiX2hKVK5A6/WSRrNpY7Dx2vcd9ZP1Vr2vdTrYaC2+sCKn2cvU3+Vh+ckBbluP7H+k3lOjX1ufiDCLRuAdAWNgLaH+msCNFRrfppy1mmp7Hr/cflJU6d+1uvXpCIDmAI25HtrIAU7XGYgC/Pn2lklJGYEgEja/K0r8dggwt/C22ux8eoMr+F16yOyVh+7YIHuLOCCym3WwPwnDll8vZwasv26nEV9JQYzF6xyvidJR4uprOFu3swwkgeKxcp8RjJLG1pT4ivGmvAWOxt5UJhjUba94XE4jWPcE4glBXrVNlsALXLMeQmvEc77lJxCm1OovqR7djy59beE6LhFfG+qzVGDLsUcbjxE53Dh6z52JzFiy23Gtxbwnb47Gn9XpgizNoeVyOcZXowwu3nnpbwwUagZRlWqM2XkrA+0B2nOkTsP0iVRmo0huiXbsW5Tjt/Keriu8Xg/Ikmdkby6TB2mibySCdXndX6EUPWYqivIMCfBbme01DPN/0UcI9p6xGijKvid56NUMzFoFRorVaGqmJ1WmmQarRRjDVWirNAQfiBZWB3Zw5PgGAW3Ie0fjMpxWnGQZGzNMRqmInSjdMwLStxIsysEQZQqru1go0sCbd9oGkdYGnGaYkDCCHVYGnGFgZaTEy0kIEkjHrtSbakG/TXeBUTcDcaTFDfUWWwHe2hv46xQzRgFSsQdDab9f8AS3lF7zJAf131vaVvGhUq5FVctqlJjUb2bCncC34tGbS3ONOCRobHr0lNh8PV9aTUYsRseVuwnHltj2/jTCbt8r+ptKXHPa8tXqezKDiNTeed65VTjcTKHGV5YYx5V1kvOkjnlkSZ5eejVandlqZSGtYOAVPx5ylejrGaeGutprKbjnMtV1eRvWXCUcg2GiWHW4lVxfjyq+YsjugsiJ+7Q9WJ94zmsXhWXZmt0zH6REpaZx4/ut5c9+IX4viDUYsxuxNyTzMqyI5id4AJeerHqPn53dDtyEseEcKatUWmgJZjYAfMntB4bCEmw3M9i9CPRYYWnmcftnF2P4RyUfnKx4W/BOFLhqCUl5D2j1Y7n75CMVDJvAu0IBWaIVWjVVolVaVAKrRRnhqrRRmhFfTaHUxOkYzTkbOUY5SMSpGN0WgNpGUMUQxmnAapmHUxZIUGRTCmSECrQqmAZZu8heTEo3NWm5kiI5ZoiEAmiIEIrjMTkFyI5aDq0wwswuOhmc8fVHTjz9N25zE8bJ0Erq1dmnUDhFL8PzhBwil+H5mcZx16Lzxwz4brF6tGXnpJiqaVBTpqB7QUtrcsTbrsJzr1yTY7zOu3Te5tH1UPTpwYUxylT0lRVcQWUeKa0v8AGC8oOIUpvGsZKivU1hcIC7ZVFz4b9YpUbWejegfox6upSqOPaIL2PIW0v8RO7yWrP0F9Dclq9YajWmh3B/Ew+gnc+skTU0g80Mt1GgKjTHaLu0AdZ4jVeGrPE6rygNV4qzwlZ4mzwhOmY3TaI02jFNpGlnQaN02lbQeO03gPUjGqRiVIxpGhTKmEUwKtJgyA6w4MVQw4eAcSQMErQgMonNgyBkhIgimaKzQmyJRErIkQwF5aYPgwtmqf6f6wKILrG8PgX3IsBrrofIToUoqvugDwm6lrW66fGTRt4H6YK1CupPKqG8RmBjmLwgzZhz1nbemXoqMXRKjRxqjd9wD2M4zCUXUerqgrUTQg/IjqO88+c09nHlMkKdKM1lss1SoHNCY4WnLbtpUYmnKrF4e4l96q83h+DtVcIguSfIdz2m4xkpPRP0R9dXNSoP2NH2mvszbqn5n+86s8dFOup/Edey7AS44vSTB4YUVsNLueZ/EfvtPPMMTVrE8ySQPw9z3toBPVj/bw5eenqwrgrcHeDatKbh+IZAA3tD4HxtLA1ARcSoI1SAqNBtUgmrQgdZolVeGr1YlVeAKq8Ud5Os8VZpUBQxim0TRozTMjSwox2k0raTxum8CxpPGqbSvpNG6bSKdRoQNFkaEDQGVaGUxRWhlaA0rQimKq0KrQGLySwIaEVoQSSBkBGMJRzMOg1Mos+F4PL7bb8u3941icTbSBrVdR0vf4RFq938JNkiwNbYCbxDbeZ+AMDhRc3Mlin0Nhc2OniIKVqLpc8t/gDOcxdOliqllHub1Rv/KBzHjDcVrYivTamtLIt9SW1I00HwmcLwrUaADg310UE5idvPYeUzl3WseoQxPD1ptpcjkTa/ylLjcKXfTaXvpAjJh1dr5i6i34Qb7zXCsA1QaDTmeX9zPNlj7unu48/ZuqzC8ELaAXP3qZ1fD+GJhqZbna5b75RXj2MXB4dsrAVGFlPMnrbtPOP+PVTU9us5BvmBc2Oh010nXHHTz55+rx4T9M+NGrUKg89fDkPz+E36L4EbyhYl3JO7GdrwKhZfKdnBa0KM3Wp22h8MNJCvrIETUv2MWqvGsQkrq1YXtcE2vbnKiFWpFajydZ4nVqSohVeKM8nVqRN6msCSNGkaIU3jKPCn6Z0jNJohTqaRqk8CxpNG6byup1I3SeQPo0KrRNakMtSFMhoVGiqvCipAaQwymKJUjCVIQfNJK8AWmK8BtWllhDlQnmdfISmSpLE1tSByFvhFWHqtbS/b6xLC6mQr1rUx3t8o3wuhYXMyqyU2EFUeQq4iBzzTIw2MywtBCrKz0g44MPT01drhB9WPYSKzj9WgtO1diQSDlB9o2Nx4DTectjfTy5AoUwgGik62HZdvlOc4jiKlVjqSSdWPMyGE4a2aZb8CcWxdasc1RixG1zEV4XfedAnD77xlMFLGbXOYTgpzXnV4KjlQzEw4EYxRypKia1LKB1ksS4VRFcG2YjtKLj/HP2mRdeVhzPSAfivFbeymrH3RyH+Y9pSMcntXuQbsep5wyLZgpN3Orn6AdhEalW5bxIi2Ty3hx5cn8ZtaVHvE65g8NiboO2khUq3k9UX9vya3r/AAKrUizPC1DeLss1LKzlx5YzdiaQ6TcyVgzSjKTJkBujG6cyZIDrCrMmQo6wizJkAqwyTJkIOs0ZkyBKh7w8R9Y9T95vAzJklajdb3UlxR90TJkiF6swTUyVGzOO9Of3tP8A6Z+pmTIrUUGD2HjLPDzJkhTQmxNzJUS5yHFPdE3MgB4fs3gZxqf4vzeZMgMp/iH/AJTKyhs/835zJktEuG+6380JVmTI+ULmQMyZKj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851025"/>
            <a:ext cx="6200775" cy="3867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135543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96993" y="404664"/>
            <a:ext cx="554461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   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Bilişsel </a:t>
            </a: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Gelişimin Diğer Gelişim Alanlarıyla İlişkisi</a:t>
            </a:r>
          </a:p>
          <a:p>
            <a:endParaRPr lang="tr-TR" b="1" dirty="0"/>
          </a:p>
          <a:p>
            <a:r>
              <a:rPr lang="tr-TR" sz="2400" dirty="0"/>
              <a:t>Çocuğun çevresini tanıyıp araştırma yapabilmesi için, bilişsel gelişiminin sağlıklı olması gerekir. Bir gelişim alanındaki problem, diğer gelişim</a:t>
            </a:r>
          </a:p>
          <a:p>
            <a:r>
              <a:rPr lang="tr-TR" sz="2400" dirty="0"/>
              <a:t>alanlarını etkiler. Bütün </a:t>
            </a:r>
            <a:r>
              <a:rPr lang="tr-TR" sz="2400" dirty="0" smtClean="0"/>
              <a:t>gelişim alanları birbiriyle ilişkili olduğundan   , birbirinden ayrı düşünülemez. </a:t>
            </a:r>
          </a:p>
          <a:p>
            <a:r>
              <a:rPr lang="tr-TR" sz="2400" dirty="0" smtClean="0"/>
              <a:t>Örneğin ;Dil </a:t>
            </a:r>
            <a:r>
              <a:rPr lang="tr-TR" sz="2400" dirty="0"/>
              <a:t>gelişimiyle, bilişsel gelişim paralellik gösterir ve tamamen içi içe bir </a:t>
            </a:r>
            <a:r>
              <a:rPr lang="tr-TR" sz="2400" dirty="0" smtClean="0"/>
              <a:t>gelişim alanıdır</a:t>
            </a:r>
            <a:r>
              <a:rPr lang="tr-TR" sz="2400" dirty="0"/>
              <a:t>. 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6507192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188640"/>
            <a:ext cx="568736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Bilişsel </a:t>
            </a:r>
            <a:r>
              <a:rPr lang="tr-TR" sz="2400" dirty="0"/>
              <a:t>gelişimde olan bazı aksaklıklar, diğer gelişim alanlarında da problemlerin yaşanmasına neden olabilir. </a:t>
            </a:r>
          </a:p>
          <a:p>
            <a:endParaRPr lang="tr-TR" sz="2400" dirty="0"/>
          </a:p>
          <a:p>
            <a:r>
              <a:rPr lang="tr-TR" sz="2400" dirty="0" smtClean="0"/>
              <a:t>Bilişsel </a:t>
            </a:r>
            <a:r>
              <a:rPr lang="tr-TR" sz="2400" dirty="0"/>
              <a:t>gelişimle, sosyal motor gelişim arasında da işbirliği vardır. Çocuğun çevresindeki insanlarla iletişim kurabilmesi sosyal bakımdan gelişmiş olmasını gerektirir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Bilişsel gelişimde çocuğun duygusu, motive olması, kişiliği de etkili olmaktadır. 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1706430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214536"/>
            <a:ext cx="604867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alt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BRUNER </a:t>
            </a:r>
            <a:br>
              <a:rPr lang="tr-TR" alt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tr-TR" alt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BİLİŞSEL GELİŞİM KURAMI</a:t>
            </a:r>
            <a:endParaRPr lang="tr-TR" dirty="0"/>
          </a:p>
          <a:p>
            <a:endParaRPr lang="tr-TR" dirty="0"/>
          </a:p>
          <a:p>
            <a:r>
              <a:rPr lang="tr-TR" sz="2400" dirty="0" err="1"/>
              <a:t>Bruner</a:t>
            </a:r>
            <a:r>
              <a:rPr lang="tr-TR" sz="2400" dirty="0"/>
              <a:t>, </a:t>
            </a:r>
            <a:r>
              <a:rPr lang="tr-TR" sz="2400" dirty="0" err="1" smtClean="0"/>
              <a:t>Bruner</a:t>
            </a:r>
            <a:r>
              <a:rPr lang="tr-TR" sz="2400" dirty="0" smtClean="0"/>
              <a:t> </a:t>
            </a:r>
            <a:r>
              <a:rPr lang="tr-TR" sz="2400" dirty="0"/>
              <a:t>buluş yoluyla öğrenmenin en </a:t>
            </a:r>
            <a:r>
              <a:rPr lang="tr-TR" sz="2400" dirty="0" smtClean="0"/>
              <a:t>ünlü temsilcisidir.</a:t>
            </a:r>
            <a:r>
              <a:rPr lang="tr-TR" sz="2400" dirty="0"/>
              <a:t> Buluş yoluyla öğrenme, öğrencinin kendi etkinliklerine ve gözlemlerine dayalı olarak yargıya varmasını teşvik edici bir öğretim yaklaşımıdır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Bruner’e</a:t>
            </a:r>
            <a:r>
              <a:rPr lang="tr-TR" sz="2400" dirty="0" smtClean="0"/>
              <a:t> göre;</a:t>
            </a:r>
          </a:p>
          <a:p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Öğrenciyi </a:t>
            </a:r>
            <a:r>
              <a:rPr lang="tr-TR" sz="2400" dirty="0"/>
              <a:t>harekete geçiren en önemli güdüler, merak, başarılı olmak ve birlikte çalışmadır. </a:t>
            </a:r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Zihin </a:t>
            </a:r>
            <a:r>
              <a:rPr lang="tr-TR" sz="2400" dirty="0"/>
              <a:t>gelişiminde kültür ve dil önemlidir. Dil kültürün taşıyıcısıdır. </a:t>
            </a:r>
          </a:p>
        </p:txBody>
      </p:sp>
    </p:spTree>
    <p:extLst>
      <p:ext uri="{BB962C8B-B14F-4D97-AF65-F5344CB8AC3E}">
        <p14:creationId xmlns="" xmlns:p14="http://schemas.microsoft.com/office/powerpoint/2010/main" val="40240547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29302" y="388462"/>
            <a:ext cx="673498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/>
              <a:t>Bruner</a:t>
            </a:r>
            <a:r>
              <a:rPr lang="tr-TR" sz="2400" dirty="0" smtClean="0"/>
              <a:t> Bilişsel Gelişimi 3 dönemde </a:t>
            </a:r>
            <a:r>
              <a:rPr lang="tr-TR" sz="2400" dirty="0" err="1" smtClean="0"/>
              <a:t>İncelemiştir.Birinci</a:t>
            </a:r>
            <a:r>
              <a:rPr lang="tr-TR" sz="2400" dirty="0" smtClean="0"/>
              <a:t> dönem  eylemsel</a:t>
            </a:r>
            <a:r>
              <a:rPr lang="tr-TR" altLang="tr-TR" sz="2400" dirty="0" smtClean="0"/>
              <a:t>(0-3 yaş), </a:t>
            </a:r>
            <a:r>
              <a:rPr lang="tr-TR" sz="2400" dirty="0" smtClean="0"/>
              <a:t>ikinci dönem imgesel (3-7 yaş), </a:t>
            </a:r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  <a:p>
            <a:r>
              <a:rPr lang="tr-TR" sz="2400" dirty="0" smtClean="0"/>
              <a:t>üçüncüsü sembolik</a:t>
            </a:r>
            <a:r>
              <a:rPr lang="tr-TR" sz="2400" dirty="0"/>
              <a:t>( </a:t>
            </a:r>
            <a:r>
              <a:rPr lang="tr-TR" altLang="tr-TR" sz="2400" dirty="0" smtClean="0">
                <a:sym typeface="Wingdings" panose="05000000000000000000" pitchFamily="2" charset="2"/>
              </a:rPr>
              <a:t>7-18 yaş)dönemdir ve  bu dönem </a:t>
            </a:r>
            <a:r>
              <a:rPr lang="tr-TR" sz="2400" dirty="0" err="1" smtClean="0"/>
              <a:t>Piageot’nin</a:t>
            </a:r>
            <a:r>
              <a:rPr lang="tr-TR" sz="2400" dirty="0" smtClean="0"/>
              <a:t> </a:t>
            </a:r>
            <a:r>
              <a:rPr lang="tr-TR" sz="2400" dirty="0"/>
              <a:t>kuramındaki somut ve soyut işlemler dönemine denk gelir.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0080410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165121" y="1716644"/>
            <a:ext cx="48389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sz="2400" dirty="0" err="1" smtClean="0"/>
              <a:t>Vygotsky</a:t>
            </a:r>
            <a:r>
              <a:rPr lang="tr-TR" sz="2400" dirty="0" smtClean="0"/>
              <a:t> ‘ye göre ;</a:t>
            </a:r>
          </a:p>
          <a:p>
            <a:endParaRPr lang="tr-T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Çocukların öğrenmesinde </a:t>
            </a:r>
            <a:r>
              <a:rPr lang="tr-TR" sz="2400" dirty="0"/>
              <a:t>sosyal </a:t>
            </a:r>
            <a:r>
              <a:rPr lang="tr-TR" sz="2400" dirty="0" smtClean="0"/>
              <a:t>çevre, bilişsel gelişmede  önemli </a:t>
            </a:r>
            <a:r>
              <a:rPr lang="tr-TR" sz="2400" dirty="0"/>
              <a:t>bir etkiye sahiptir. Çevrenin bu etkisi azaltılarak, çocuk kendi kendine yeterli hale getirilmelidir. Bu durum yapı iskeleti olarak adlandırılır.</a:t>
            </a:r>
          </a:p>
          <a:p>
            <a:endParaRPr lang="tr-TR" sz="2400" dirty="0"/>
          </a:p>
          <a:p>
            <a:endParaRPr lang="tr-TR" sz="2400" dirty="0"/>
          </a:p>
        </p:txBody>
      </p:sp>
      <p:sp>
        <p:nvSpPr>
          <p:cNvPr id="8" name="Dikdörtgen 7"/>
          <p:cNvSpPr/>
          <p:nvPr/>
        </p:nvSpPr>
        <p:spPr>
          <a:xfrm>
            <a:off x="384952" y="477777"/>
            <a:ext cx="696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b="1" dirty="0">
                <a:solidFill>
                  <a:schemeClr val="accent5">
                    <a:lumMod val="60000"/>
                    <a:lumOff val="40000"/>
                  </a:schemeClr>
                </a:solidFill>
                <a:cs typeface="Times New Roman" pitchFamily="18" charset="0"/>
              </a:rPr>
              <a:t>VYGOTSKY</a:t>
            </a:r>
            <a:r>
              <a:rPr lang="tr-TR" alt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br>
              <a:rPr lang="tr-TR" alt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tr-TR" altLang="tr-TR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BİLİŞSEL </a:t>
            </a:r>
            <a:r>
              <a:rPr lang="tr-TR" altLang="tr-TR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GELİŞİM KURAMI</a:t>
            </a:r>
            <a:endParaRPr lang="tr-TR" dirty="0"/>
          </a:p>
        </p:txBody>
      </p:sp>
      <p:pic>
        <p:nvPicPr>
          <p:cNvPr id="3075" name="Picture 3" descr="C:\Users\fatma\Desktop\vygotsky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22" y="2071678"/>
            <a:ext cx="2000264" cy="30340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820399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69269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/>
              <a:t>Çocuk yetişkinlerle olan deneyimlerine göre öğrenir. Çocuğu yalnız başına bırakmak bilişsel gelişimini yavaşlatır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/>
              <a:t>Öğrenciler eğitim sürecinde, birbirleriyle iletişim halinde olmalı işbirliği yapmalıdır.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95536" y="4306163"/>
            <a:ext cx="49320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/>
              <a:t>Öğretmen öğrencisini serbest bırakmamalı, onlara rehberlik yapmalıdır, Çocuk bir yetişkin rehberliğinden daha iyi öğrenir.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2881756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55576" y="476672"/>
            <a:ext cx="61024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BİLİŞSEL GELİŞİM</a:t>
            </a:r>
            <a:r>
              <a:rPr lang="tr-T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; </a:t>
            </a:r>
            <a:endParaRPr lang="tr-TR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tr-TR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Bilişsel gelişim ,insanoğlunun bilgiyi edinme, bellekte işleme ve tutma , akıl yürütme, gerektiğinde bilgiyi bellekte bulup kullanma, kısaca düşünme eylemlerini ve bu eylemlerin geçirilme sürecini ele </a:t>
            </a:r>
            <a:r>
              <a:rPr lang="tr-T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almaktadır.</a:t>
            </a:r>
          </a:p>
          <a:p>
            <a:endParaRPr lang="tr-T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tr-TR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Bilişsel gelişim kuramlarını </a:t>
            </a:r>
            <a:r>
              <a:rPr lang="tr-TR" sz="2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Piaget</a:t>
            </a:r>
            <a:r>
              <a:rPr lang="tr-TR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endParaRPr lang="tr-TR" sz="240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tr-TR" sz="2400" dirty="0" err="1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Bruner</a:t>
            </a:r>
            <a:r>
              <a:rPr lang="tr-TR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tr-TR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ve </a:t>
            </a:r>
            <a:r>
              <a:rPr lang="tr-TR" sz="2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Gagne</a:t>
            </a:r>
            <a:r>
              <a:rPr lang="tr-TR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Gen merkezli,  </a:t>
            </a:r>
            <a:r>
              <a:rPr lang="tr-TR" sz="24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Vygotsky</a:t>
            </a:r>
            <a:r>
              <a:rPr lang="tr-TR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ise    sosyal merkezli </a:t>
            </a:r>
            <a:r>
              <a:rPr lang="tr-TR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olarak </a:t>
            </a:r>
          </a:p>
          <a:p>
            <a:r>
              <a:rPr lang="tr-TR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tr-TR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iki boyutta </a:t>
            </a:r>
            <a:r>
              <a:rPr lang="tr-TR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incelemiştir.</a:t>
            </a:r>
          </a:p>
        </p:txBody>
      </p:sp>
    </p:spTree>
    <p:extLst>
      <p:ext uri="{BB962C8B-B14F-4D97-AF65-F5344CB8AC3E}">
        <p14:creationId xmlns="" xmlns:p14="http://schemas.microsoft.com/office/powerpoint/2010/main" val="38026001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1520" y="188640"/>
            <a:ext cx="74168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Akran </a:t>
            </a:r>
            <a:r>
              <a:rPr lang="tr-TR" sz="2400" dirty="0"/>
              <a:t>danışmanlığı yapılması gerekir. Bir üst sınıfların bir alt sınıflara rehberlik </a:t>
            </a:r>
            <a:r>
              <a:rPr lang="tr-TR" sz="2400" dirty="0" smtClean="0"/>
              <a:t>yapması önemlidir.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Bireyin yetiştirilmesinde yakın çevre, uzak çevreden daha etkilidir.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dirty="0" smtClean="0"/>
              <a:t>Çocuğu </a:t>
            </a:r>
            <a:r>
              <a:rPr lang="tr-TR" sz="2400" dirty="0"/>
              <a:t>yalnız ve özgür bırakmak bilişsel gelişimi yavaşlatır.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dirty="0"/>
          </a:p>
        </p:txBody>
      </p:sp>
      <p:sp>
        <p:nvSpPr>
          <p:cNvPr id="11" name="Dikdörtgen 10"/>
          <p:cNvSpPr/>
          <p:nvPr/>
        </p:nvSpPr>
        <p:spPr>
          <a:xfrm>
            <a:off x="395536" y="2588070"/>
            <a:ext cx="78186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9520442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188640"/>
            <a:ext cx="532859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err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Gagne’nin</a:t>
            </a: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 Zihinsel Gelişim Kuramı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tr-TR" sz="28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tr-TR" sz="2400" dirty="0" err="1"/>
              <a:t>Gagne’ye</a:t>
            </a:r>
            <a:r>
              <a:rPr lang="tr-TR" sz="2400" dirty="0"/>
              <a:t> göre çocuk </a:t>
            </a:r>
            <a:r>
              <a:rPr lang="tr-TR" sz="2400" dirty="0" smtClean="0"/>
              <a:t>doğuştan </a:t>
            </a:r>
            <a:r>
              <a:rPr lang="tr-TR" sz="2400" dirty="0"/>
              <a:t>bir </a:t>
            </a:r>
            <a:r>
              <a:rPr lang="tr-TR" sz="2400" dirty="0" smtClean="0"/>
              <a:t>donanımla dünyaya </a:t>
            </a:r>
            <a:r>
              <a:rPr lang="tr-TR" sz="2400" dirty="0"/>
              <a:t>gelir. Daha sonraki zihinsel gelişimi de bu doğuştan donanımla elde ettiği deneyimlerinin birikimine bağlı olarak ortaya çıkar. Onun için tüm bilgilerin kaynağı deneyimdir. </a:t>
            </a:r>
            <a:r>
              <a:rPr lang="tr-TR" sz="2400" dirty="0" smtClean="0"/>
              <a:t>Zihnin </a:t>
            </a:r>
            <a:r>
              <a:rPr lang="tr-TR" sz="2400" dirty="0"/>
              <a:t>doğal öğrenme işlemleri harekete geçirilerek bilişsel gelişim sağlanır.</a:t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0921335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435280" cy="516672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764704"/>
            <a:ext cx="8748464" cy="5832648"/>
          </a:xfrm>
        </p:spPr>
        <p:txBody>
          <a:bodyPr>
            <a:normAutofit fontScale="40000" lnSpcReduction="20000"/>
          </a:bodyPr>
          <a:lstStyle/>
          <a:p>
            <a:r>
              <a:rPr lang="tr-TR" dirty="0" err="1"/>
              <a:t>Bacanlı</a:t>
            </a:r>
            <a:r>
              <a:rPr lang="tr-TR" dirty="0"/>
              <a:t> ,Prf.</a:t>
            </a:r>
            <a:r>
              <a:rPr lang="tr-TR" dirty="0" err="1"/>
              <a:t>Dr</a:t>
            </a:r>
            <a:r>
              <a:rPr lang="tr-TR" dirty="0" smtClean="0"/>
              <a:t>..Hasan </a:t>
            </a:r>
            <a:r>
              <a:rPr lang="tr-TR" dirty="0"/>
              <a:t>,Eğitim </a:t>
            </a:r>
            <a:r>
              <a:rPr lang="tr-TR" dirty="0" err="1"/>
              <a:t>Psikolojisi,Pegem</a:t>
            </a:r>
            <a:r>
              <a:rPr lang="tr-TR" dirty="0"/>
              <a:t> </a:t>
            </a:r>
            <a:r>
              <a:rPr lang="tr-TR" dirty="0" err="1"/>
              <a:t>Yayıncılık,Ankara</a:t>
            </a:r>
            <a:r>
              <a:rPr lang="tr-TR" dirty="0"/>
              <a:t> </a:t>
            </a:r>
            <a:r>
              <a:rPr lang="tr-TR" dirty="0" smtClean="0"/>
              <a:t>2007</a:t>
            </a:r>
          </a:p>
          <a:p>
            <a:endParaRPr lang="tr-TR" dirty="0"/>
          </a:p>
          <a:p>
            <a:r>
              <a:rPr lang="tr-TR" dirty="0"/>
              <a:t>Senemoğlu, </a:t>
            </a:r>
            <a:r>
              <a:rPr lang="tr-TR" dirty="0" err="1"/>
              <a:t>Prf.Dr</a:t>
            </a:r>
            <a:r>
              <a:rPr lang="tr-TR" dirty="0"/>
              <a:t>. </a:t>
            </a:r>
            <a:r>
              <a:rPr lang="tr-TR" dirty="0" err="1"/>
              <a:t>Nuray,Gelişim</a:t>
            </a:r>
            <a:r>
              <a:rPr lang="tr-TR" dirty="0"/>
              <a:t> Öğretme ve öğrenim Kuramdan Uygulamaya</a:t>
            </a:r>
            <a:r>
              <a:rPr lang="tr-TR" dirty="0" smtClean="0"/>
              <a:t>,  </a:t>
            </a:r>
            <a:r>
              <a:rPr lang="tr-TR" dirty="0" err="1" smtClean="0"/>
              <a:t>Pegem</a:t>
            </a:r>
            <a:r>
              <a:rPr lang="tr-TR" dirty="0" smtClean="0"/>
              <a:t> </a:t>
            </a:r>
            <a:r>
              <a:rPr lang="tr-TR" dirty="0" err="1"/>
              <a:t>Akademi,Ankara</a:t>
            </a:r>
            <a:r>
              <a:rPr lang="tr-TR" dirty="0"/>
              <a:t> </a:t>
            </a:r>
            <a:r>
              <a:rPr lang="tr-TR" dirty="0" smtClean="0"/>
              <a:t>1997</a:t>
            </a:r>
          </a:p>
          <a:p>
            <a:endParaRPr lang="tr-TR" dirty="0" smtClean="0"/>
          </a:p>
          <a:p>
            <a:r>
              <a:rPr lang="tr-TR" dirty="0" smtClean="0"/>
              <a:t>Çoban ,</a:t>
            </a:r>
            <a:r>
              <a:rPr lang="tr-TR" dirty="0" err="1" smtClean="0"/>
              <a:t>Yrd.Doç.Dr.Bilal</a:t>
            </a:r>
            <a:r>
              <a:rPr lang="tr-TR" dirty="0" smtClean="0"/>
              <a:t>,  </a:t>
            </a:r>
            <a:r>
              <a:rPr lang="tr-TR" dirty="0" err="1" smtClean="0"/>
              <a:t>Nacar</a:t>
            </a:r>
            <a:r>
              <a:rPr lang="tr-TR" dirty="0" smtClean="0"/>
              <a:t> </a:t>
            </a:r>
            <a:r>
              <a:rPr lang="tr-TR" dirty="0" err="1" smtClean="0"/>
              <a:t>Öğrt.Gör.Eyüp</a:t>
            </a:r>
            <a:r>
              <a:rPr lang="tr-TR" dirty="0" smtClean="0"/>
              <a:t> ,  İlköğretim 1. Kademe Eğitsel Oyunlar, Nobel Yayın,2. </a:t>
            </a:r>
            <a:r>
              <a:rPr lang="tr-TR" dirty="0" err="1" smtClean="0"/>
              <a:t>baskı,Kasım</a:t>
            </a:r>
            <a:r>
              <a:rPr lang="tr-TR" dirty="0" smtClean="0"/>
              <a:t> 2008</a:t>
            </a:r>
          </a:p>
          <a:p>
            <a:endParaRPr lang="tr-TR" dirty="0" smtClean="0"/>
          </a:p>
          <a:p>
            <a:r>
              <a:rPr lang="tr-TR" dirty="0"/>
              <a:t>Arık, İ.A. (1992). </a:t>
            </a:r>
            <a:r>
              <a:rPr lang="tr-TR" b="1" dirty="0"/>
              <a:t>Psikolojide bilimsel yöntem. </a:t>
            </a:r>
            <a:r>
              <a:rPr lang="tr-TR" dirty="0"/>
              <a:t>İstanbul: İÜEF.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Santrock</a:t>
            </a:r>
            <a:r>
              <a:rPr lang="tr-TR" dirty="0" smtClean="0"/>
              <a:t> </a:t>
            </a:r>
            <a:r>
              <a:rPr lang="tr-TR" dirty="0" err="1" smtClean="0"/>
              <a:t>john</a:t>
            </a:r>
            <a:r>
              <a:rPr lang="tr-TR" dirty="0" smtClean="0"/>
              <a:t> </a:t>
            </a:r>
            <a:r>
              <a:rPr lang="tr-TR" dirty="0" err="1" smtClean="0"/>
              <a:t>w.,Yaşam</a:t>
            </a:r>
            <a:r>
              <a:rPr lang="tr-TR" dirty="0" smtClean="0"/>
              <a:t> Boyu </a:t>
            </a:r>
            <a:r>
              <a:rPr lang="tr-TR" dirty="0" err="1" smtClean="0"/>
              <a:t>Gelişim,Nobel</a:t>
            </a:r>
            <a:r>
              <a:rPr lang="tr-TR" dirty="0" smtClean="0"/>
              <a:t> Yayın, Ankara 2012</a:t>
            </a:r>
          </a:p>
          <a:p>
            <a:endParaRPr lang="tr-TR" dirty="0" smtClean="0"/>
          </a:p>
          <a:p>
            <a:r>
              <a:rPr lang="tr-TR" dirty="0" err="1" smtClean="0"/>
              <a:t>Gander</a:t>
            </a:r>
            <a:r>
              <a:rPr lang="tr-TR" dirty="0" smtClean="0"/>
              <a:t> Mary J., </a:t>
            </a:r>
            <a:r>
              <a:rPr lang="tr-TR" dirty="0" err="1" smtClean="0"/>
              <a:t>Gardıner</a:t>
            </a:r>
            <a:r>
              <a:rPr lang="tr-TR" dirty="0" smtClean="0"/>
              <a:t> Harry </a:t>
            </a:r>
            <a:r>
              <a:rPr lang="tr-TR" dirty="0" err="1" smtClean="0"/>
              <a:t>W.,Çocuk</a:t>
            </a:r>
            <a:r>
              <a:rPr lang="tr-TR" dirty="0" smtClean="0"/>
              <a:t> ve Ergen </a:t>
            </a:r>
            <a:r>
              <a:rPr lang="tr-TR" dirty="0" err="1" smtClean="0"/>
              <a:t>Gelişimi,İmge</a:t>
            </a:r>
            <a:r>
              <a:rPr lang="tr-TR" dirty="0" smtClean="0"/>
              <a:t> kitapevi,7. </a:t>
            </a:r>
            <a:r>
              <a:rPr lang="tr-TR" dirty="0" err="1" smtClean="0"/>
              <a:t>baskı.Kasım</a:t>
            </a:r>
            <a:r>
              <a:rPr lang="tr-TR" dirty="0" smtClean="0"/>
              <a:t> 2010</a:t>
            </a:r>
          </a:p>
          <a:p>
            <a:endParaRPr lang="tr-TR" dirty="0"/>
          </a:p>
          <a:p>
            <a:r>
              <a:rPr lang="tr-TR" dirty="0"/>
              <a:t>Milli Eğitim  </a:t>
            </a:r>
            <a:r>
              <a:rPr lang="tr-TR" dirty="0" err="1"/>
              <a:t>Bakanlığı,Çocuk</a:t>
            </a:r>
            <a:r>
              <a:rPr lang="tr-TR" dirty="0"/>
              <a:t>  Gelişimi ve Eğitimi Bilişsel gelişim</a:t>
            </a:r>
            <a:r>
              <a:rPr lang="tr-TR" dirty="0" smtClean="0"/>
              <a:t>, Ankara  2011</a:t>
            </a:r>
          </a:p>
          <a:p>
            <a:endParaRPr lang="tr-TR" dirty="0"/>
          </a:p>
          <a:p>
            <a:r>
              <a:rPr lang="tr-TR" dirty="0" err="1"/>
              <a:t>Eripek</a:t>
            </a:r>
            <a:r>
              <a:rPr lang="tr-TR" dirty="0"/>
              <a:t>, </a:t>
            </a:r>
            <a:r>
              <a:rPr lang="tr-TR" dirty="0" err="1" smtClean="0"/>
              <a:t>Prf.Dr.Süleyman,İlköğretim</a:t>
            </a:r>
            <a:r>
              <a:rPr lang="tr-TR" dirty="0" smtClean="0"/>
              <a:t> </a:t>
            </a:r>
            <a:r>
              <a:rPr lang="tr-TR" dirty="0"/>
              <a:t>Çağı Çocuklarının  Bilişsel</a:t>
            </a:r>
            <a:r>
              <a:rPr lang="tr-TR" dirty="0" smtClean="0"/>
              <a:t>, Bedensel </a:t>
            </a:r>
            <a:r>
              <a:rPr lang="tr-TR" dirty="0"/>
              <a:t>ve Kişilik </a:t>
            </a:r>
            <a:r>
              <a:rPr lang="tr-TR" dirty="0" smtClean="0"/>
              <a:t>Özellikleri ,</a:t>
            </a:r>
            <a:r>
              <a:rPr lang="tr-TR" dirty="0" err="1"/>
              <a:t>Açıköğretim</a:t>
            </a:r>
            <a:r>
              <a:rPr lang="tr-TR" dirty="0"/>
              <a:t> Fakültesi</a:t>
            </a:r>
            <a:r>
              <a:rPr lang="tr-TR" dirty="0" smtClean="0"/>
              <a:t>,</a:t>
            </a:r>
          </a:p>
          <a:p>
            <a:endParaRPr lang="tr-TR" dirty="0"/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 smtClean="0"/>
              <a:t>Bacanlı</a:t>
            </a:r>
            <a:r>
              <a:rPr lang="tr-TR" dirty="0"/>
              <a:t>, Doç. Dr. Hasan, Eğitim Psikolojisi Gelişim Ve Öğrenme, Nobel Yayın Dağıtım, Ankara, 2. Basım, </a:t>
            </a:r>
            <a:r>
              <a:rPr lang="tr-TR" dirty="0" smtClean="0"/>
              <a:t>1999</a:t>
            </a:r>
          </a:p>
          <a:p>
            <a:endParaRPr lang="tr-TR" dirty="0"/>
          </a:p>
          <a:p>
            <a:r>
              <a:rPr lang="tr-TR" dirty="0" err="1"/>
              <a:t>Binbaşıoğlu</a:t>
            </a:r>
            <a:r>
              <a:rPr lang="tr-TR" dirty="0"/>
              <a:t>, Cavit, Eğitim Psikolojisi, </a:t>
            </a:r>
            <a:r>
              <a:rPr lang="tr-TR" dirty="0" err="1"/>
              <a:t>Binbaşıoğlu</a:t>
            </a:r>
            <a:r>
              <a:rPr lang="tr-TR" dirty="0"/>
              <a:t> Yayınları, Ankara, 9. Basım, 1995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Aydın</a:t>
            </a:r>
            <a:r>
              <a:rPr lang="tr-TR" dirty="0"/>
              <a:t>,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Aydın  </a:t>
            </a:r>
            <a:r>
              <a:rPr lang="tr-TR" dirty="0" err="1" smtClean="0"/>
              <a:t>Prf</a:t>
            </a:r>
            <a:r>
              <a:rPr lang="tr-TR" dirty="0"/>
              <a:t>. Dr. </a:t>
            </a:r>
            <a:r>
              <a:rPr lang="tr-TR" dirty="0" smtClean="0"/>
              <a:t>F. Betül</a:t>
            </a:r>
            <a:r>
              <a:rPr lang="tr-TR" dirty="0"/>
              <a:t>, Çocuk Ve Ergen Psikolojisi, Marmara Üniversitesi Vakfı Yayınları, İstanbul, </a:t>
            </a:r>
            <a:r>
              <a:rPr lang="tr-TR" dirty="0" smtClean="0"/>
              <a:t>1997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Yavuzer, </a:t>
            </a:r>
            <a:r>
              <a:rPr lang="tr-TR" dirty="0" err="1"/>
              <a:t>Prf</a:t>
            </a:r>
            <a:r>
              <a:rPr lang="tr-TR" dirty="0"/>
              <a:t>. Dr. Haluk, Çocuk Psikolojisi, Remzi Kitap Evi, İstanbul, 18. Basım, </a:t>
            </a:r>
            <a:r>
              <a:rPr lang="tr-TR" dirty="0" smtClean="0"/>
              <a:t>1999 Formel </a:t>
            </a:r>
            <a:r>
              <a:rPr lang="tr-TR" dirty="0" err="1"/>
              <a:t>İşlemsel</a:t>
            </a:r>
            <a:r>
              <a:rPr lang="tr-TR" dirty="0"/>
              <a:t> Dönem (</a:t>
            </a:r>
            <a:r>
              <a:rPr lang="tr-TR" dirty="0" err="1"/>
              <a:t>Formal</a:t>
            </a:r>
            <a:r>
              <a:rPr lang="tr-TR" dirty="0"/>
              <a:t> </a:t>
            </a:r>
            <a:r>
              <a:rPr lang="tr-TR" dirty="0" err="1"/>
              <a:t>Operational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 smtClean="0"/>
              <a:t>)</a:t>
            </a:r>
          </a:p>
          <a:p>
            <a:endParaRPr lang="tr-TR"/>
          </a:p>
          <a:p>
            <a:r>
              <a:rPr lang="tr-TR" smtClean="0"/>
              <a:t> </a:t>
            </a:r>
            <a:r>
              <a:rPr lang="tr-TR" dirty="0" err="1"/>
              <a:t>Demirboğa</a:t>
            </a:r>
            <a:r>
              <a:rPr lang="tr-TR" dirty="0"/>
              <a:t>, E. (2010). Sanal Müze Ziyaretlerinin Öğrencilerin Bilişsel ve Duyusal Kazanımları Üzerindeki Etkileri. Yayınlanmamış Yüksek Lisans Tezi, Gazi Üniversitesi, Eğitim Bilimleri Enstitüsü, Ankara.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280422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623837"/>
          </a:xfrm>
        </p:spPr>
        <p:txBody>
          <a:bodyPr>
            <a:normAutofit fontScale="62500" lnSpcReduction="20000"/>
          </a:bodyPr>
          <a:lstStyle/>
          <a:p>
            <a:r>
              <a:rPr lang="tr-TR" sz="2700" dirty="0" err="1"/>
              <a:t>Hadiye</a:t>
            </a:r>
            <a:r>
              <a:rPr lang="tr-TR" sz="2700" dirty="0"/>
              <a:t> </a:t>
            </a:r>
            <a:r>
              <a:rPr lang="tr-TR" sz="2700" dirty="0" err="1"/>
              <a:t>Küçükkaragöz</a:t>
            </a:r>
            <a:r>
              <a:rPr lang="tr-TR" sz="2700" dirty="0"/>
              <a:t>, “Bilişsel Gelişim ve Dil Gelişimi</a:t>
            </a:r>
            <a:r>
              <a:rPr lang="tr-TR" sz="2700" dirty="0" smtClean="0"/>
              <a:t>”,</a:t>
            </a:r>
            <a:endParaRPr lang="tr-TR" sz="2700" dirty="0"/>
          </a:p>
          <a:p>
            <a:pPr marL="0" indent="0">
              <a:buNone/>
            </a:pPr>
            <a:r>
              <a:rPr lang="tr-TR" sz="2700" dirty="0" smtClean="0"/>
              <a:t>      (</a:t>
            </a:r>
            <a:r>
              <a:rPr lang="tr-TR" sz="2700" dirty="0"/>
              <a:t>ed.)Binnur </a:t>
            </a:r>
            <a:r>
              <a:rPr lang="tr-TR" sz="2700" dirty="0" err="1"/>
              <a:t>Yeşilyaprak</a:t>
            </a:r>
            <a:r>
              <a:rPr lang="tr-TR" sz="2700" dirty="0"/>
              <a:t>, Eğitim Psikolojisi, Gelişim-Öğrenme  Öğretim  </a:t>
            </a:r>
            <a:endParaRPr lang="tr-TR" sz="2700" dirty="0" smtClean="0"/>
          </a:p>
          <a:p>
            <a:pPr marL="0" indent="0">
              <a:buNone/>
            </a:pPr>
            <a:r>
              <a:rPr lang="tr-TR" sz="2700" dirty="0"/>
              <a:t> </a:t>
            </a:r>
            <a:r>
              <a:rPr lang="tr-TR" sz="2700" dirty="0" smtClean="0"/>
              <a:t>   </a:t>
            </a:r>
            <a:r>
              <a:rPr lang="sv-SE" sz="2700" dirty="0" smtClean="0"/>
              <a:t>PegemAYay</a:t>
            </a:r>
            <a:r>
              <a:rPr lang="sv-SE" sz="2700" dirty="0"/>
              <a:t>.,Ankara 2006, ss. 82-100.</a:t>
            </a:r>
            <a:endParaRPr lang="tr-TR" sz="2700" dirty="0"/>
          </a:p>
          <a:p>
            <a:endParaRPr lang="sv-SE" sz="2700" dirty="0"/>
          </a:p>
          <a:p>
            <a:r>
              <a:rPr lang="tr-TR" sz="2700" dirty="0"/>
              <a:t>Nuray Senemoğlu, Gelişim Öğrenme ve Öğretim,  Kuramdan </a:t>
            </a:r>
            <a:r>
              <a:rPr lang="tr-TR" sz="2700" dirty="0" err="1"/>
              <a:t>Uygulamaya,Gazi</a:t>
            </a:r>
            <a:r>
              <a:rPr lang="tr-TR" sz="2700" dirty="0"/>
              <a:t> Kitabevi, 12. Baskı, Ankara2005, </a:t>
            </a:r>
            <a:r>
              <a:rPr lang="tr-TR" sz="2700" dirty="0" err="1"/>
              <a:t>ss</a:t>
            </a:r>
            <a:r>
              <a:rPr lang="tr-TR" sz="2700" dirty="0"/>
              <a:t>. 32-55.</a:t>
            </a:r>
          </a:p>
          <a:p>
            <a:endParaRPr lang="tr-TR" sz="2700" dirty="0"/>
          </a:p>
          <a:p>
            <a:r>
              <a:rPr lang="tr-TR" sz="2700" dirty="0"/>
              <a:t>Yapıcı </a:t>
            </a:r>
            <a:r>
              <a:rPr lang="tr-TR" sz="2700" dirty="0" err="1"/>
              <a:t>Mehmet,Uluslararası</a:t>
            </a:r>
            <a:r>
              <a:rPr lang="tr-TR" sz="2700" dirty="0"/>
              <a:t> İnsan Bilimleri </a:t>
            </a:r>
            <a:r>
              <a:rPr lang="tr-TR" sz="2700" dirty="0" err="1"/>
              <a:t>Dergisi,İlköğretim</a:t>
            </a:r>
            <a:r>
              <a:rPr lang="tr-TR" sz="2700" dirty="0"/>
              <a:t> 1.Sınıfa Başlayan Öğrencilerin  </a:t>
            </a:r>
            <a:r>
              <a:rPr lang="tr-TR" sz="2700" dirty="0" err="1"/>
              <a:t>Hazırbulunuşluk</a:t>
            </a:r>
            <a:r>
              <a:rPr lang="tr-TR" sz="2700" dirty="0"/>
              <a:t> </a:t>
            </a:r>
            <a:r>
              <a:rPr lang="tr-TR" sz="2700" dirty="0" err="1"/>
              <a:t>Düzeyleri,ISSN</a:t>
            </a:r>
            <a:r>
              <a:rPr lang="tr-TR" sz="2700" dirty="0"/>
              <a:t> 1303-5134</a:t>
            </a:r>
          </a:p>
          <a:p>
            <a:endParaRPr lang="tr-TR" sz="2700" dirty="0"/>
          </a:p>
          <a:p>
            <a:r>
              <a:rPr lang="tr-TR" sz="2700" dirty="0" err="1"/>
              <a:t>Bayraktar,F</a:t>
            </a:r>
            <a:r>
              <a:rPr lang="tr-TR" sz="2700" dirty="0"/>
              <a:t>.(2009). Bilişsel Gelişim Çalışmalarında Çevresel/kültürel Vurgular (</a:t>
            </a:r>
            <a:r>
              <a:rPr lang="tr-TR" sz="2700" dirty="0" err="1"/>
              <a:t>Cultural</a:t>
            </a:r>
            <a:r>
              <a:rPr lang="tr-TR" sz="2700" dirty="0"/>
              <a:t> </a:t>
            </a:r>
            <a:r>
              <a:rPr lang="tr-TR" sz="2700" dirty="0" err="1"/>
              <a:t>And</a:t>
            </a:r>
            <a:endParaRPr lang="tr-TR" sz="2700" dirty="0"/>
          </a:p>
          <a:p>
            <a:pPr marL="0" indent="0">
              <a:buNone/>
            </a:pPr>
            <a:r>
              <a:rPr lang="tr-TR" sz="2700" dirty="0"/>
              <a:t>    </a:t>
            </a:r>
            <a:r>
              <a:rPr lang="en-US" sz="2700" dirty="0" err="1"/>
              <a:t>EnvÝronmental</a:t>
            </a:r>
            <a:r>
              <a:rPr lang="en-US" sz="2700" dirty="0"/>
              <a:t> Effects on Study of Cognitive </a:t>
            </a:r>
            <a:r>
              <a:rPr lang="tr-TR" sz="2700" dirty="0"/>
              <a:t>    </a:t>
            </a:r>
          </a:p>
          <a:p>
            <a:pPr marL="0" indent="0">
              <a:buNone/>
            </a:pPr>
            <a:r>
              <a:rPr lang="tr-TR" sz="2700" dirty="0"/>
              <a:t>    </a:t>
            </a:r>
            <a:r>
              <a:rPr lang="en-US" sz="2700" dirty="0"/>
              <a:t>Development</a:t>
            </a:r>
            <a:r>
              <a:rPr lang="tr-TR" sz="2700" dirty="0"/>
              <a:t>.[C]. KKTC Milli </a:t>
            </a:r>
            <a:r>
              <a:rPr lang="tr-TR" sz="2700" dirty="0" err="1"/>
              <a:t>Eðitim</a:t>
            </a:r>
            <a:r>
              <a:rPr lang="tr-TR" sz="2700" dirty="0"/>
              <a:t> Dergisi</a:t>
            </a:r>
            <a:r>
              <a:rPr lang="en-US" sz="2700" dirty="0"/>
              <a:t>- TRNC </a:t>
            </a:r>
            <a:r>
              <a:rPr lang="tr-TR" sz="2700" dirty="0"/>
              <a:t>  </a:t>
            </a:r>
          </a:p>
          <a:p>
            <a:pPr marL="0" indent="0">
              <a:buNone/>
            </a:pPr>
            <a:r>
              <a:rPr lang="tr-TR" sz="2700" dirty="0"/>
              <a:t>     </a:t>
            </a:r>
            <a:r>
              <a:rPr lang="en-US" sz="2700" dirty="0"/>
              <a:t>Journal of National Education, 3, pp.31-40 </a:t>
            </a:r>
            <a:endParaRPr lang="tr-TR" sz="2700" dirty="0" smtClean="0"/>
          </a:p>
          <a:p>
            <a:pPr marL="0" indent="0">
              <a:buNone/>
            </a:pPr>
            <a:endParaRPr lang="tr-TR" sz="2700" dirty="0"/>
          </a:p>
          <a:p>
            <a:r>
              <a:rPr lang="tr-TR" sz="2700" dirty="0"/>
              <a:t>Çocuk Gelişim Psikoloji – </a:t>
            </a:r>
            <a:r>
              <a:rPr lang="tr-TR" sz="2700" dirty="0" err="1"/>
              <a:t>Denise</a:t>
            </a:r>
            <a:r>
              <a:rPr lang="tr-TR" sz="2700" dirty="0"/>
              <a:t> </a:t>
            </a:r>
            <a:r>
              <a:rPr lang="tr-TR" sz="2700" dirty="0" err="1"/>
              <a:t>Boyd</a:t>
            </a:r>
            <a:r>
              <a:rPr lang="tr-TR" sz="2700" dirty="0"/>
              <a:t>, Helen </a:t>
            </a:r>
            <a:r>
              <a:rPr lang="tr-TR" sz="2700" dirty="0" err="1"/>
              <a:t>Bee</a:t>
            </a:r>
            <a:r>
              <a:rPr lang="tr-TR" sz="2700" dirty="0"/>
              <a:t> – </a:t>
            </a:r>
            <a:r>
              <a:rPr lang="tr-TR" sz="2700" dirty="0" err="1"/>
              <a:t>Kaknüs</a:t>
            </a:r>
            <a:r>
              <a:rPr lang="tr-TR" sz="2700" dirty="0"/>
              <a:t> Yayınları – 2009</a:t>
            </a:r>
          </a:p>
          <a:p>
            <a:endParaRPr lang="tr-TR" sz="2700" dirty="0"/>
          </a:p>
          <a:p>
            <a:r>
              <a:rPr lang="tr-TR" sz="2700" dirty="0" err="1"/>
              <a:t>Zorlu,F.Oktay,Fınk</a:t>
            </a:r>
            <a:r>
              <a:rPr lang="tr-TR" sz="2700" dirty="0"/>
              <a:t> </a:t>
            </a:r>
            <a:r>
              <a:rPr lang="tr-TR" sz="2700" dirty="0" err="1"/>
              <a:t>Robert.S.,Artar</a:t>
            </a:r>
            <a:r>
              <a:rPr lang="tr-TR" sz="2700" dirty="0"/>
              <a:t> Müge ,Bilişsel gelişimde düşsel oyunun rolü</a:t>
            </a:r>
          </a:p>
          <a:p>
            <a:endParaRPr lang="tr-TR" sz="2700" dirty="0"/>
          </a:p>
          <a:p>
            <a:r>
              <a:rPr lang="tr-TR" sz="2700" dirty="0"/>
              <a:t>Ayhan İnci , Bilim Çocuk  Dergisi ,</a:t>
            </a:r>
            <a:r>
              <a:rPr lang="tr-TR" sz="2700" dirty="0" err="1"/>
              <a:t>Tübitak</a:t>
            </a:r>
            <a:r>
              <a:rPr lang="tr-TR" sz="2700" dirty="0"/>
              <a:t>, Psikoloji Köşesi,</a:t>
            </a:r>
            <a:r>
              <a:rPr lang="tr-TR" sz="2700" dirty="0">
                <a:hlinkClick r:id="rId2"/>
              </a:rPr>
              <a:t> </a:t>
            </a:r>
            <a:r>
              <a:rPr lang="tr-TR" sz="2700" dirty="0" err="1"/>
              <a:t>Psikanalitik</a:t>
            </a:r>
            <a:r>
              <a:rPr lang="tr-TR" sz="2700" dirty="0"/>
              <a:t> Yaklaşım: Bilinçaltından Notlar</a:t>
            </a:r>
          </a:p>
          <a:p>
            <a:endParaRPr lang="tr-TR" sz="2700" dirty="0"/>
          </a:p>
          <a:p>
            <a:r>
              <a:rPr lang="tr-TR" sz="2700" dirty="0" err="1"/>
              <a:t>Paşahan</a:t>
            </a:r>
            <a:r>
              <a:rPr lang="tr-TR" sz="2700" dirty="0"/>
              <a:t> Berna, Anne Bebek </a:t>
            </a:r>
            <a:r>
              <a:rPr lang="tr-TR" sz="2700" dirty="0" err="1"/>
              <a:t>Dergisi,Çocuklarda</a:t>
            </a:r>
            <a:r>
              <a:rPr lang="tr-TR" sz="2700" dirty="0"/>
              <a:t> Bilişsel Gelişim,2013</a:t>
            </a:r>
          </a:p>
          <a:p>
            <a:endParaRPr lang="tr-TR" sz="2700" dirty="0"/>
          </a:p>
          <a:p>
            <a:r>
              <a:rPr lang="tr-TR" sz="2700" dirty="0" err="1"/>
              <a:t>Paktuna</a:t>
            </a:r>
            <a:r>
              <a:rPr lang="tr-TR" sz="2700" dirty="0"/>
              <a:t> ,Prof. Dr. Sabiha , Ana Okulu 3-6 yaş Anne Çocuk Eğitim </a:t>
            </a:r>
            <a:r>
              <a:rPr lang="tr-TR" sz="2700" dirty="0" smtClean="0"/>
              <a:t>Dergisi,2013</a:t>
            </a:r>
          </a:p>
          <a:p>
            <a:endParaRPr lang="tr-TR" sz="2700" dirty="0"/>
          </a:p>
          <a:p>
            <a:endParaRPr lang="tr-TR" sz="2700" dirty="0"/>
          </a:p>
          <a:p>
            <a:endParaRPr lang="tr-TR" sz="2900" i="1" dirty="0"/>
          </a:p>
          <a:p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8373321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4486" y="192013"/>
            <a:ext cx="8964488" cy="1124744"/>
          </a:xfrm>
        </p:spPr>
        <p:txBody>
          <a:bodyPr>
            <a:no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/>
            </a:r>
            <a:br>
              <a:rPr lang="tr-TR" sz="2800" dirty="0" smtClean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800" dirty="0" smtClean="0">
                <a:solidFill>
                  <a:srgbClr val="FF0000"/>
                </a:solidFill>
              </a:rPr>
              <a:t/>
            </a:r>
            <a:br>
              <a:rPr lang="tr-TR" sz="2800" dirty="0" smtClean="0">
                <a:solidFill>
                  <a:srgbClr val="FF0000"/>
                </a:solidFill>
              </a:rPr>
            </a:br>
            <a:r>
              <a:rPr lang="tr-TR" sz="2800" dirty="0">
                <a:solidFill>
                  <a:srgbClr val="FF0000"/>
                </a:solidFill>
              </a:rPr>
              <a:t/>
            </a:r>
            <a:br>
              <a:rPr lang="tr-TR" sz="2800" dirty="0">
                <a:solidFill>
                  <a:srgbClr val="FF0000"/>
                </a:solidFill>
              </a:rPr>
            </a:br>
            <a:r>
              <a:rPr lang="tr-TR" sz="2400" b="1" dirty="0"/>
              <a:t>JEAN  PİAGET </a:t>
            </a:r>
            <a:r>
              <a:rPr lang="tr-TR" sz="2400" b="1" dirty="0" smtClean="0"/>
              <a:t>(1896-1980) </a:t>
            </a:r>
            <a:r>
              <a:rPr lang="tr-TR" sz="2400" b="1" dirty="0"/>
              <a:t>VE  </a:t>
            </a:r>
            <a:r>
              <a:rPr lang="tr-TR" sz="2400" b="1" dirty="0" smtClean="0"/>
              <a:t>BİLİŞSEL</a:t>
            </a:r>
            <a:br>
              <a:rPr lang="tr-TR" sz="2400" b="1" dirty="0" smtClean="0"/>
            </a:br>
            <a:r>
              <a:rPr lang="tr-TR" sz="2400" b="1" dirty="0" smtClean="0"/>
              <a:t> </a:t>
            </a:r>
            <a:r>
              <a:rPr lang="tr-TR" sz="2400" b="1" dirty="0"/>
              <a:t>GELİŞİM KURAMI </a:t>
            </a:r>
            <a:br>
              <a:rPr lang="tr-TR" sz="2400" b="1" dirty="0"/>
            </a:br>
            <a:endParaRPr lang="tr-TR" sz="2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2"/>
          </p:nvPr>
        </p:nvSpPr>
        <p:spPr>
          <a:xfrm>
            <a:off x="251520" y="908720"/>
            <a:ext cx="4536504" cy="573325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 </a:t>
            </a:r>
            <a:r>
              <a:rPr lang="tr-TR" sz="2400" dirty="0" err="1"/>
              <a:t>Piaget’nin</a:t>
            </a:r>
            <a:r>
              <a:rPr lang="tr-TR" sz="2400" dirty="0"/>
              <a:t> </a:t>
            </a:r>
            <a:r>
              <a:rPr lang="tr-TR" sz="2400" dirty="0" smtClean="0"/>
              <a:t>bilişsel gelişim kuramı </a:t>
            </a:r>
            <a:r>
              <a:rPr lang="tr-TR" sz="2400" dirty="0"/>
              <a:t>günümüzde en çok </a:t>
            </a:r>
            <a:r>
              <a:rPr lang="tr-TR" sz="2400" dirty="0" smtClean="0"/>
              <a:t>tutulan ve  </a:t>
            </a:r>
            <a:r>
              <a:rPr lang="tr-TR" sz="2400" dirty="0"/>
              <a:t>en çok kabul gören kuramların başında gelir.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err="1" smtClean="0"/>
              <a:t>piaget</a:t>
            </a:r>
            <a:r>
              <a:rPr lang="tr-TR" sz="2400" dirty="0" smtClean="0"/>
              <a:t> düşüncelerin </a:t>
            </a:r>
            <a:r>
              <a:rPr lang="tr-TR" sz="2400" dirty="0"/>
              <a:t>neden ve nasıl değiştiğini açıklamak için önce </a:t>
            </a:r>
            <a:r>
              <a:rPr lang="tr-TR" sz="2400" dirty="0" smtClean="0"/>
              <a:t>çocukların düşünceleri hakkında veri toplamış sonra da  bu veriler üzerinde çalışmıştır. 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 </a:t>
            </a:r>
            <a:endParaRPr lang="tr-T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3486418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67543" y="332656"/>
            <a:ext cx="576064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 err="1"/>
              <a:t>Piaget’e</a:t>
            </a:r>
            <a:r>
              <a:rPr lang="tr-TR" sz="2200" dirty="0"/>
              <a:t> göre;</a:t>
            </a:r>
          </a:p>
          <a:p>
            <a:endParaRPr lang="tr-TR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200" dirty="0"/>
              <a:t>Z</a:t>
            </a:r>
            <a:r>
              <a:rPr lang="tr-TR" sz="2200" dirty="0" smtClean="0"/>
              <a:t>ihinsel </a:t>
            </a:r>
            <a:r>
              <a:rPr lang="tr-TR" sz="2200" dirty="0"/>
              <a:t>ve bilişsel süreçler çocuğun dünyayı anlamasını sağlar</a:t>
            </a:r>
            <a:r>
              <a:rPr lang="tr-TR" sz="22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200" dirty="0"/>
              <a:t>Gelişimin temelinde biyolojik etkenler (</a:t>
            </a:r>
            <a:r>
              <a:rPr lang="tr-TR" sz="2200" dirty="0" smtClean="0"/>
              <a:t>kalıtım)yatmaktadır</a:t>
            </a:r>
            <a:r>
              <a:rPr lang="tr-TR" sz="2200" dirty="0"/>
              <a:t>. </a:t>
            </a:r>
            <a:r>
              <a:rPr lang="tr-TR" sz="2200" dirty="0" err="1"/>
              <a:t>Biolojik</a:t>
            </a:r>
            <a:r>
              <a:rPr lang="tr-TR" sz="2200" dirty="0"/>
              <a:t> etkenler ,çevre ile etkileşim halindedir. </a:t>
            </a:r>
            <a:endParaRPr lang="tr-TR" sz="2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200" dirty="0"/>
              <a:t> Zeka ,çevreye </a:t>
            </a:r>
            <a:r>
              <a:rPr lang="tr-TR" sz="2200" dirty="0" smtClean="0"/>
              <a:t>uyum sağlayabilme, olaylarla  </a:t>
            </a:r>
            <a:r>
              <a:rPr lang="tr-TR" sz="2200" dirty="0"/>
              <a:t>başa </a:t>
            </a:r>
            <a:r>
              <a:rPr lang="tr-TR" sz="2200" dirty="0" smtClean="0"/>
              <a:t>çıkabilme olarak değerlendirilebilir.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200" dirty="0" smtClean="0"/>
              <a:t>Yani birey </a:t>
            </a:r>
            <a:r>
              <a:rPr lang="tr-TR" sz="2200" dirty="0"/>
              <a:t>içinde yaşadığı </a:t>
            </a:r>
            <a:r>
              <a:rPr lang="tr-TR" sz="2200" dirty="0" smtClean="0"/>
              <a:t>çevreye</a:t>
            </a:r>
          </a:p>
          <a:p>
            <a:r>
              <a:rPr lang="tr-TR" sz="2200" dirty="0"/>
              <a:t> </a:t>
            </a:r>
            <a:r>
              <a:rPr lang="tr-TR" sz="2200" dirty="0" smtClean="0"/>
              <a:t>    ne </a:t>
            </a:r>
            <a:r>
              <a:rPr lang="tr-TR" sz="2200" dirty="0"/>
              <a:t>kadar çok uyum sağlarsa </a:t>
            </a:r>
            <a:r>
              <a:rPr lang="tr-TR" sz="2200" dirty="0" smtClean="0"/>
              <a:t>o</a:t>
            </a:r>
          </a:p>
          <a:p>
            <a:r>
              <a:rPr lang="tr-TR" sz="2200" dirty="0" smtClean="0"/>
              <a:t>      kadar </a:t>
            </a:r>
            <a:r>
              <a:rPr lang="tr-TR" sz="2200" dirty="0"/>
              <a:t>zekidir.</a:t>
            </a:r>
          </a:p>
        </p:txBody>
      </p:sp>
    </p:spTree>
    <p:extLst>
      <p:ext uri="{BB962C8B-B14F-4D97-AF65-F5344CB8AC3E}">
        <p14:creationId xmlns="" xmlns:p14="http://schemas.microsoft.com/office/powerpoint/2010/main" val="8399680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6024" y="332656"/>
            <a:ext cx="8783960" cy="864096"/>
          </a:xfrm>
        </p:spPr>
        <p:txBody>
          <a:bodyPr>
            <a:normAutofit fontScale="90000"/>
          </a:bodyPr>
          <a:lstStyle/>
          <a:p>
            <a:r>
              <a:rPr lang="tr-T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tr-T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tr-TR" sz="2700" b="1" dirty="0"/>
              <a:t>PİAGET’NİN BİLİŞSEL GELİŞİM KURAMININ TEMEL KAVRAMLARI</a:t>
            </a:r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2"/>
          </p:nvPr>
        </p:nvSpPr>
        <p:spPr>
          <a:xfrm>
            <a:off x="0" y="1628800"/>
            <a:ext cx="5652120" cy="4968552"/>
          </a:xfrm>
        </p:spPr>
        <p:txBody>
          <a:bodyPr>
            <a:normAutofit/>
          </a:bodyPr>
          <a:lstStyle/>
          <a:p>
            <a:endParaRPr lang="tr-TR" sz="1800" dirty="0" smtClean="0"/>
          </a:p>
          <a:p>
            <a:pPr marL="0" indent="0">
              <a:buNone/>
            </a:pPr>
            <a:r>
              <a:rPr lang="tr-TR" sz="1800" dirty="0" smtClean="0">
                <a:solidFill>
                  <a:srgbClr val="FF0000"/>
                </a:solidFill>
              </a:rPr>
              <a:t>  </a:t>
            </a:r>
            <a:endParaRPr lang="tr-TR" sz="1800" dirty="0" smtClean="0"/>
          </a:p>
          <a:p>
            <a:endParaRPr lang="tr-TR" sz="1800" dirty="0"/>
          </a:p>
        </p:txBody>
      </p:sp>
      <p:sp>
        <p:nvSpPr>
          <p:cNvPr id="6" name="Dikdörtgen 5"/>
          <p:cNvSpPr/>
          <p:nvPr/>
        </p:nvSpPr>
        <p:spPr>
          <a:xfrm>
            <a:off x="251520" y="1087706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</a:t>
            </a: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dirty="0"/>
              <a:t>Şemalar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dirty="0"/>
              <a:t>Uyum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dirty="0"/>
              <a:t>Örgütleme(organizasyon)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dirty="0"/>
              <a:t>Dengeleme</a:t>
            </a:r>
          </a:p>
        </p:txBody>
      </p:sp>
    </p:spTree>
    <p:extLst>
      <p:ext uri="{BB962C8B-B14F-4D97-AF65-F5344CB8AC3E}">
        <p14:creationId xmlns="" xmlns:p14="http://schemas.microsoft.com/office/powerpoint/2010/main" val="1125336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51520" y="927884"/>
            <a:ext cx="5184576" cy="5525452"/>
          </a:xfrm>
        </p:spPr>
        <p:txBody>
          <a:bodyPr>
            <a:normAutofit/>
          </a:bodyPr>
          <a:lstStyle/>
          <a:p>
            <a:endParaRPr lang="tr-TR" sz="2800" b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tr-TR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tr-TR" sz="2400" dirty="0"/>
              <a:t>O</a:t>
            </a:r>
            <a:r>
              <a:rPr lang="tr-TR" sz="2400" dirty="0" smtClean="0"/>
              <a:t>rganizmanın </a:t>
            </a:r>
            <a:r>
              <a:rPr lang="tr-TR" sz="2400" dirty="0"/>
              <a:t>çevresinde var olan sorunları anlamak ve bu sorunlarla başa çıkabilmek için oluşturduğu yapılardır.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Farklı </a:t>
            </a:r>
            <a:r>
              <a:rPr lang="tr-TR" sz="2400" dirty="0"/>
              <a:t>yaş grupları arasındaki </a:t>
            </a:r>
            <a:r>
              <a:rPr lang="tr-TR" sz="2400" dirty="0" smtClean="0"/>
              <a:t>çocukların, </a:t>
            </a:r>
            <a:r>
              <a:rPr lang="tr-TR" sz="2400" dirty="0"/>
              <a:t>şemaları birbirinden farklılık gösterir. B</a:t>
            </a:r>
            <a:r>
              <a:rPr lang="tr-TR" sz="2400" dirty="0" smtClean="0"/>
              <a:t>ireyin </a:t>
            </a:r>
            <a:r>
              <a:rPr lang="tr-TR" sz="2400" dirty="0"/>
              <a:t>sahip olduğu şemalar </a:t>
            </a:r>
            <a:r>
              <a:rPr lang="tr-TR" sz="2400" dirty="0" smtClean="0"/>
              <a:t>zamanla gelişir</a:t>
            </a:r>
            <a:r>
              <a:rPr lang="tr-TR" sz="2400" dirty="0"/>
              <a:t>.</a:t>
            </a:r>
          </a:p>
          <a:p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39552" y="404664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Şemalar</a:t>
            </a:r>
            <a:r>
              <a:rPr lang="tr-T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:</a:t>
            </a:r>
          </a:p>
        </p:txBody>
      </p:sp>
    </p:spTree>
    <p:extLst>
      <p:ext uri="{BB962C8B-B14F-4D97-AF65-F5344CB8AC3E}">
        <p14:creationId xmlns="" xmlns:p14="http://schemas.microsoft.com/office/powerpoint/2010/main" val="19933454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İçerik Yer Tutucusu 11"/>
          <p:cNvSpPr>
            <a:spLocks noGrp="1"/>
          </p:cNvSpPr>
          <p:nvPr>
            <p:ph sz="half" idx="1"/>
          </p:nvPr>
        </p:nvSpPr>
        <p:spPr>
          <a:xfrm>
            <a:off x="451666" y="2547716"/>
            <a:ext cx="5961739" cy="617022"/>
          </a:xfrm>
        </p:spPr>
        <p:txBody>
          <a:bodyPr rIns="91440" anchor="b">
            <a:no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a-Özümleme(Asimilasyon</a:t>
            </a:r>
            <a:r>
              <a:rPr lang="tr-TR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11" name="Sağ Ok 10"/>
          <p:cNvSpPr/>
          <p:nvPr/>
        </p:nvSpPr>
        <p:spPr>
          <a:xfrm rot="5400000">
            <a:off x="7127235" y="3000694"/>
            <a:ext cx="589414" cy="328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prstClr val="white"/>
                </a:solidFill>
              </a:rPr>
              <a:t>            </a:t>
            </a:r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13462" y="3164738"/>
            <a:ext cx="58201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Ç</a:t>
            </a:r>
            <a:r>
              <a:rPr lang="tr-TR" sz="2400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ocuğun </a:t>
            </a:r>
            <a:r>
              <a:rPr lang="tr-TR" sz="2400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karşılaştığı  yeni bir </a:t>
            </a:r>
            <a:r>
              <a:rPr lang="tr-TR" sz="2400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durum yada nesneyi </a:t>
            </a:r>
            <a:r>
              <a:rPr lang="tr-TR" sz="2400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daha önce oluşturduğu mevcut </a:t>
            </a:r>
            <a:r>
              <a:rPr lang="tr-TR" sz="2400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şema ile değerlendirerek </a:t>
            </a:r>
            <a:r>
              <a:rPr lang="tr-TR" sz="2400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uyum sağlamaya çalışmasıdır.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67544" y="283926"/>
            <a:ext cx="695439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4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Uyum </a:t>
            </a:r>
            <a:r>
              <a:rPr lang="tr-TR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:</a:t>
            </a:r>
          </a:p>
          <a:p>
            <a:r>
              <a:rPr lang="tr-TR" sz="2400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     İki </a:t>
            </a:r>
            <a:r>
              <a:rPr lang="tr-TR" sz="2400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başlık altında değerlendirilir.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51666" y="1505142"/>
            <a:ext cx="57481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a-Özümleme </a:t>
            </a:r>
            <a:r>
              <a:rPr lang="tr-TR" altLang="tr-TR" sz="2400" dirty="0">
                <a:latin typeface="Comic Sans MS" pitchFamily="66" charset="0"/>
              </a:rPr>
              <a:t>(</a:t>
            </a:r>
            <a:r>
              <a:rPr lang="tr-TR" altLang="tr-TR" sz="2400" dirty="0" smtClean="0">
                <a:latin typeface="Comic Sans MS" pitchFamily="66" charset="0"/>
              </a:rPr>
              <a:t>Asimilasyon)</a:t>
            </a:r>
            <a:endParaRPr lang="tr-TR" sz="2400" dirty="0" smtClean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  <a:p>
            <a:r>
              <a:rPr lang="tr-TR" sz="2400" dirty="0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b- Düzenleme( </a:t>
            </a:r>
            <a:r>
              <a:rPr lang="tr-TR" sz="2400" dirty="0" err="1" smtClean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Akomodasyon</a:t>
            </a:r>
            <a:r>
              <a:rPr lang="tr-TR" sz="2400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)</a:t>
            </a:r>
          </a:p>
          <a:p>
            <a:endParaRPr lang="tr-TR" sz="2400" dirty="0" smtClean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  <a:p>
            <a:endParaRPr lang="tr-TR" sz="2400" dirty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  <a:p>
            <a:endParaRPr lang="tr-TR" sz="2400" dirty="0"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34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5" y="260648"/>
            <a:ext cx="4968553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Örgütleme: </a:t>
            </a:r>
            <a:endParaRPr lang="tr-TR" sz="2800" b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tr-TR" sz="2800" b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tr-TR" sz="2400" dirty="0" smtClean="0"/>
              <a:t>Öğrenilen </a:t>
            </a:r>
            <a:r>
              <a:rPr lang="tr-TR" sz="2400" dirty="0"/>
              <a:t>bilgilerin, önceki bilgilerle ilişkilendirilerek zihinsel yapıya aktarılmasıdır. 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529494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3926</TotalTime>
  <Words>1645</Words>
  <Application>Microsoft Office PowerPoint</Application>
  <PresentationFormat>Ekran Gösterisi (4:3)</PresentationFormat>
  <Paragraphs>273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Döküm</vt:lpstr>
      <vt:lpstr>Slayt 1</vt:lpstr>
      <vt:lpstr>Slayt 2</vt:lpstr>
      <vt:lpstr>Slayt 3</vt:lpstr>
      <vt:lpstr>    JEAN  PİAGET (1896-1980) VE  BİLİŞSEL  GELİŞİM KURAMI  </vt:lpstr>
      <vt:lpstr>Slayt 5</vt:lpstr>
      <vt:lpstr> PİAGET’NİN BİLİŞSEL GELİŞİM KURAMININ TEMEL KAVRAMLARI</vt:lpstr>
      <vt:lpstr>Slayt 7</vt:lpstr>
      <vt:lpstr>Slayt 8</vt:lpstr>
      <vt:lpstr>Slayt 9</vt:lpstr>
      <vt:lpstr>Slayt 10</vt:lpstr>
      <vt:lpstr>Slayt 11</vt:lpstr>
      <vt:lpstr>SOMUT İŞLEMLER DÖNEMİ (7-12 Yaş) </vt:lpstr>
      <vt:lpstr>Slayt 13</vt:lpstr>
      <vt:lpstr>Slayt 14</vt:lpstr>
      <vt:lpstr>Slayt 15</vt:lpstr>
      <vt:lpstr>Slayt 16</vt:lpstr>
      <vt:lpstr> :  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KAYNAKLAR</vt:lpstr>
      <vt:lpstr>Slayt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Ergenlik dönemi  duygusal gelişim</dc:title>
  <dc:creator>Hp</dc:creator>
  <cp:lastModifiedBy>SAMSUNG</cp:lastModifiedBy>
  <cp:revision>410</cp:revision>
  <dcterms:created xsi:type="dcterms:W3CDTF">2012-11-04T20:45:43Z</dcterms:created>
  <dcterms:modified xsi:type="dcterms:W3CDTF">2017-12-13T21:28:31Z</dcterms:modified>
</cp:coreProperties>
</file>