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2" r:id="rId3"/>
    <p:sldId id="273" r:id="rId4"/>
    <p:sldId id="274" r:id="rId5"/>
    <p:sldId id="275" r:id="rId6"/>
    <p:sldId id="257" r:id="rId7"/>
    <p:sldId id="258" r:id="rId8"/>
    <p:sldId id="259" r:id="rId9"/>
    <p:sldId id="260" r:id="rId10"/>
    <p:sldId id="261" r:id="rId11"/>
    <p:sldId id="262" r:id="rId12"/>
    <p:sldId id="263" r:id="rId13"/>
    <p:sldId id="264" r:id="rId14"/>
    <p:sldId id="26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dirty="0"/>
              <a:t>3/3/2020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3/3/2020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BİLGİ MERKEZLERİ YÖNETİMİ</a:t>
            </a:r>
          </a:p>
        </p:txBody>
      </p:sp>
      <p:sp>
        <p:nvSpPr>
          <p:cNvPr id="3" name="Alt Başlık 2"/>
          <p:cNvSpPr>
            <a:spLocks noGrp="1"/>
          </p:cNvSpPr>
          <p:nvPr>
            <p:ph type="subTitle" idx="1"/>
          </p:nvPr>
        </p:nvSpPr>
        <p:spPr/>
        <p:txBody>
          <a:bodyPr/>
          <a:lstStyle/>
          <a:p>
            <a:r>
              <a:rPr lang="tr-TR" dirty="0"/>
              <a:t>BİLGİ MERKEZLERİNDE ORGANİZASYON</a:t>
            </a:r>
          </a:p>
        </p:txBody>
      </p:sp>
    </p:spTree>
    <p:extLst>
      <p:ext uri="{BB962C8B-B14F-4D97-AF65-F5344CB8AC3E}">
        <p14:creationId xmlns:p14="http://schemas.microsoft.com/office/powerpoint/2010/main" val="2885017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 Merkezlerinde Örgütlenme İlkeleri</a:t>
            </a:r>
            <a:endParaRPr lang="tr-TR" dirty="0"/>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smtClean="0"/>
              <a:t>	Bilgi merkezleri örgütlenmesinin iyi ve etkin bir yapıya sahip olması için belirli ilkelerle yapılması gerekir. Bu ilkeler;</a:t>
            </a:r>
          </a:p>
          <a:p>
            <a:pPr marL="0" indent="0" algn="just">
              <a:buNone/>
            </a:pPr>
            <a:r>
              <a:rPr lang="tr-TR" dirty="0" smtClean="0"/>
              <a:t>	</a:t>
            </a:r>
            <a:r>
              <a:rPr lang="tr-TR" b="1" dirty="0" smtClean="0"/>
              <a:t>-Amaç birliği ilkesi :</a:t>
            </a:r>
            <a:r>
              <a:rPr lang="tr-TR" dirty="0" smtClean="0"/>
              <a:t> Her bilgi merkezinin açıkça belirlenmiş bir amacı, bu amaca bağlı alt amaçları olmalıdır. Alt amaçları gerçekleştiren birimlerdeki çalışanlar ile görevler arasında birlik sağlanmalıdır. Böylece alt amaçlar gerçekleştirildiğinde ana amaca ulaşmak mümkün olacaktır.</a:t>
            </a:r>
          </a:p>
          <a:p>
            <a:pPr marL="0" indent="0" algn="just">
              <a:buNone/>
            </a:pPr>
            <a:r>
              <a:rPr lang="tr-TR" dirty="0"/>
              <a:t>	</a:t>
            </a:r>
            <a:r>
              <a:rPr lang="tr-TR" b="1" dirty="0" smtClean="0"/>
              <a:t>-İş Bölümü ve Uzmanlaşma İlkesi : </a:t>
            </a:r>
            <a:r>
              <a:rPr lang="tr-TR" dirty="0" smtClean="0"/>
              <a:t>Çalışanların yeteneklerine uygun bölümlere ayrılması, bölümlerin uzmanlaşmasını gerçekleştirecek ve verimliliği arttıracaktır. Böylece hem kaliteli ve etkin hizmet üretilecek hem de çalışanların eğitimi kolay hale gelecektir.</a:t>
            </a:r>
          </a:p>
          <a:p>
            <a:pPr marL="0" indent="0" algn="just">
              <a:buNone/>
            </a:pPr>
            <a:r>
              <a:rPr lang="tr-TR" dirty="0"/>
              <a:t>	</a:t>
            </a:r>
            <a:r>
              <a:rPr lang="tr-TR" b="1" dirty="0" smtClean="0"/>
              <a:t>-Bölümlere Ayırma İlkesi : </a:t>
            </a:r>
            <a:r>
              <a:rPr lang="tr-TR" dirty="0" smtClean="0"/>
              <a:t>Çeşitli ölçütlere göre belirli işler bir araya getirilerek pozisyonları/mevkileri, pozisyonlar bir araya getirilerek bölümler oluşturulur. ÖR: Sağlama, Kataloglama, Süreli yayınlar ve Bilgi işlem kademeleri bir araya gelerek Teknik Hizmetler Bölümünü oluşturur.</a:t>
            </a:r>
            <a:endParaRPr lang="tr-TR" dirty="0"/>
          </a:p>
        </p:txBody>
      </p:sp>
    </p:spTree>
    <p:extLst>
      <p:ext uri="{BB962C8B-B14F-4D97-AF65-F5344CB8AC3E}">
        <p14:creationId xmlns:p14="http://schemas.microsoft.com/office/powerpoint/2010/main" val="3447616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Bilgi Merkezlerinde Örgütlenme İlkeleri</a:t>
            </a:r>
          </a:p>
        </p:txBody>
      </p:sp>
      <p:sp>
        <p:nvSpPr>
          <p:cNvPr id="3" name="İçerik Yer Tutucusu 2"/>
          <p:cNvSpPr>
            <a:spLocks noGrp="1"/>
          </p:cNvSpPr>
          <p:nvPr>
            <p:ph idx="1"/>
          </p:nvPr>
        </p:nvSpPr>
        <p:spPr/>
        <p:txBody>
          <a:bodyPr/>
          <a:lstStyle/>
          <a:p>
            <a:pPr marL="0" indent="0" algn="just">
              <a:buNone/>
            </a:pPr>
            <a:r>
              <a:rPr lang="tr-TR" b="1" dirty="0" smtClean="0"/>
              <a:t>	-Yetki Ve Sorumluluğun Denkliği İlkesi : </a:t>
            </a:r>
            <a:r>
              <a:rPr lang="tr-TR" dirty="0" smtClean="0"/>
              <a:t>Örgütün çeşitli kademelerinde görev alan her yöneticiye görevi ile ilgili yetki ve sorumluluk verilir ve verilen sorumluluklarla yetkilerin eşit olması gerekir.</a:t>
            </a:r>
          </a:p>
          <a:p>
            <a:pPr marL="0" indent="0" algn="just">
              <a:buNone/>
            </a:pPr>
            <a:r>
              <a:rPr lang="tr-TR" dirty="0"/>
              <a:t>	</a:t>
            </a:r>
            <a:r>
              <a:rPr lang="tr-TR" b="1" dirty="0" smtClean="0"/>
              <a:t>-Biçimselleşme İlkesi :</a:t>
            </a:r>
            <a:r>
              <a:rPr lang="tr-TR" dirty="0" smtClean="0"/>
              <a:t> Faaliyetlerde neyin, ne zaman, nerede, nasıl, neden ve kim tarafından yapılacağının önceden belirlenmesi ve bunlara uyulmasının zorunlu hale getirilmesidir.</a:t>
            </a:r>
          </a:p>
          <a:p>
            <a:pPr marL="0" indent="0" algn="just">
              <a:buNone/>
            </a:pPr>
            <a:r>
              <a:rPr lang="tr-TR" b="1" dirty="0" smtClean="0"/>
              <a:t>	-Emir-komuta Birliği İlkesi : </a:t>
            </a:r>
            <a:r>
              <a:rPr lang="tr-TR" dirty="0" smtClean="0"/>
              <a:t>Çalışanların sadece bir üstten emir alması ve bir üste karşı sorumlu olmasıdır.</a:t>
            </a:r>
          </a:p>
          <a:p>
            <a:pPr marL="0" indent="0" algn="just">
              <a:buNone/>
            </a:pPr>
            <a:r>
              <a:rPr lang="tr-TR" b="1" dirty="0" smtClean="0"/>
              <a:t>	-Yönetim/Denetim Alanı ilkesi : </a:t>
            </a:r>
            <a:r>
              <a:rPr lang="tr-TR" dirty="0" smtClean="0"/>
              <a:t>Yöneticiye bağlı ast sayısını ifade eder. Bu sayı yöneticinin deneyimi, bilgisi, yeteneği ve yapılan işin özelliği dikkate alınarak belirlenir.</a:t>
            </a:r>
            <a:endParaRPr lang="tr-TR" b="1" dirty="0"/>
          </a:p>
        </p:txBody>
      </p:sp>
    </p:spTree>
    <p:extLst>
      <p:ext uri="{BB962C8B-B14F-4D97-AF65-F5344CB8AC3E}">
        <p14:creationId xmlns:p14="http://schemas.microsoft.com/office/powerpoint/2010/main" val="1692010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Bilgi Merkezlerinde Örgütlenme İlkeleri</a:t>
            </a:r>
          </a:p>
        </p:txBody>
      </p:sp>
      <p:sp>
        <p:nvSpPr>
          <p:cNvPr id="3" name="İçerik Yer Tutucusu 2"/>
          <p:cNvSpPr>
            <a:spLocks noGrp="1"/>
          </p:cNvSpPr>
          <p:nvPr>
            <p:ph idx="1"/>
          </p:nvPr>
        </p:nvSpPr>
        <p:spPr/>
        <p:txBody>
          <a:bodyPr/>
          <a:lstStyle/>
          <a:p>
            <a:pPr marL="0" indent="0" algn="just">
              <a:buNone/>
            </a:pPr>
            <a:r>
              <a:rPr lang="tr-TR" b="1" dirty="0" smtClean="0"/>
              <a:t>	-Basitlik İlkesi : </a:t>
            </a:r>
            <a:r>
              <a:rPr lang="tr-TR" dirty="0" smtClean="0"/>
              <a:t>Oluşturulan ast ve üst ilişkileri ile iş akışları karmaşık olmamalı, örgütsel karmaşaya neden olmamalıdır.</a:t>
            </a:r>
          </a:p>
          <a:p>
            <a:pPr marL="0" indent="0" algn="just">
              <a:buNone/>
            </a:pPr>
            <a:r>
              <a:rPr lang="tr-TR" b="1" dirty="0" smtClean="0"/>
              <a:t>	-Esneklik İlkesi : </a:t>
            </a:r>
            <a:r>
              <a:rPr lang="tr-TR" dirty="0" smtClean="0"/>
              <a:t>İç ve dış çevrenin getirdiği değişim ve dönüşümlere ayak uydurabilmek için bilgi merkezleri dinamik bir yapıya sahip olmalıdır.</a:t>
            </a:r>
          </a:p>
          <a:p>
            <a:pPr marL="0" indent="0" algn="just">
              <a:buNone/>
            </a:pPr>
            <a:r>
              <a:rPr lang="tr-TR" b="1" dirty="0" smtClean="0"/>
              <a:t>	-Merkezileşme Ve Yerelleşme İlkesi : </a:t>
            </a:r>
            <a:r>
              <a:rPr lang="tr-TR" dirty="0" smtClean="0"/>
              <a:t>Bir örgütte karar verme yetkisi alt basamaklardan üst basamaklara doğru çıkarsa merkezi bir yapı söz konusudur. Karar verme yetkisi alt basamaklarda toplanırsa yerelleşme söz konusudur.</a:t>
            </a:r>
          </a:p>
          <a:p>
            <a:pPr marL="0" indent="0" algn="just">
              <a:buNone/>
            </a:pPr>
            <a:r>
              <a:rPr lang="tr-TR" b="1" dirty="0"/>
              <a:t>	</a:t>
            </a:r>
            <a:r>
              <a:rPr lang="tr-TR" b="1" dirty="0" smtClean="0"/>
              <a:t>-Açıklama İlkesi : </a:t>
            </a:r>
            <a:r>
              <a:rPr lang="tr-TR" dirty="0" smtClean="0"/>
              <a:t>Çalışanların görev ve sorumlulukları açık bir biçimde yazılı olarak belirtilmelidir.</a:t>
            </a:r>
            <a:endParaRPr lang="tr-TR" dirty="0"/>
          </a:p>
        </p:txBody>
      </p:sp>
    </p:spTree>
    <p:extLst>
      <p:ext uri="{BB962C8B-B14F-4D97-AF65-F5344CB8AC3E}">
        <p14:creationId xmlns:p14="http://schemas.microsoft.com/office/powerpoint/2010/main" val="4007882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 MERKEZLERİNDE ÖRGÜT MODELLERİ</a:t>
            </a:r>
            <a:endParaRPr lang="tr-TR" dirty="0"/>
          </a:p>
        </p:txBody>
      </p:sp>
      <p:sp>
        <p:nvSpPr>
          <p:cNvPr id="3" name="İçerik Yer Tutucusu 2"/>
          <p:cNvSpPr>
            <a:spLocks noGrp="1"/>
          </p:cNvSpPr>
          <p:nvPr>
            <p:ph idx="1"/>
          </p:nvPr>
        </p:nvSpPr>
        <p:spPr/>
        <p:txBody>
          <a:bodyPr/>
          <a:lstStyle/>
          <a:p>
            <a:pPr algn="just"/>
            <a:r>
              <a:rPr lang="tr-TR" sz="2000" b="1" dirty="0" smtClean="0"/>
              <a:t>Merkezi ve Merkezi Olmayan Örgüt Modeli</a:t>
            </a:r>
          </a:p>
          <a:p>
            <a:pPr algn="just"/>
            <a:endParaRPr lang="tr-TR" dirty="0"/>
          </a:p>
          <a:p>
            <a:pPr marL="0" indent="0" algn="just">
              <a:buNone/>
            </a:pPr>
            <a:r>
              <a:rPr lang="tr-TR" b="1" dirty="0" smtClean="0"/>
              <a:t>Merkezi Örgüt Modeli : </a:t>
            </a:r>
            <a:r>
              <a:rPr lang="tr-TR" dirty="0" smtClean="0"/>
              <a:t>Örgütsel ve yönetsel konularda karar alma, politika ve strateji belirleme yetkisi merkezde toplanmıştır. Küçük ölçekteki kütüphaneler tercih eder. Çünkü kısıtlı bütçeye, az personele ve küçük bir dermeye sahiptir.</a:t>
            </a:r>
          </a:p>
          <a:p>
            <a:pPr marL="0" indent="0" algn="just">
              <a:buNone/>
            </a:pPr>
            <a:r>
              <a:rPr lang="tr-TR" b="1" dirty="0"/>
              <a:t>Merkezi Olmayan Örgüt </a:t>
            </a:r>
            <a:r>
              <a:rPr lang="tr-TR" b="1" dirty="0" smtClean="0"/>
              <a:t>Modeli : </a:t>
            </a:r>
            <a:r>
              <a:rPr lang="tr-TR" dirty="0"/>
              <a:t>Örgütsel ve yönetsel konularda karar alma, politika ve strateji belirleme </a:t>
            </a:r>
            <a:r>
              <a:rPr lang="tr-TR" dirty="0" smtClean="0"/>
              <a:t>yetkisi yerel birimlere devredilir. Yerel nitelikteki işlevler bu birimler tarafından yürütülür. Alt düzeydeki yöneticilere, kendi birimlerini yönetmek açısından daha fazla serbestlik sağlar. Yönetici, yönettiği birimin durumuna uygun programı ve tekniği kendi belirler.</a:t>
            </a:r>
            <a:endParaRPr lang="tr-TR" dirty="0"/>
          </a:p>
        </p:txBody>
      </p:sp>
    </p:spTree>
    <p:extLst>
      <p:ext uri="{BB962C8B-B14F-4D97-AF65-F5344CB8AC3E}">
        <p14:creationId xmlns:p14="http://schemas.microsoft.com/office/powerpoint/2010/main" val="3376549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BİLGİ MERKEZLERİNDE ÖRGÜT MODELLERİ</a:t>
            </a:r>
          </a:p>
        </p:txBody>
      </p:sp>
      <p:sp>
        <p:nvSpPr>
          <p:cNvPr id="3" name="İçerik Yer Tutucusu 2"/>
          <p:cNvSpPr>
            <a:spLocks noGrp="1"/>
          </p:cNvSpPr>
          <p:nvPr>
            <p:ph idx="1"/>
          </p:nvPr>
        </p:nvSpPr>
        <p:spPr/>
        <p:txBody>
          <a:bodyPr/>
          <a:lstStyle/>
          <a:p>
            <a:pPr algn="just"/>
            <a:r>
              <a:rPr lang="tr-TR" sz="2000" b="1" dirty="0" smtClean="0"/>
              <a:t>Biçimsel ve Biçimsel </a:t>
            </a:r>
            <a:r>
              <a:rPr lang="tr-TR" sz="2000" b="1" dirty="0"/>
              <a:t>Olmayan Örgüt Modeli</a:t>
            </a:r>
          </a:p>
          <a:p>
            <a:pPr algn="just"/>
            <a:endParaRPr lang="tr-TR" dirty="0" smtClean="0"/>
          </a:p>
          <a:p>
            <a:pPr marL="0" indent="0" algn="just">
              <a:buNone/>
            </a:pPr>
            <a:r>
              <a:rPr lang="tr-TR" b="1" dirty="0"/>
              <a:t>Biçimsel </a:t>
            </a:r>
            <a:r>
              <a:rPr lang="tr-TR" b="1" dirty="0" smtClean="0"/>
              <a:t>Örgüt Modeli : </a:t>
            </a:r>
            <a:r>
              <a:rPr lang="tr-TR" dirty="0" smtClean="0"/>
              <a:t>Örgütlerdeki işbölümü ve sorumlulukların dağıtılmasıyla oluşturulur. Örgüt çalışanları için amaçlı ve yasal olarak önceden planlanan davranış ve ilişki biçimlerinin tümünü ifade eder.</a:t>
            </a:r>
            <a:endParaRPr lang="tr-TR" dirty="0"/>
          </a:p>
          <a:p>
            <a:pPr marL="0" indent="0" algn="just">
              <a:buNone/>
            </a:pPr>
            <a:r>
              <a:rPr lang="tr-TR" b="1" dirty="0"/>
              <a:t>Biçimsel Olmayan Örgüt </a:t>
            </a:r>
            <a:r>
              <a:rPr lang="tr-TR" b="1" dirty="0" smtClean="0"/>
              <a:t>Modeli : </a:t>
            </a:r>
            <a:r>
              <a:rPr lang="tr-TR" dirty="0" smtClean="0"/>
              <a:t>Önceden kararlaştırılmış bir amaca bağlı olmadan örgüt içinde kendiliğinden ortaya çıkan sosyal yapılardır. En önemli işlevi işin ve örgütün doğasında var olan baskıları, tekdüzeliği, disiplini ve bunların sonucu olan sıkıntıları en aza </a:t>
            </a:r>
            <a:r>
              <a:rPr lang="tr-TR" smtClean="0"/>
              <a:t>indirmektir</a:t>
            </a:r>
            <a:r>
              <a:rPr lang="tr-TR" smtClean="0"/>
              <a:t>.</a:t>
            </a:r>
            <a:endParaRPr lang="tr-TR" dirty="0"/>
          </a:p>
        </p:txBody>
      </p:sp>
    </p:spTree>
    <p:extLst>
      <p:ext uri="{BB962C8B-B14F-4D97-AF65-F5344CB8AC3E}">
        <p14:creationId xmlns:p14="http://schemas.microsoft.com/office/powerpoint/2010/main" val="2998336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Organizasyon yapısı</a:t>
            </a:r>
            <a:endParaRPr lang="tr-TR" dirty="0"/>
          </a:p>
        </p:txBody>
      </p:sp>
      <p:sp>
        <p:nvSpPr>
          <p:cNvPr id="3" name="İçerik Yer Tutucusu 2"/>
          <p:cNvSpPr>
            <a:spLocks noGrp="1"/>
          </p:cNvSpPr>
          <p:nvPr>
            <p:ph idx="1"/>
          </p:nvPr>
        </p:nvSpPr>
        <p:spPr/>
        <p:txBody>
          <a:bodyPr>
            <a:normAutofit/>
          </a:bodyPr>
          <a:lstStyle/>
          <a:p>
            <a:pPr marL="0" indent="0" algn="just">
              <a:buNone/>
            </a:pPr>
            <a:r>
              <a:rPr lang="tr-TR" sz="2000" dirty="0" smtClean="0"/>
              <a:t>	Yönetimin </a:t>
            </a:r>
            <a:r>
              <a:rPr lang="tr-TR" sz="2000" dirty="0"/>
              <a:t>planlama ve organizasyon (örgütlenme ya da düzenleme) işlevleri arasında yakın bir bağlantı vardır.</a:t>
            </a:r>
          </a:p>
          <a:p>
            <a:pPr marL="0" indent="0" algn="just">
              <a:buNone/>
            </a:pPr>
            <a:r>
              <a:rPr lang="tr-TR" sz="2000" dirty="0" smtClean="0"/>
              <a:t>	Yöneticiler</a:t>
            </a:r>
            <a:r>
              <a:rPr lang="tr-TR" sz="2000" dirty="0"/>
              <a:t>;</a:t>
            </a:r>
          </a:p>
          <a:p>
            <a:pPr lvl="1" algn="just"/>
            <a:r>
              <a:rPr lang="tr-TR" sz="1800" dirty="0"/>
              <a:t>i</a:t>
            </a:r>
            <a:r>
              <a:rPr lang="tr-TR" sz="1800" dirty="0" smtClean="0"/>
              <a:t>lk </a:t>
            </a:r>
            <a:r>
              <a:rPr lang="tr-TR" sz="1800" dirty="0"/>
              <a:t>olarak, örgütün amaç ve hedeflerini belirlemek için plan yapar, </a:t>
            </a:r>
          </a:p>
          <a:p>
            <a:pPr lvl="1" algn="just"/>
            <a:r>
              <a:rPr lang="tr-TR" sz="1800" dirty="0"/>
              <a:t>a</a:t>
            </a:r>
            <a:r>
              <a:rPr lang="tr-TR" sz="1800" dirty="0" smtClean="0"/>
              <a:t>rdından</a:t>
            </a:r>
            <a:r>
              <a:rPr lang="tr-TR" sz="1800" dirty="0"/>
              <a:t>, organizasyonun stratejik hedeflerine ulaşmasını sağlayacak bir yapı için örgütlenirler. </a:t>
            </a:r>
          </a:p>
          <a:p>
            <a:pPr marL="0" indent="0" algn="just">
              <a:buNone/>
            </a:pPr>
            <a:r>
              <a:rPr lang="tr-TR" sz="2000" dirty="0" smtClean="0"/>
              <a:t>	Organizasyon </a:t>
            </a:r>
            <a:r>
              <a:rPr lang="tr-TR" sz="2000" dirty="0"/>
              <a:t>yapısı, bir organizasyonun başarılı olabilmesi için önemli bir </a:t>
            </a:r>
            <a:r>
              <a:rPr lang="tr-TR" sz="2000" dirty="0" smtClean="0"/>
              <a:t>unsurdur. Çünkü </a:t>
            </a:r>
            <a:r>
              <a:rPr lang="tr-TR" sz="2000" dirty="0"/>
              <a:t>hem yöneticilerin hem de yönetici olmayanların örgütlenme işlevini anlamalarını sağlamaktadır. Tüm çalışanlar bir organizasyon yapısı içinde çalışırlar ve organizasyonun yapısının bilinmesi </a:t>
            </a:r>
            <a:r>
              <a:rPr lang="tr-TR" sz="2000" dirty="0" smtClean="0"/>
              <a:t>bu </a:t>
            </a:r>
            <a:r>
              <a:rPr lang="tr-TR" sz="2000" dirty="0"/>
              <a:t>nedenle önemlidir</a:t>
            </a:r>
            <a:r>
              <a:rPr lang="tr-TR" sz="2000" dirty="0" smtClean="0"/>
              <a:t>.</a:t>
            </a:r>
            <a:endParaRPr lang="tr-TR" sz="2000" dirty="0"/>
          </a:p>
        </p:txBody>
      </p:sp>
    </p:spTree>
    <p:extLst>
      <p:ext uri="{BB962C8B-B14F-4D97-AF65-F5344CB8AC3E}">
        <p14:creationId xmlns:p14="http://schemas.microsoft.com/office/powerpoint/2010/main" val="2582296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1063336"/>
          </a:xfrm>
        </p:spPr>
        <p:txBody>
          <a:bodyPr/>
          <a:lstStyle/>
          <a:p>
            <a:r>
              <a:rPr lang="tr-TR" dirty="0"/>
              <a:t>Organizasyon </a:t>
            </a:r>
            <a:r>
              <a:rPr lang="tr-TR" dirty="0" smtClean="0"/>
              <a:t>yapısı – Dikey Örgüt Yapısı</a:t>
            </a:r>
            <a:endParaRPr lang="tr-TR" dirty="0"/>
          </a:p>
        </p:txBody>
      </p:sp>
      <p:sp>
        <p:nvSpPr>
          <p:cNvPr id="3" name="İçerik Yer Tutucusu 2"/>
          <p:cNvSpPr>
            <a:spLocks noGrp="1"/>
          </p:cNvSpPr>
          <p:nvPr>
            <p:ph idx="1"/>
          </p:nvPr>
        </p:nvSpPr>
        <p:spPr>
          <a:xfrm>
            <a:off x="677334" y="1797627"/>
            <a:ext cx="8596668" cy="4478482"/>
          </a:xfrm>
        </p:spPr>
        <p:txBody>
          <a:bodyPr>
            <a:normAutofit lnSpcReduction="10000"/>
          </a:bodyPr>
          <a:lstStyle/>
          <a:p>
            <a:pPr marL="0" indent="0" algn="just">
              <a:buNone/>
            </a:pPr>
            <a:r>
              <a:rPr lang="tr-TR" dirty="0" smtClean="0"/>
              <a:t>	Organizasyonlarının </a:t>
            </a:r>
            <a:r>
              <a:rPr lang="tr-TR" dirty="0"/>
              <a:t>çoğu günümüzde hızla değişen ortamlarla karşı karşıyadır ve bunun sonucu olarak </a:t>
            </a:r>
            <a:r>
              <a:rPr lang="tr-TR" dirty="0" smtClean="0"/>
              <a:t>yapılarını </a:t>
            </a:r>
            <a:r>
              <a:rPr lang="tr-TR" dirty="0"/>
              <a:t>değiştirmeleri gerekebilmektedir. Bir yönetim fonksiyonu olarak organize bir anlayış, çalışanların hem şu an içinde çalışmakta oldukları organizasyonu hem de yarın istihdam edilebilecek olan organizasyonun yapısını anlamasına yardımcı olur.</a:t>
            </a:r>
          </a:p>
          <a:p>
            <a:pPr marL="0" indent="0" algn="just">
              <a:buNone/>
            </a:pPr>
            <a:r>
              <a:rPr lang="tr-TR" dirty="0"/>
              <a:t>	</a:t>
            </a:r>
            <a:r>
              <a:rPr lang="tr-TR" dirty="0" smtClean="0"/>
              <a:t>Örgütlenme</a:t>
            </a:r>
            <a:r>
              <a:rPr lang="tr-TR" dirty="0"/>
              <a:t>, bir örgüte şekil ve yapı </a:t>
            </a:r>
            <a:r>
              <a:rPr lang="tr-TR" dirty="0" smtClean="0"/>
              <a:t>sağlamaktadır. Örgütlenme, </a:t>
            </a:r>
            <a:r>
              <a:rPr lang="tr-TR" dirty="0"/>
              <a:t>yapılması gereken tüm </a:t>
            </a:r>
            <a:r>
              <a:rPr lang="tr-TR" dirty="0" smtClean="0"/>
              <a:t>görevleri belirlemeyi ve </a:t>
            </a:r>
            <a:r>
              <a:rPr lang="tr-TR" dirty="0"/>
              <a:t>bunların nasıl ve kim tarafından yapılacağına karar vermeyi içerir. </a:t>
            </a:r>
          </a:p>
          <a:p>
            <a:pPr marL="0" indent="0" algn="just">
              <a:buNone/>
            </a:pPr>
            <a:r>
              <a:rPr lang="tr-TR" dirty="0" smtClean="0"/>
              <a:t>	Yönetimin </a:t>
            </a:r>
            <a:r>
              <a:rPr lang="tr-TR" dirty="0"/>
              <a:t>klasik bakış açısında, örgütsel yapı kalıcı bir varlık olarak görülmekteydi. Örgütlerin hiyerarşik olarak düzenlenmiş istikrarlı yapılar olduğu ve hiyerarşinin en üstündeki bireylerden alt tabandaki sorumlu kişilere doğru düzgün bir biçimde akan güç olduğu söylenmekteydi.</a:t>
            </a:r>
          </a:p>
          <a:p>
            <a:pPr marL="0" indent="0" algn="just">
              <a:buNone/>
            </a:pPr>
            <a:r>
              <a:rPr lang="tr-TR" dirty="0"/>
              <a:t>	</a:t>
            </a:r>
            <a:r>
              <a:rPr lang="tr-TR" dirty="0" smtClean="0"/>
              <a:t>Dikey </a:t>
            </a:r>
            <a:r>
              <a:rPr lang="tr-TR" dirty="0"/>
              <a:t>hiyerarşide keskin işbölümleri, standartlaştırma konusuna yoğunlaşma, kontrol takıntısı ve personel işlevlerinin genel olarak değerlendirilmesi gibi yöntemler bulunmaktadır ve bu yüzden yönetimin en iyi yollarından biri olarak düşünülmekteydi</a:t>
            </a:r>
            <a:r>
              <a:rPr lang="tr-TR" dirty="0" smtClean="0"/>
              <a:t>.</a:t>
            </a:r>
            <a:endParaRPr lang="tr-TR" dirty="0"/>
          </a:p>
        </p:txBody>
      </p:sp>
    </p:spTree>
    <p:extLst>
      <p:ext uri="{BB962C8B-B14F-4D97-AF65-F5344CB8AC3E}">
        <p14:creationId xmlns:p14="http://schemas.microsoft.com/office/powerpoint/2010/main" val="4213430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959427"/>
          </a:xfrm>
        </p:spPr>
        <p:txBody>
          <a:bodyPr/>
          <a:lstStyle/>
          <a:p>
            <a:r>
              <a:rPr lang="tr-TR" dirty="0"/>
              <a:t>Organizasyon </a:t>
            </a:r>
            <a:r>
              <a:rPr lang="tr-TR" dirty="0" smtClean="0"/>
              <a:t>yapısı – Yassı Örgüt Yapısı</a:t>
            </a:r>
            <a:endParaRPr lang="tr-TR" dirty="0"/>
          </a:p>
        </p:txBody>
      </p:sp>
      <p:sp>
        <p:nvSpPr>
          <p:cNvPr id="3" name="İçerik Yer Tutucusu 2"/>
          <p:cNvSpPr>
            <a:spLocks noGrp="1"/>
          </p:cNvSpPr>
          <p:nvPr>
            <p:ph idx="1"/>
          </p:nvPr>
        </p:nvSpPr>
        <p:spPr>
          <a:xfrm>
            <a:off x="677334" y="1569027"/>
            <a:ext cx="8596668" cy="4472335"/>
          </a:xfrm>
        </p:spPr>
        <p:txBody>
          <a:bodyPr>
            <a:normAutofit/>
          </a:bodyPr>
          <a:lstStyle/>
          <a:p>
            <a:pPr marL="0" indent="0" algn="just">
              <a:buNone/>
            </a:pPr>
            <a:r>
              <a:rPr lang="tr-TR" sz="2000" dirty="0"/>
              <a:t>	</a:t>
            </a:r>
            <a:r>
              <a:rPr lang="tr-TR" sz="2000" dirty="0" smtClean="0"/>
              <a:t>Son </a:t>
            </a:r>
            <a:r>
              <a:rPr lang="tr-TR" sz="2000" dirty="0"/>
              <a:t>yıllarda </a:t>
            </a:r>
            <a:r>
              <a:rPr lang="tr-TR" sz="2000" dirty="0" smtClean="0"/>
              <a:t>örgüt </a:t>
            </a:r>
            <a:r>
              <a:rPr lang="tr-TR" sz="2000" dirty="0"/>
              <a:t>yapısı yeniden düşünülmeye </a:t>
            </a:r>
            <a:r>
              <a:rPr lang="tr-TR" sz="2000" dirty="0" smtClean="0"/>
              <a:t>başlanmıştır. </a:t>
            </a:r>
            <a:r>
              <a:rPr lang="tr-TR" sz="2000" dirty="0"/>
              <a:t>Daha etkin ve etkili organizasyonlar olmaya çalışıldığında, yapılar da değişmeye </a:t>
            </a:r>
            <a:r>
              <a:rPr lang="tr-TR" sz="2000" dirty="0" smtClean="0"/>
              <a:t>başlamıştır.</a:t>
            </a:r>
            <a:r>
              <a:rPr lang="tr-TR" sz="2000" dirty="0"/>
              <a:t> </a:t>
            </a:r>
            <a:endParaRPr lang="tr-TR" sz="2000" dirty="0" smtClean="0"/>
          </a:p>
          <a:p>
            <a:pPr marL="0" indent="0" algn="just">
              <a:buNone/>
            </a:pPr>
            <a:r>
              <a:rPr lang="tr-TR" sz="2000" dirty="0"/>
              <a:t>	</a:t>
            </a:r>
            <a:r>
              <a:rPr lang="tr-TR" sz="2000" dirty="0" smtClean="0"/>
              <a:t>Hiyerarşi</a:t>
            </a:r>
            <a:r>
              <a:rPr lang="tr-TR" sz="2000" dirty="0"/>
              <a:t>, orta yönetici katmanının kaldırılmasıyla düzleştirilmiştir. </a:t>
            </a:r>
          </a:p>
          <a:p>
            <a:pPr lvl="1" algn="just"/>
            <a:r>
              <a:rPr lang="tr-TR" sz="1800" dirty="0"/>
              <a:t>Öne sürülen bu yeni organizasyon modeli esnek ve değişime açıktır.</a:t>
            </a:r>
          </a:p>
          <a:p>
            <a:pPr lvl="1" algn="just"/>
            <a:r>
              <a:rPr lang="tr-TR" sz="1800" dirty="0"/>
              <a:t>Diğer modele göre az sayıda resmi hiyerarşiye sahiptir.</a:t>
            </a:r>
          </a:p>
          <a:p>
            <a:pPr lvl="1" algn="just"/>
            <a:r>
              <a:rPr lang="tr-TR" sz="1800" dirty="0"/>
              <a:t>İşlevler ve birimler arasında esnek sınırlar vardır. </a:t>
            </a:r>
          </a:p>
          <a:p>
            <a:pPr lvl="1" algn="just"/>
            <a:r>
              <a:rPr lang="tr-TR" sz="1800" dirty="0"/>
              <a:t>Bu yeni örgütsel yapıların birçoğunda, belirli bir görev için yarı-kalıcı veya kalıcı ekipler kullanılmaktadır.</a:t>
            </a:r>
          </a:p>
          <a:p>
            <a:pPr marL="0" indent="0" algn="just">
              <a:buNone/>
            </a:pPr>
            <a:r>
              <a:rPr lang="tr-TR" sz="2000" dirty="0"/>
              <a:t>	</a:t>
            </a:r>
            <a:r>
              <a:rPr lang="tr-TR" sz="1800" dirty="0" smtClean="0"/>
              <a:t>Bu </a:t>
            </a:r>
            <a:r>
              <a:rPr lang="tr-TR" sz="1800" dirty="0"/>
              <a:t>yeniden düşünmenin önemli kısmı, özellikle rekabetin artmasından, organizasyonlarda bilgisayarlı bilgilerin öneminin artmasından, çevredeki hızlı değişimlerden kaynaklanmaktadır.</a:t>
            </a:r>
          </a:p>
          <a:p>
            <a:pPr lvl="1" algn="just"/>
            <a:endParaRPr lang="tr-TR" sz="1800" dirty="0"/>
          </a:p>
        </p:txBody>
      </p:sp>
    </p:spTree>
    <p:extLst>
      <p:ext uri="{BB962C8B-B14F-4D97-AF65-F5344CB8AC3E}">
        <p14:creationId xmlns:p14="http://schemas.microsoft.com/office/powerpoint/2010/main" val="116248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1000991"/>
          </a:xfrm>
        </p:spPr>
        <p:txBody>
          <a:bodyPr/>
          <a:lstStyle/>
          <a:p>
            <a:r>
              <a:rPr lang="tr-TR" dirty="0"/>
              <a:t>Organizasyon yapısı</a:t>
            </a:r>
          </a:p>
        </p:txBody>
      </p:sp>
      <p:sp>
        <p:nvSpPr>
          <p:cNvPr id="3" name="İçerik Yer Tutucusu 2"/>
          <p:cNvSpPr>
            <a:spLocks noGrp="1"/>
          </p:cNvSpPr>
          <p:nvPr>
            <p:ph idx="1"/>
          </p:nvPr>
        </p:nvSpPr>
        <p:spPr>
          <a:xfrm>
            <a:off x="677334" y="1930401"/>
            <a:ext cx="8596668" cy="4110962"/>
          </a:xfrm>
        </p:spPr>
        <p:txBody>
          <a:bodyPr>
            <a:noAutofit/>
          </a:bodyPr>
          <a:lstStyle/>
          <a:p>
            <a:pPr marL="0" indent="0" algn="just">
              <a:buNone/>
            </a:pPr>
            <a:r>
              <a:rPr lang="tr-TR" sz="2000" dirty="0" smtClean="0"/>
              <a:t>	Kütüphanelerin </a:t>
            </a:r>
            <a:r>
              <a:rPr lang="tr-TR" sz="2000" dirty="0"/>
              <a:t>yeniden yapılandırılması için ek bir neden de, dermelerinin basılı ortamdan elektronik ortama doğru yaşadığı geçiştir.</a:t>
            </a:r>
          </a:p>
          <a:p>
            <a:pPr marL="0" indent="0" algn="just">
              <a:buNone/>
            </a:pPr>
            <a:r>
              <a:rPr lang="tr-TR" sz="2000" dirty="0" smtClean="0"/>
              <a:t>	Kaynaklara </a:t>
            </a:r>
            <a:r>
              <a:rPr lang="tr-TR" sz="2000" dirty="0"/>
              <a:t>erişmek için bir zamanlar kütüphaneye gelmek zorunda olan kullanıcılar, artık kütüphanenin içindeki ve dışındaki elektronik ağlar sayesinde materyallerin çoğuna erişebilmeyi beklemektedirler. Bu sebeple, basılı kaynaklara yerinde erişim sağlamak üzere yapılandırılmış olan kütüphanelerin, örgütsel kalıplarını değiştirmeleri gerekliliği ortaya çıkmıştır.</a:t>
            </a:r>
          </a:p>
          <a:p>
            <a:pPr marL="0" indent="0" algn="just">
              <a:buNone/>
            </a:pPr>
            <a:r>
              <a:rPr lang="tr-TR" sz="2000" dirty="0" smtClean="0"/>
              <a:t>	Yeni </a:t>
            </a:r>
            <a:r>
              <a:rPr lang="tr-TR" sz="2000" dirty="0"/>
              <a:t>ve melez kütüphaneler için hangi örgüt yapısı en uygunudur? Bu sorunun belli bir cevabı yoktur ve her organizasyon amacına uygun olarak ortaya çıkan zorunluluğa cevap verecek şekilde yeniden yapılandırmanın bir yolunu aramaya başlamıştır</a:t>
            </a:r>
            <a:r>
              <a:rPr lang="tr-TR" sz="2000" dirty="0" smtClean="0"/>
              <a:t>.</a:t>
            </a:r>
            <a:endParaRPr lang="tr-TR" sz="2000" dirty="0"/>
          </a:p>
        </p:txBody>
      </p:sp>
    </p:spTree>
    <p:extLst>
      <p:ext uri="{BB962C8B-B14F-4D97-AF65-F5344CB8AC3E}">
        <p14:creationId xmlns:p14="http://schemas.microsoft.com/office/powerpoint/2010/main" val="637789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ORGANİZASYONUN TANIMI</a:t>
            </a:r>
            <a:endParaRPr lang="tr-TR" dirty="0"/>
          </a:p>
        </p:txBody>
      </p:sp>
      <p:sp>
        <p:nvSpPr>
          <p:cNvPr id="3" name="İçerik Yer Tutucusu 2"/>
          <p:cNvSpPr>
            <a:spLocks noGrp="1"/>
          </p:cNvSpPr>
          <p:nvPr>
            <p:ph idx="1"/>
          </p:nvPr>
        </p:nvSpPr>
        <p:spPr/>
        <p:txBody>
          <a:bodyPr>
            <a:normAutofit lnSpcReduction="10000"/>
          </a:bodyPr>
          <a:lstStyle/>
          <a:p>
            <a:pPr algn="just"/>
            <a:r>
              <a:rPr lang="tr-TR" dirty="0" smtClean="0"/>
              <a:t>Organizasyon kavramı;</a:t>
            </a:r>
          </a:p>
          <a:p>
            <a:pPr marL="0" indent="0" algn="just">
              <a:buNone/>
            </a:pPr>
            <a:r>
              <a:rPr lang="tr-TR" dirty="0" smtClean="0"/>
              <a:t>	-Örgüt</a:t>
            </a:r>
          </a:p>
          <a:p>
            <a:pPr marL="0" indent="0" algn="just">
              <a:buNone/>
            </a:pPr>
            <a:r>
              <a:rPr lang="tr-TR" dirty="0" smtClean="0"/>
              <a:t>	-Örgütlenme</a:t>
            </a:r>
          </a:p>
          <a:p>
            <a:pPr marL="0" indent="0" algn="just">
              <a:buNone/>
            </a:pPr>
            <a:r>
              <a:rPr lang="tr-TR" b="1" dirty="0" smtClean="0"/>
              <a:t>Örgütlenme</a:t>
            </a:r>
            <a:r>
              <a:rPr lang="tr-TR" dirty="0" smtClean="0"/>
              <a:t>, bir süreç ya da işlem ; </a:t>
            </a:r>
            <a:r>
              <a:rPr lang="tr-TR" b="1" dirty="0" smtClean="0"/>
              <a:t>Örgüt</a:t>
            </a:r>
            <a:r>
              <a:rPr lang="tr-TR" dirty="0" smtClean="0"/>
              <a:t>, bu süreç ya da işlem sonucu oluşan yapı/bir varlık.</a:t>
            </a:r>
          </a:p>
          <a:p>
            <a:pPr algn="just"/>
            <a:r>
              <a:rPr lang="tr-TR" b="1" dirty="0" smtClean="0"/>
              <a:t>ÖRGÜT :  </a:t>
            </a:r>
            <a:r>
              <a:rPr lang="tr-TR" dirty="0" smtClean="0"/>
              <a:t>Ortak çaba harcayarak bir işi başarmak için bir araya gelen ve her birinin bir faaliyet bütünü içinde belirli görev, sorumluluk ve yetkileri bulunan bireyler ya da gruplar arasındaki ilişkileri temsil eden yapıdır.</a:t>
            </a:r>
          </a:p>
          <a:p>
            <a:pPr algn="just"/>
            <a:r>
              <a:rPr lang="tr-TR" b="1" dirty="0" smtClean="0"/>
              <a:t>ÖRGÜTLENME : </a:t>
            </a:r>
            <a:r>
              <a:rPr lang="tr-TR" dirty="0" smtClean="0"/>
              <a:t>Planlanan amaçları başarmak için gerekli özel faaliyetleri tanımlamayı, tanımlanan faaliyetleri mantıksal bir yapı içinde gruplandırmayı, bu faaliyetleri gerçekleştirebilmek için belirlenen görevlere personel atamayı, bireysel ve grup çalışmalarının eşgüdümünü sağlamayı içeren bir süreçtir.</a:t>
            </a:r>
          </a:p>
        </p:txBody>
      </p:sp>
    </p:spTree>
    <p:extLst>
      <p:ext uri="{BB962C8B-B14F-4D97-AF65-F5344CB8AC3E}">
        <p14:creationId xmlns:p14="http://schemas.microsoft.com/office/powerpoint/2010/main" val="22183823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267691"/>
            <a:ext cx="8596668" cy="4773671"/>
          </a:xfrm>
        </p:spPr>
        <p:txBody>
          <a:bodyPr/>
          <a:lstStyle/>
          <a:p>
            <a:pPr marL="0" indent="0" algn="just">
              <a:lnSpc>
                <a:spcPct val="150000"/>
              </a:lnSpc>
              <a:buNone/>
            </a:pPr>
            <a:r>
              <a:rPr lang="tr-TR" dirty="0" smtClean="0"/>
              <a:t>Kütüphane yöneticisi bu süreç içerisinde</a:t>
            </a:r>
          </a:p>
          <a:p>
            <a:pPr algn="just">
              <a:lnSpc>
                <a:spcPct val="150000"/>
              </a:lnSpc>
            </a:pPr>
            <a:r>
              <a:rPr lang="tr-TR" dirty="0" smtClean="0"/>
              <a:t>Belirlediği kütüphane amaç ve hedeflerine ulaşmak için, bilgi kaynaklarına ilişkin derme oluşturma, geliştirme ve yararlandırma gibi faaliyetleri tanımlar;</a:t>
            </a:r>
          </a:p>
          <a:p>
            <a:pPr algn="just">
              <a:lnSpc>
                <a:spcPct val="150000"/>
              </a:lnSpc>
            </a:pPr>
            <a:r>
              <a:rPr lang="tr-TR" dirty="0" smtClean="0"/>
              <a:t>Tanımlanan faaliyetleri sağlama, kataloglama, süreli yayınlar, danışma ve ödünç verme gibi mantıksal bir yapı içinde gruplandırır.</a:t>
            </a:r>
          </a:p>
          <a:p>
            <a:pPr algn="just">
              <a:lnSpc>
                <a:spcPct val="150000"/>
              </a:lnSpc>
            </a:pPr>
            <a:endParaRPr lang="tr-TR" dirty="0"/>
          </a:p>
          <a:p>
            <a:pPr marL="0" indent="0" algn="just">
              <a:lnSpc>
                <a:spcPct val="150000"/>
              </a:lnSpc>
              <a:buNone/>
            </a:pPr>
            <a:r>
              <a:rPr lang="tr-TR" dirty="0" smtClean="0"/>
              <a:t>Yönetici, kütüphane işlemlerinin gerçekleştirilebilmesi için kütüphanenin büyüklüğüne göre kadro oluşturabilir ve bu kadroya ek olarak bölümler arası eşgüdümü sağlayacak orta kademe yöneticileri görevlendirebilir.</a:t>
            </a:r>
            <a:endParaRPr lang="tr-TR" dirty="0"/>
          </a:p>
        </p:txBody>
      </p:sp>
    </p:spTree>
    <p:extLst>
      <p:ext uri="{BB962C8B-B14F-4D97-AF65-F5344CB8AC3E}">
        <p14:creationId xmlns:p14="http://schemas.microsoft.com/office/powerpoint/2010/main" val="3964940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1094509"/>
          </a:xfrm>
        </p:spPr>
        <p:txBody>
          <a:bodyPr/>
          <a:lstStyle/>
          <a:p>
            <a:r>
              <a:rPr lang="tr-TR" dirty="0" smtClean="0"/>
              <a:t>ORGANİZASYON SÜRECİNİN AŞAMALARI</a:t>
            </a:r>
            <a:endParaRPr lang="tr-TR" dirty="0"/>
          </a:p>
        </p:txBody>
      </p:sp>
      <p:sp>
        <p:nvSpPr>
          <p:cNvPr id="3" name="İçerik Yer Tutucusu 2"/>
          <p:cNvSpPr>
            <a:spLocks noGrp="1"/>
          </p:cNvSpPr>
          <p:nvPr>
            <p:ph idx="1"/>
          </p:nvPr>
        </p:nvSpPr>
        <p:spPr>
          <a:xfrm>
            <a:off x="677334" y="1610591"/>
            <a:ext cx="8596668" cy="4430771"/>
          </a:xfrm>
        </p:spPr>
        <p:txBody>
          <a:bodyPr>
            <a:normAutofit/>
          </a:bodyPr>
          <a:lstStyle/>
          <a:p>
            <a:pPr algn="just"/>
            <a:r>
              <a:rPr lang="tr-TR" sz="2000" b="1" dirty="0" smtClean="0"/>
              <a:t>Yapılacak İşlerin Belirlenmesi ve Gruplandırılması</a:t>
            </a:r>
          </a:p>
          <a:p>
            <a:pPr marL="0" indent="0" algn="just">
              <a:buNone/>
            </a:pPr>
            <a:r>
              <a:rPr lang="tr-TR" dirty="0" smtClean="0"/>
              <a:t>Planlama sürecinde öngörülen işleri en az emek ve giderle yapabilecek bir biçimde bölmek, sıralamak, düzenlemek için örgütlenmeye ihtiyaç vardır. ÖR: Görsel işitsel bölümde ihtiyaç duyulan CD, DVD, Flash bellek gibi kaynakların seçilmesi, sağlanması ve demirbaş kayıtlarının yapılması işlemleri Sağlama Bölümüne aittir.</a:t>
            </a:r>
          </a:p>
          <a:p>
            <a:pPr algn="just"/>
            <a:r>
              <a:rPr lang="tr-TR" sz="2000" b="1" dirty="0" err="1" smtClean="0"/>
              <a:t>İşgörenlerin</a:t>
            </a:r>
            <a:r>
              <a:rPr lang="tr-TR" sz="2000" b="1" dirty="0" smtClean="0"/>
              <a:t> Belirlenip atanması</a:t>
            </a:r>
          </a:p>
          <a:p>
            <a:pPr marL="0" indent="0" algn="just">
              <a:buNone/>
            </a:pPr>
            <a:r>
              <a:rPr lang="tr-TR" dirty="0" smtClean="0"/>
              <a:t>Yapılacak olan işlere bunları yapabilecek nitelikte personelin sağlanmasıdır.</a:t>
            </a:r>
          </a:p>
          <a:p>
            <a:pPr algn="just"/>
            <a:r>
              <a:rPr lang="tr-TR" sz="2000" b="1" dirty="0" smtClean="0"/>
              <a:t>Yer, Araç ve Yöntemlerin Belirlenmesi</a:t>
            </a:r>
          </a:p>
          <a:p>
            <a:pPr marL="0" indent="0" algn="just">
              <a:buNone/>
            </a:pPr>
            <a:r>
              <a:rPr lang="tr-TR" dirty="0" smtClean="0"/>
              <a:t>Personelin gereksinim duyduğu ve işlerin yapılması için gerekli olan fiziksel etmenlerin belirlenip sağlanmasıdır. ÖR: Bilgisayarlar, mikrofilm okuyucuları, tarayıcılar, RFID teknolojisiyle geliştirilen ödünç verme, etiket düzenleme, raf okuma ve güvenlik sistemleri…</a:t>
            </a:r>
            <a:endParaRPr lang="tr-TR" dirty="0"/>
          </a:p>
        </p:txBody>
      </p:sp>
    </p:spTree>
    <p:extLst>
      <p:ext uri="{BB962C8B-B14F-4D97-AF65-F5344CB8AC3E}">
        <p14:creationId xmlns:p14="http://schemas.microsoft.com/office/powerpoint/2010/main" val="2495558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 MERKEZLERİNDE ÖRGÜTSEL YAPI</a:t>
            </a:r>
            <a:endParaRPr lang="tr-TR"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Bilgi merkezlerinde örgütlenme ilkeleri</a:t>
            </a:r>
          </a:p>
          <a:p>
            <a:r>
              <a:rPr lang="tr-TR" dirty="0"/>
              <a:t>Bilgi merkezlerinde </a:t>
            </a:r>
            <a:r>
              <a:rPr lang="tr-TR" dirty="0" smtClean="0"/>
              <a:t>örgüt modelleri</a:t>
            </a:r>
          </a:p>
          <a:p>
            <a:endParaRPr lang="tr-TR" dirty="0"/>
          </a:p>
          <a:p>
            <a:pPr marL="0" indent="0">
              <a:buNone/>
            </a:pPr>
            <a:r>
              <a:rPr lang="tr-TR" dirty="0"/>
              <a:t>o</a:t>
            </a:r>
            <a:r>
              <a:rPr lang="tr-TR" dirty="0" smtClean="0"/>
              <a:t>lmak üzere iki başlık altında incelenmektedir.</a:t>
            </a:r>
            <a:endParaRPr lang="tr-TR" dirty="0"/>
          </a:p>
        </p:txBody>
      </p:sp>
    </p:spTree>
    <p:extLst>
      <p:ext uri="{BB962C8B-B14F-4D97-AF65-F5344CB8AC3E}">
        <p14:creationId xmlns:p14="http://schemas.microsoft.com/office/powerpoint/2010/main" val="4198933354"/>
      </p:ext>
    </p:extLst>
  </p:cSld>
  <p:clrMapOvr>
    <a:masterClrMapping/>
  </p:clrMapOvr>
</p:sld>
</file>

<file path=ppt/theme/theme1.xml><?xml version="1.0" encoding="utf-8"?>
<a:theme xmlns:a="http://schemas.openxmlformats.org/drawingml/2006/main" name="Kristal">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188</TotalTime>
  <Words>423</Words>
  <Application>Microsoft Office PowerPoint</Application>
  <PresentationFormat>Geniş ekran</PresentationFormat>
  <Paragraphs>76</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Trebuchet MS</vt:lpstr>
      <vt:lpstr>Wingdings 3</vt:lpstr>
      <vt:lpstr>Kristal</vt:lpstr>
      <vt:lpstr>BİLGİ MERKEZLERİ YÖNETİMİ</vt:lpstr>
      <vt:lpstr>Organizasyon yapısı</vt:lpstr>
      <vt:lpstr>Organizasyon yapısı – Dikey Örgüt Yapısı</vt:lpstr>
      <vt:lpstr>Organizasyon yapısı – Yassı Örgüt Yapısı</vt:lpstr>
      <vt:lpstr>Organizasyon yapısı</vt:lpstr>
      <vt:lpstr>ORGANİZASYONUN TANIMI</vt:lpstr>
      <vt:lpstr>PowerPoint Sunusu</vt:lpstr>
      <vt:lpstr>ORGANİZASYON SÜRECİNİN AŞAMALARI</vt:lpstr>
      <vt:lpstr>BİLGİ MERKEZLERİNDE ÖRGÜTSEL YAPI</vt:lpstr>
      <vt:lpstr>Bilgi Merkezlerinde Örgütlenme İlkeleri</vt:lpstr>
      <vt:lpstr>Bilgi Merkezlerinde Örgütlenme İlkeleri</vt:lpstr>
      <vt:lpstr>Bilgi Merkezlerinde Örgütlenme İlkeleri</vt:lpstr>
      <vt:lpstr>BİLGİ MERKEZLERİNDE ÖRGÜT MODELLERİ</vt:lpstr>
      <vt:lpstr>BİLGİ MERKEZLERİNDE ÖRGÜT MODELLERİ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 MERKEZLERİNDE ORGANİZASYON</dc:title>
  <dc:creator>dogan_atilgan</dc:creator>
  <cp:lastModifiedBy>dogan_atilgan</cp:lastModifiedBy>
  <cp:revision>20</cp:revision>
  <dcterms:created xsi:type="dcterms:W3CDTF">2016-04-21T07:36:22Z</dcterms:created>
  <dcterms:modified xsi:type="dcterms:W3CDTF">2020-03-03T08:01:07Z</dcterms:modified>
</cp:coreProperties>
</file>