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45CF-9FAC-48C4-95B4-7E5B22A14BB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C4A3-4BF0-44CC-9A82-44D6CD120E7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638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6A76B-F801-4378-856A-9D8EA0B5DB61}" type="slidenum">
              <a:rPr lang="tr-TR" smtClean="0">
                <a:latin typeface="TrSah Futura Md BT"/>
              </a:rPr>
              <a:pPr/>
              <a:t>1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3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3277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3A672-08AB-48CD-8EA6-55A0ADC815C2}" type="slidenum">
              <a:rPr lang="tr-TR" smtClean="0">
                <a:latin typeface="TrSah Futura Md BT"/>
              </a:rPr>
              <a:pPr/>
              <a:t>12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16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3481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7BFA6-8DD8-4BFE-9278-D12A04BE4ADD}" type="slidenum">
              <a:rPr lang="tr-TR" smtClean="0">
                <a:latin typeface="TrSah Futura Md BT"/>
              </a:rPr>
              <a:pPr/>
              <a:t>13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75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3686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D958E-A971-4B73-8B16-D36E0D354952}" type="slidenum">
              <a:rPr lang="tr-TR" smtClean="0">
                <a:latin typeface="TrSah Futura Md BT"/>
              </a:rPr>
              <a:pPr/>
              <a:t>15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570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3891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5D42D-52C3-40D3-B81E-8203464981EB}" type="slidenum">
              <a:rPr lang="tr-TR" smtClean="0">
                <a:latin typeface="TrSah Futura Md BT"/>
              </a:rPr>
              <a:pPr/>
              <a:t>16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55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4710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89A77-5626-4CEA-9503-E71977EA4A8B}" type="slidenum">
              <a:rPr lang="tr-TR" smtClean="0">
                <a:latin typeface="TrSah Futura Md BT"/>
              </a:rPr>
              <a:pPr/>
              <a:t>17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785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4915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0A7EA-F388-4C93-B9D4-B12C458BBBA1}" type="slidenum">
              <a:rPr lang="tr-TR" smtClean="0">
                <a:latin typeface="TrSah Futura Md BT"/>
              </a:rPr>
              <a:pPr/>
              <a:t>18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249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5120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6FE74-E10B-4164-9050-06F8C4752BF5}" type="slidenum">
              <a:rPr lang="tr-TR" smtClean="0">
                <a:latin typeface="TrSah Futura Md BT"/>
              </a:rPr>
              <a:pPr/>
              <a:t>19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230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5632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45FC5-896C-4305-9EAC-6434748F5EE1}" type="slidenum">
              <a:rPr lang="tr-TR" smtClean="0">
                <a:latin typeface="TrSah Futura Md BT"/>
              </a:rPr>
              <a:pPr/>
              <a:t>20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985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5837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11423-0773-4611-8131-7BB935B6A04C}" type="slidenum">
              <a:rPr lang="tr-TR" smtClean="0">
                <a:latin typeface="TrSah Futura Md BT"/>
              </a:rPr>
              <a:pPr/>
              <a:t>21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52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4096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24C7E-0F9A-4379-91B4-6690CF1CD6F6}" type="slidenum">
              <a:rPr lang="tr-TR" smtClean="0">
                <a:latin typeface="TrSah Futura Md BT"/>
              </a:rPr>
              <a:pPr/>
              <a:t>22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70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1843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D1A46-00FD-4420-8639-EE90177B0C01}" type="slidenum">
              <a:rPr lang="tr-TR" smtClean="0">
                <a:latin typeface="TrSah Futura Md BT"/>
              </a:rPr>
              <a:pPr/>
              <a:t>2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660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DE63F-83C0-43EF-8323-90296DCFCA8D}" type="slidenum">
              <a:rPr lang="tr-TR" smtClean="0">
                <a:latin typeface="TrSah Futura Md BT"/>
              </a:rPr>
              <a:pPr/>
              <a:t>23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762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13BF8-504C-4CCB-81DE-714C4E805AFD}" type="slidenum">
              <a:rPr lang="tr-TR" smtClean="0">
                <a:latin typeface="TrSah Futura Md BT"/>
              </a:rPr>
              <a:pPr/>
              <a:t>24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2048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DA068-1FE0-4BE3-A459-A10CAE0142F8}" type="slidenum">
              <a:rPr lang="tr-TR" smtClean="0">
                <a:latin typeface="TrSah Futura Md BT"/>
              </a:rPr>
              <a:pPr/>
              <a:t>3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39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2253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41AA4-96A3-4DFC-BE11-F34C83A7D104}" type="slidenum">
              <a:rPr lang="tr-TR" smtClean="0">
                <a:latin typeface="TrSah Futura Md BT"/>
              </a:rPr>
              <a:pPr/>
              <a:t>4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09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24579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39314-7D0A-4D51-8299-1779D343B1C5}" type="slidenum">
              <a:rPr lang="tr-TR" smtClean="0">
                <a:latin typeface="TrSah Futura Md BT"/>
              </a:rPr>
              <a:pPr/>
              <a:t>5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67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2662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46EDF-18D2-4C7B-8739-B803B9EF83D6}" type="slidenum">
              <a:rPr lang="tr-TR" smtClean="0">
                <a:latin typeface="TrSah Futura Md BT"/>
              </a:rPr>
              <a:pPr/>
              <a:t>6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38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FD96-5FAF-4517-8160-796C72A46766}" type="slidenum">
              <a:rPr lang="tr-TR" smtClean="0">
                <a:latin typeface="TrSah Futura Md BT"/>
              </a:rPr>
              <a:pPr/>
              <a:t>8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66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2867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A0A31-05D8-4996-A634-5F0DBCD66512}" type="slidenum">
              <a:rPr lang="tr-TR" smtClean="0">
                <a:latin typeface="TrSah Futura Md BT"/>
              </a:rPr>
              <a:pPr/>
              <a:t>10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0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>
              <a:latin typeface="TrSah Futura Md BT"/>
            </a:endParaRPr>
          </a:p>
        </p:txBody>
      </p:sp>
      <p:sp>
        <p:nvSpPr>
          <p:cNvPr id="30723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C0B90-0933-4252-A981-F86A3F251680}" type="slidenum">
              <a:rPr lang="tr-TR" smtClean="0">
                <a:latin typeface="TrSah Futura Md BT"/>
              </a:rPr>
              <a:pPr/>
              <a:t>11</a:t>
            </a:fld>
            <a:endParaRPr lang="tr-TR">
              <a:latin typeface="TrSah Futura Md B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61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190978" y="609600"/>
            <a:ext cx="68580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66990" y="1981200"/>
            <a:ext cx="3395133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97590" y="1981200"/>
            <a:ext cx="3395133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166990" y="4114800"/>
            <a:ext cx="3395133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97590" y="4114800"/>
            <a:ext cx="3395133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5FDE020-F06B-424E-A784-40C5A2D2FD47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6A3FA7-A5FF-44EA-824E-51348B355B6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25" y="2240231"/>
            <a:ext cx="8283575" cy="1323439"/>
          </a:xfrm>
          <a:effectLst>
            <a:outerShdw dist="56796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ADC5C"/>
                </a:solidFill>
              </a:rPr>
              <a:t>Porselen Restorasyonlarda</a:t>
            </a:r>
            <a:br>
              <a:rPr lang="tr-TR" sz="4000" b="1" dirty="0">
                <a:solidFill>
                  <a:srgbClr val="FADC5C"/>
                </a:solidFill>
              </a:rPr>
            </a:br>
            <a:r>
              <a:rPr lang="tr-TR" sz="4000" b="1" dirty="0">
                <a:solidFill>
                  <a:srgbClr val="FADC5C"/>
                </a:solidFill>
              </a:rPr>
              <a:t>Başarısızlık </a:t>
            </a:r>
            <a:r>
              <a:rPr lang="tr-TR" sz="4000" b="1" dirty="0" smtClean="0">
                <a:solidFill>
                  <a:srgbClr val="FADC5C"/>
                </a:solidFill>
              </a:rPr>
              <a:t>Nedenleri</a:t>
            </a:r>
            <a:endParaRPr lang="en-US" altLang="tr-TR" sz="4000" b="1" dirty="0">
              <a:solidFill>
                <a:srgbClr val="FADC5C"/>
              </a:solidFill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612900" y="4479925"/>
            <a:ext cx="5913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Aria Script SSi"/>
              </a:rPr>
              <a:t>Prof. Dr. Hakan TERZİOĞLU</a:t>
            </a:r>
          </a:p>
          <a:p>
            <a:pPr algn="ctr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Aria Script SSi"/>
              </a:rPr>
              <a:t>Ankara Üniversitesi Diş hekimliği Fakültesi</a:t>
            </a:r>
          </a:p>
          <a:p>
            <a:pPr algn="ctr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Aria Script SSi"/>
              </a:rPr>
              <a:t>Protetik Diş Tedavisi Anabilim Dalı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059738" cy="1143000"/>
          </a:xfrm>
          <a:effectLst>
            <a:outerShdw dist="45791" dir="3378596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32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Metal-porselen Restorasyonlarda Sıklıkla Karşılaşılan Fiziksel Başarısızlıklar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035051" y="3068960"/>
            <a:ext cx="7558087" cy="1764073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Fırınlama sırasındaki kırılmalar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Hava kabarcıkları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Klinik kırılmalar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2 İçerik Yer Tutucusu"/>
          <p:cNvSpPr>
            <a:spLocks noGrp="1"/>
          </p:cNvSpPr>
          <p:nvPr>
            <p:ph idx="1"/>
          </p:nvPr>
        </p:nvSpPr>
        <p:spPr>
          <a:xfrm>
            <a:off x="539552" y="1484313"/>
            <a:ext cx="8352927" cy="4714875"/>
          </a:xfrm>
        </p:spPr>
        <p:txBody>
          <a:bodyPr/>
          <a:lstStyle/>
          <a:p>
            <a:pPr marL="0" indent="0" algn="just">
              <a:buClr>
                <a:srgbClr val="FFC000"/>
              </a:buClr>
              <a:buNone/>
            </a:pPr>
            <a:r>
              <a:rPr lang="tr-TR" sz="2400" b="1" dirty="0">
                <a:solidFill>
                  <a:schemeClr val="bg1"/>
                </a:solidFill>
              </a:rPr>
              <a:t>Porselen restorasyonlarda </a:t>
            </a:r>
            <a:r>
              <a:rPr lang="en-US" sz="2400" b="1" dirty="0">
                <a:solidFill>
                  <a:schemeClr val="bg1"/>
                </a:solidFill>
              </a:rPr>
              <a:t>en </a:t>
            </a:r>
            <a:r>
              <a:rPr lang="en-US" sz="2400" b="1" dirty="0" err="1">
                <a:solidFill>
                  <a:schemeClr val="bg1"/>
                </a:solidFill>
              </a:rPr>
              <a:t>çok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korkulan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emekleri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boşa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çıkartan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başarısızlık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porselen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kırıklarıdır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tr-TR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endParaRPr lang="tr-TR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endParaRPr lang="tr-TR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Porselende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çatlama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veya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kırılma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restorasyonun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laboratuvar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aşamalarında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ağıza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uygulanmasından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hemen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sonra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meydana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gelebileceği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gibi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zaman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içinde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yükler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altında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yorulma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etkisi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ile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ortaya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çıkabilir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/>
          </p:nvPr>
        </p:nvSpPr>
        <p:spPr>
          <a:xfrm>
            <a:off x="685800" y="1000125"/>
            <a:ext cx="77724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C000"/>
                </a:solidFill>
              </a:rPr>
              <a:t>Porselen kırıkları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143125"/>
            <a:ext cx="8086725" cy="41148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400" dirty="0" err="1">
                <a:solidFill>
                  <a:schemeClr val="bg1"/>
                </a:solidFill>
              </a:rPr>
              <a:t>Laboratuvar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aşamalarında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fiziksel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nedenlerle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ortaya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çıkan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porselen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kırıklarından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birçoğu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kolaylıkla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tamir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edilebilir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başarılı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sonuçlar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edilebilir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tr-TR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tr-TR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en-US" sz="2400" dirty="0" err="1">
                <a:solidFill>
                  <a:schemeClr val="bg1"/>
                </a:solidFill>
              </a:rPr>
              <a:t>Ancak</a:t>
            </a:r>
            <a:r>
              <a:rPr lang="en-US" sz="2400" dirty="0">
                <a:solidFill>
                  <a:schemeClr val="bg1"/>
                </a:solidFill>
              </a:rPr>
              <a:t> metal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porselende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kimyasal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değişimlere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neden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laboratuvar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hatalarından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kaynaklanan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kırıklar</a:t>
            </a:r>
            <a:r>
              <a:rPr lang="tr-TR" sz="2400" dirty="0" err="1">
                <a:solidFill>
                  <a:schemeClr val="bg1"/>
                </a:solidFill>
              </a:rPr>
              <a:t>ın</a:t>
            </a:r>
            <a:r>
              <a:rPr lang="tr-TR" sz="2400" dirty="0">
                <a:solidFill>
                  <a:schemeClr val="bg1"/>
                </a:solidFill>
              </a:rPr>
              <a:t> tamiri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değildir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başarı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oranı </a:t>
            </a:r>
            <a:r>
              <a:rPr lang="en-US" sz="2400" dirty="0" err="1">
                <a:solidFill>
                  <a:schemeClr val="bg1"/>
                </a:solidFill>
              </a:rPr>
              <a:t>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oldukca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düşüktür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algn="just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Başlık"/>
          <p:cNvSpPr>
            <a:spLocks noGrp="1"/>
          </p:cNvSpPr>
          <p:nvPr>
            <p:ph type="title"/>
          </p:nvPr>
        </p:nvSpPr>
        <p:spPr>
          <a:xfrm>
            <a:off x="685800" y="1000125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rgbClr val="FFC000"/>
                </a:solidFill>
              </a:rPr>
              <a:t>Adeziv</a:t>
            </a:r>
            <a:r>
              <a:rPr lang="tr-TR" sz="3600" b="1">
                <a:solidFill>
                  <a:srgbClr val="FFC000"/>
                </a:solidFill>
              </a:rPr>
              <a:t>, k</a:t>
            </a:r>
            <a:r>
              <a:rPr lang="en-US" sz="3600" b="1">
                <a:solidFill>
                  <a:srgbClr val="FFC000"/>
                </a:solidFill>
              </a:rPr>
              <a:t>oheziv </a:t>
            </a:r>
            <a:r>
              <a:rPr lang="tr-TR" sz="3600" b="1">
                <a:solidFill>
                  <a:srgbClr val="FFC000"/>
                </a:solidFill>
              </a:rPr>
              <a:t>ve kombine k</a:t>
            </a:r>
            <a:r>
              <a:rPr lang="en-US" sz="3600" b="1">
                <a:solidFill>
                  <a:srgbClr val="FFC000"/>
                </a:solidFill>
              </a:rPr>
              <a:t>ırılmalar</a:t>
            </a:r>
            <a:br>
              <a:rPr lang="en-US" sz="3600" b="1">
                <a:solidFill>
                  <a:srgbClr val="FFC000"/>
                </a:solidFill>
              </a:rPr>
            </a:br>
            <a:r>
              <a:rPr lang="en-US" sz="3600" b="1">
                <a:solidFill>
                  <a:srgbClr val="FFC000"/>
                </a:solidFill>
              </a:rPr>
              <a:t>	</a:t>
            </a:r>
          </a:p>
        </p:txBody>
      </p:sp>
      <p:sp>
        <p:nvSpPr>
          <p:cNvPr id="33794" name="2 İçerik Yer Tutucusu"/>
          <p:cNvSpPr>
            <a:spLocks noGrp="1"/>
          </p:cNvSpPr>
          <p:nvPr>
            <p:ph idx="1"/>
          </p:nvPr>
        </p:nvSpPr>
        <p:spPr>
          <a:xfrm>
            <a:off x="1500188" y="2214563"/>
            <a:ext cx="6143625" cy="4114800"/>
          </a:xfrm>
        </p:spPr>
        <p:txBody>
          <a:bodyPr/>
          <a:lstStyle/>
          <a:p>
            <a:r>
              <a:rPr lang="tr-TR" sz="2800">
                <a:solidFill>
                  <a:schemeClr val="bg1"/>
                </a:solidFill>
              </a:rPr>
              <a:t>Kırılmalar porselen bünyesinde, kohesiv</a:t>
            </a:r>
          </a:p>
          <a:p>
            <a:r>
              <a:rPr lang="tr-TR" sz="2800">
                <a:solidFill>
                  <a:schemeClr val="bg1"/>
                </a:solidFill>
              </a:rPr>
              <a:t>Metal porselen bağlantısında adeziv ve</a:t>
            </a:r>
          </a:p>
          <a:p>
            <a:r>
              <a:rPr lang="tr-TR" sz="2800">
                <a:solidFill>
                  <a:schemeClr val="bg1"/>
                </a:solidFill>
              </a:rPr>
              <a:t>Her iki karakteride bünyesinde bulundurabilir</a:t>
            </a:r>
          </a:p>
          <a:p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accent3"/>
                </a:solidFill>
              </a:rPr>
              <a:t>Koheziv</a:t>
            </a:r>
            <a:r>
              <a:rPr lang="tr-TR" dirty="0">
                <a:solidFill>
                  <a:schemeClr val="accent3"/>
                </a:solidFill>
              </a:rPr>
              <a:t> kırılma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431895" cy="24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675880" cy="24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375"/>
            <a:ext cx="7315200" cy="1143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tr-TR" sz="3600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3600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Fırınlama Sırasındaki Kırılmaların Nedenleri</a:t>
            </a:r>
            <a:br>
              <a:rPr lang="tr-TR" sz="3600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tr-TR" sz="3600" b="1" dirty="0">
              <a:solidFill>
                <a:srgbClr val="FFE23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71524" y="2286000"/>
            <a:ext cx="8048947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buClr>
                <a:srgbClr val="D9132E"/>
              </a:buClr>
              <a:defRPr/>
            </a:pPr>
            <a:r>
              <a:rPr lang="tr-TR" b="1" dirty="0">
                <a:solidFill>
                  <a:srgbClr val="FFD1E6"/>
                </a:solidFill>
              </a:rPr>
              <a:t>Uygun olmayan </a:t>
            </a:r>
            <a:r>
              <a:rPr lang="tr-TR" b="1" dirty="0" err="1">
                <a:solidFill>
                  <a:srgbClr val="FFD1E6"/>
                </a:solidFill>
              </a:rPr>
              <a:t>kondensasyon</a:t>
            </a:r>
            <a:endParaRPr lang="tr-TR" b="1" dirty="0">
              <a:solidFill>
                <a:srgbClr val="FFD1E6"/>
              </a:solidFill>
            </a:endParaRP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 dirty="0">
                <a:solidFill>
                  <a:srgbClr val="FFD1E6"/>
                </a:solidFill>
              </a:rPr>
              <a:t>Yetersiz nem kontrolü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 dirty="0">
                <a:solidFill>
                  <a:srgbClr val="FFD1E6"/>
                </a:solidFill>
              </a:rPr>
              <a:t>Alt yapı tasarımının iyi hazırlanmaması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 dirty="0">
                <a:solidFill>
                  <a:srgbClr val="FFD1E6"/>
                </a:solidFill>
              </a:rPr>
              <a:t>Metal-porselen kombinasyonunun uyumlu olmaması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 dirty="0">
                <a:solidFill>
                  <a:srgbClr val="FFD1E6"/>
                </a:solidFill>
              </a:rPr>
              <a:t>Teknik hatalar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4000" b="1">
                <a:solidFill>
                  <a:srgbClr val="DEFFF8"/>
                </a:solidFill>
              </a:rPr>
              <a:t>Fiziksel Kırıkların Nedenleri: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89138"/>
            <a:ext cx="8105775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İnce bir metal alt yapı,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Uygun olmayan metal alt yapı tasarımı.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Porselenin şekillendirilmesi sırasında yapılan hatalar.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Yetersiz </a:t>
            </a:r>
            <a:r>
              <a:rPr lang="tr-TR" sz="2800" b="1" dirty="0" err="1">
                <a:solidFill>
                  <a:srgbClr val="FFE238"/>
                </a:solidFill>
              </a:rPr>
              <a:t>kondensasyon</a:t>
            </a:r>
            <a:r>
              <a:rPr lang="tr-TR" sz="2800" b="1" dirty="0">
                <a:solidFill>
                  <a:srgbClr val="FFE238"/>
                </a:solidFill>
              </a:rPr>
              <a:t>,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Porselen kalınlığının uygun olmaması,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Zorlayıcı kontaklar, öncül temas noktaları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sz="2800" b="1" dirty="0">
                <a:solidFill>
                  <a:srgbClr val="FFE238"/>
                </a:solidFill>
              </a:rPr>
              <a:t>Restorasyonun yerleştirilmesi sırasında aşırı kuvvet uygulanması.</a:t>
            </a:r>
          </a:p>
          <a:p>
            <a:pPr defTabSz="762000" eaLnBrk="1" hangingPunct="1">
              <a:lnSpc>
                <a:spcPct val="90000"/>
              </a:lnSpc>
              <a:buClr>
                <a:srgbClr val="D9132E"/>
              </a:buClr>
              <a:defRPr/>
            </a:pPr>
            <a:endParaRPr lang="tr-TR" sz="2800" b="1" dirty="0">
              <a:solidFill>
                <a:srgbClr val="FFE238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3600" b="1">
                <a:solidFill>
                  <a:srgbClr val="FFE238"/>
                </a:solidFill>
              </a:rPr>
              <a:t>Hava Kabarcıklarının Nedenleri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063" y="1600200"/>
            <a:ext cx="77724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buClr>
                <a:srgbClr val="D9132E"/>
              </a:buClr>
              <a:defRPr/>
            </a:pPr>
            <a:r>
              <a:rPr lang="tr-TR" b="1">
                <a:solidFill>
                  <a:srgbClr val="FFF5B0"/>
                </a:solidFill>
              </a:rPr>
              <a:t>Çok sayıda fırınlama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>
                <a:solidFill>
                  <a:srgbClr val="FFF5B0"/>
                </a:solidFill>
              </a:rPr>
              <a:t>Restorasyonun şekillendirilmesi sırasında porselen içinde havanın kalması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>
                <a:solidFill>
                  <a:srgbClr val="FFF5B0"/>
                </a:solidFill>
              </a:rPr>
              <a:t>Nem kontrolünün yeterli olmaması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>
                <a:solidFill>
                  <a:srgbClr val="FFF5B0"/>
                </a:solidFill>
              </a:rPr>
              <a:t>Metal yapının tesviyesinin uygun yapılmaması</a:t>
            </a:r>
          </a:p>
          <a:p>
            <a:pPr eaLnBrk="1" hangingPunct="1">
              <a:buClr>
                <a:srgbClr val="D9132E"/>
              </a:buClr>
              <a:defRPr/>
            </a:pPr>
            <a:r>
              <a:rPr lang="tr-TR" b="1">
                <a:solidFill>
                  <a:srgbClr val="FFF5B0"/>
                </a:solidFill>
              </a:rPr>
              <a:t>Dökümün uygun yapılmaması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960438"/>
            <a:ext cx="5065713" cy="265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694363" y="1457325"/>
            <a:ext cx="2735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Body Porselen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694363" y="2371725"/>
            <a:ext cx="2851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Opak Porselen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770563" y="3133725"/>
            <a:ext cx="26844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Metal Alt yapı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55625" y="4114800"/>
            <a:ext cx="8120831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just" defTabSz="762000" eaLnBrk="0" hangingPunct="0">
              <a:defRPr/>
            </a:pPr>
            <a:r>
              <a:rPr lang="tr-TR" sz="2400" b="1" dirty="0">
                <a:solidFill>
                  <a:srgbClr val="FFD1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Metal alt yapının iyi temizlenmemesi nedeniyle yüzeyde kalan yabancı maddeler fırınlama sırasında porselen bünyesinde kabarcıkların oluşmasına neden olurlar.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Image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6106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1157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Porselende başarısızlıklar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528888"/>
            <a:ext cx="7529513" cy="4114800"/>
          </a:xfrm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Biyolojik başarısızlıklar</a:t>
            </a:r>
          </a:p>
          <a:p>
            <a:pPr>
              <a:defRPr/>
            </a:pPr>
            <a:r>
              <a:rPr lang="tr-TR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Estetik başarısızlıklar</a:t>
            </a:r>
          </a:p>
          <a:p>
            <a:pPr>
              <a:defRPr/>
            </a:pPr>
            <a:r>
              <a:rPr lang="tr-TR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Fiziksel – mekanik başarısızlıklar</a:t>
            </a:r>
          </a:p>
          <a:p>
            <a:pPr>
              <a:defRPr/>
            </a:pPr>
            <a:r>
              <a:rPr lang="tr-TR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Fizikokimyasal başarısızlıklar</a:t>
            </a:r>
          </a:p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3600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tr-TR" sz="3600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3600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Klinik Kırılmaların Nedenleri</a:t>
            </a:r>
            <a:br>
              <a:rPr lang="tr-TR" sz="3600" b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tr-TR" sz="3600" b="1">
              <a:solidFill>
                <a:srgbClr val="FFE23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467600" cy="4114800"/>
          </a:xfrm>
          <a:effectLst>
            <a:outerShdw dist="45791" dir="2021404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b="1">
                <a:solidFill>
                  <a:srgbClr val="FFD1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alt yapı tasarımının hatalı olması</a:t>
            </a:r>
          </a:p>
          <a:p>
            <a:pPr eaLnBrk="1" hangingPunct="1">
              <a:defRPr/>
            </a:pPr>
            <a:r>
              <a:rPr lang="tr-TR" b="1">
                <a:solidFill>
                  <a:srgbClr val="FFD1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Sentrik stopların metal-porselen birleşim yerlerine çok yakın olması</a:t>
            </a:r>
          </a:p>
          <a:p>
            <a:pPr eaLnBrk="1" hangingPunct="1">
              <a:defRPr/>
            </a:pPr>
            <a:r>
              <a:rPr lang="tr-TR" b="1">
                <a:solidFill>
                  <a:srgbClr val="FFD1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Metalde yapılan preparasyonun uygun olmaması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945438" cy="1447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Preparasyondan Kaynaklanan Andırkatlar Porseleni Esnemeye Zorlayarak Kırılmalara Neden Olurlar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833438" y="4924425"/>
            <a:ext cx="15192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Lingual </a:t>
            </a:r>
          </a:p>
          <a:p>
            <a:pPr defTabSz="762000" eaLnBrk="0" hangingPunct="0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andırkat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6319838" y="4924425"/>
            <a:ext cx="15192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Labial</a:t>
            </a:r>
          </a:p>
          <a:p>
            <a:pPr defTabSz="762000" eaLnBrk="0" hangingPunct="0">
              <a:defRPr/>
            </a:pPr>
            <a:r>
              <a:rPr lang="tr-T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andırkat</a:t>
            </a:r>
          </a:p>
        </p:txBody>
      </p:sp>
      <p:pic>
        <p:nvPicPr>
          <p:cNvPr id="57348" name="Picture 10" descr="andırk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32138" y="2060575"/>
            <a:ext cx="2305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11"/>
          <p:cNvSpPr>
            <a:spLocks noChangeArrowheads="1"/>
          </p:cNvSpPr>
          <p:nvPr/>
        </p:nvSpPr>
        <p:spPr bwMode="auto">
          <a:xfrm>
            <a:off x="3276600" y="5300663"/>
            <a:ext cx="719138" cy="576262"/>
          </a:xfrm>
          <a:prstGeom prst="ellipse">
            <a:avLst/>
          </a:prstGeom>
          <a:solidFill>
            <a:srgbClr val="FF5050">
              <a:alpha val="27843"/>
            </a:srgb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tr-TR"/>
          </a:p>
        </p:txBody>
      </p:sp>
      <p:sp>
        <p:nvSpPr>
          <p:cNvPr id="57350" name="Oval 12"/>
          <p:cNvSpPr>
            <a:spLocks noChangeArrowheads="1"/>
          </p:cNvSpPr>
          <p:nvPr/>
        </p:nvSpPr>
        <p:spPr bwMode="auto">
          <a:xfrm>
            <a:off x="4572000" y="5084763"/>
            <a:ext cx="719138" cy="576262"/>
          </a:xfrm>
          <a:prstGeom prst="ellipse">
            <a:avLst/>
          </a:prstGeom>
          <a:solidFill>
            <a:srgbClr val="FF505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tr-TR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5219700" y="5373688"/>
            <a:ext cx="10382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2495550" y="5638800"/>
            <a:ext cx="8350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3600" b="1" dirty="0" err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Fiziko</a:t>
            </a:r>
            <a:r>
              <a:rPr lang="tr-TR" sz="3600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-Kimyasal Kırıkların Nedenleri: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14563"/>
            <a:ext cx="7918648" cy="4114800"/>
          </a:xfrm>
          <a:effectLst>
            <a:outerShdw dist="28398" dir="1593903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marL="0" indent="0" eaLnBrk="1" hangingPunct="1">
              <a:buClr>
                <a:srgbClr val="D9132E"/>
              </a:buClr>
              <a:buNone/>
              <a:defRPr/>
            </a:pPr>
            <a:r>
              <a:rPr lang="tr-TR" sz="2800" b="1" dirty="0">
                <a:solidFill>
                  <a:srgbClr val="DEFFF8"/>
                </a:solidFill>
              </a:rPr>
              <a:t>Döküm sırasında alaşımın aşırı ısıtılması, </a:t>
            </a:r>
          </a:p>
          <a:p>
            <a:pPr marL="0" indent="0" eaLnBrk="1" hangingPunct="1">
              <a:buClr>
                <a:srgbClr val="D9132E"/>
              </a:buClr>
              <a:buNone/>
              <a:defRPr/>
            </a:pPr>
            <a:endParaRPr lang="tr-TR" sz="2800" b="1" dirty="0">
              <a:solidFill>
                <a:srgbClr val="DEFFF8"/>
              </a:solidFill>
            </a:endParaRPr>
          </a:p>
          <a:p>
            <a:pPr marL="0" indent="0" eaLnBrk="1" hangingPunct="1">
              <a:buClr>
                <a:srgbClr val="D9132E"/>
              </a:buClr>
              <a:buNone/>
              <a:defRPr/>
            </a:pPr>
            <a:r>
              <a:rPr lang="tr-TR" sz="2800" b="1" dirty="0">
                <a:solidFill>
                  <a:srgbClr val="DEFFF8"/>
                </a:solidFill>
              </a:rPr>
              <a:t>Dökülmüş metallerin tekrar kullanımı, </a:t>
            </a:r>
          </a:p>
          <a:p>
            <a:pPr marL="0" indent="0" eaLnBrk="1" hangingPunct="1">
              <a:buClr>
                <a:srgbClr val="D9132E"/>
              </a:buClr>
              <a:buNone/>
              <a:defRPr/>
            </a:pPr>
            <a:endParaRPr lang="tr-TR" sz="2800" b="1" dirty="0">
              <a:solidFill>
                <a:srgbClr val="DEFFF8"/>
              </a:solidFill>
            </a:endParaRPr>
          </a:p>
          <a:p>
            <a:pPr marL="0" indent="0" algn="just" eaLnBrk="1" hangingPunct="1">
              <a:buClr>
                <a:srgbClr val="D9132E"/>
              </a:buClr>
              <a:buNone/>
              <a:defRPr/>
            </a:pPr>
            <a:r>
              <a:rPr lang="tr-TR" sz="2800" b="1" dirty="0">
                <a:solidFill>
                  <a:srgbClr val="DEFFF8"/>
                </a:solidFill>
              </a:rPr>
              <a:t>Fırınlama sırasında ısı artış ve düşüş hızının kullanılan alaşıma göre uygun olmaması gibi metal ve porselenin kimyasal dengesini bozan nedenlerdir.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Image_9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228600" y="609600"/>
            <a:ext cx="8763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PFM_0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4775"/>
            <a:ext cx="53641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4" descr="PFM_0094x"/>
          <p:cNvPicPr>
            <a:picLocks noChangeAspect="1" noChangeArrowheads="1"/>
          </p:cNvPicPr>
          <p:nvPr/>
        </p:nvPicPr>
        <p:blipFill>
          <a:blip r:embed="rId4" cstate="print"/>
          <a:srcRect t="1950"/>
          <a:stretch>
            <a:fillRect/>
          </a:stretch>
        </p:blipFill>
        <p:spPr bwMode="auto">
          <a:xfrm>
            <a:off x="3348038" y="3068638"/>
            <a:ext cx="55451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66990" y="1981200"/>
            <a:ext cx="7437458" cy="19812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tr-TR" dirty="0" smtClean="0"/>
              <a:t>1-</a:t>
            </a:r>
            <a:r>
              <a:rPr lang="tr-TR" dirty="0" err="1" smtClean="0"/>
              <a:t>Shillinburgh</a:t>
            </a:r>
            <a:r>
              <a:rPr lang="tr-TR" dirty="0" smtClean="0"/>
              <a:t> H.T et </a:t>
            </a:r>
            <a:r>
              <a:rPr lang="tr-TR" dirty="0" err="1" smtClean="0"/>
              <a:t>all</a:t>
            </a:r>
            <a:r>
              <a:rPr lang="tr-TR" dirty="0" smtClean="0"/>
              <a:t>. Fundamentals of </a:t>
            </a:r>
            <a:r>
              <a:rPr lang="tr-TR" dirty="0" err="1" smtClean="0"/>
              <a:t>fixed</a:t>
            </a:r>
            <a:r>
              <a:rPr lang="tr-TR" dirty="0" smtClean="0"/>
              <a:t> </a:t>
            </a:r>
            <a:r>
              <a:rPr lang="tr-TR" dirty="0" err="1" smtClean="0"/>
              <a:t>Prosthodontics</a:t>
            </a:r>
            <a:r>
              <a:rPr lang="tr-TR" dirty="0" smtClean="0"/>
              <a:t> 2012. 4th </a:t>
            </a:r>
            <a:r>
              <a:rPr lang="tr-TR" dirty="0" err="1" smtClean="0"/>
              <a:t>edition</a:t>
            </a:r>
            <a:r>
              <a:rPr lang="tr-TR" dirty="0" smtClean="0"/>
              <a:t>, </a:t>
            </a:r>
            <a:r>
              <a:rPr lang="tr-TR" dirty="0" err="1" smtClean="0"/>
              <a:t>Mosby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 </a:t>
            </a:r>
            <a:r>
              <a:rPr lang="tr-TR" dirty="0" err="1" smtClean="0"/>
              <a:t>Inc</a:t>
            </a:r>
            <a:r>
              <a:rPr lang="tr-TR" dirty="0" smtClean="0"/>
              <a:t>, USA.</a:t>
            </a:r>
          </a:p>
          <a:p>
            <a:pPr algn="just">
              <a:buNone/>
            </a:pPr>
            <a:r>
              <a:rPr lang="tr-TR" dirty="0" smtClean="0"/>
              <a:t>2-</a:t>
            </a:r>
            <a:r>
              <a:rPr lang="tr-TR" dirty="0" err="1" smtClean="0"/>
              <a:t>Rosenstiel</a:t>
            </a:r>
            <a:r>
              <a:rPr lang="tr-TR" dirty="0" smtClean="0"/>
              <a:t> SF et al. </a:t>
            </a:r>
            <a:r>
              <a:rPr lang="tr-TR" dirty="0" err="1" smtClean="0"/>
              <a:t>Contemporary</a:t>
            </a:r>
            <a:r>
              <a:rPr lang="tr-TR" dirty="0" smtClean="0"/>
              <a:t> of </a:t>
            </a:r>
            <a:r>
              <a:rPr lang="tr-TR" dirty="0" err="1" smtClean="0"/>
              <a:t>Fixed</a:t>
            </a:r>
            <a:r>
              <a:rPr lang="tr-TR" dirty="0" smtClean="0"/>
              <a:t> </a:t>
            </a:r>
            <a:r>
              <a:rPr lang="tr-TR" dirty="0" err="1" smtClean="0"/>
              <a:t>Prosthodontics</a:t>
            </a:r>
            <a:r>
              <a:rPr lang="tr-TR" dirty="0" smtClean="0"/>
              <a:t> 2015. 5th </a:t>
            </a:r>
            <a:r>
              <a:rPr lang="tr-TR" dirty="0" err="1" smtClean="0"/>
              <a:t>Edition</a:t>
            </a:r>
            <a:r>
              <a:rPr lang="tr-TR" dirty="0" smtClean="0"/>
              <a:t>, </a:t>
            </a:r>
            <a:r>
              <a:rPr lang="tr-TR" dirty="0" err="1" smtClean="0"/>
              <a:t>Elsevier</a:t>
            </a:r>
            <a:r>
              <a:rPr lang="tr-TR" dirty="0" smtClean="0"/>
              <a:t> </a:t>
            </a:r>
            <a:r>
              <a:rPr lang="tr-TR" dirty="0" err="1" smtClean="0"/>
              <a:t>Inc</a:t>
            </a:r>
            <a:r>
              <a:rPr lang="tr-TR" dirty="0" smtClean="0"/>
              <a:t>., </a:t>
            </a:r>
            <a:r>
              <a:rPr lang="tr-TR" dirty="0" err="1" smtClean="0"/>
              <a:t>St</a:t>
            </a:r>
            <a:r>
              <a:rPr lang="tr-TR" dirty="0" smtClean="0"/>
              <a:t>.Louis, USA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6985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FD1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Biyolojik  Başarısızlıklar: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4330700"/>
            <a:ext cx="8029575" cy="18129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sz="2800" b="1" dirty="0">
                <a:solidFill>
                  <a:srgbClr val="FFE238"/>
                </a:solidFill>
              </a:rPr>
              <a:t>	Destek dişlerin kaybı veya çürük, </a:t>
            </a:r>
            <a:r>
              <a:rPr lang="tr-TR" sz="2800" b="1" dirty="0" err="1">
                <a:solidFill>
                  <a:srgbClr val="FFE238"/>
                </a:solidFill>
              </a:rPr>
              <a:t>fraktür</a:t>
            </a:r>
            <a:r>
              <a:rPr lang="tr-TR" sz="2800" b="1" dirty="0">
                <a:solidFill>
                  <a:srgbClr val="FFE238"/>
                </a:solidFill>
              </a:rPr>
              <a:t> ve genel periodontal rahatsızlıklar nedeniyle destek dokuların </a:t>
            </a:r>
            <a:r>
              <a:rPr lang="tr-TR" sz="2800" b="1" dirty="0" err="1">
                <a:solidFill>
                  <a:srgbClr val="FFE238"/>
                </a:solidFill>
              </a:rPr>
              <a:t>harabiyeti</a:t>
            </a:r>
            <a:r>
              <a:rPr lang="tr-TR" sz="2800" b="1" dirty="0">
                <a:solidFill>
                  <a:srgbClr val="FFE238"/>
                </a:solidFill>
              </a:rPr>
              <a:t> olarak ortaya çıkabilir.</a:t>
            </a:r>
          </a:p>
        </p:txBody>
      </p:sp>
      <p:pic>
        <p:nvPicPr>
          <p:cNvPr id="19459" name="4 Resim" descr="IMG_0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0715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285875"/>
            <a:ext cx="6892925" cy="1143000"/>
          </a:xfrm>
          <a:effectLst>
            <a:outerShdw dist="63500" dir="2212194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FE238"/>
                </a:solidFill>
              </a:rPr>
              <a:t>  Biyolojik Başarısızlıklar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571750"/>
            <a:ext cx="7278688" cy="2286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DEFFF8"/>
                </a:solidFill>
              </a:rPr>
              <a:t>  Biyolojik başarısızlıklara neden olarak öncelikle </a:t>
            </a:r>
            <a:r>
              <a:rPr lang="tr-TR" sz="3600" b="1" dirty="0" err="1">
                <a:solidFill>
                  <a:srgbClr val="DEFFF8"/>
                </a:solidFill>
              </a:rPr>
              <a:t>endikasyon</a:t>
            </a:r>
            <a:r>
              <a:rPr lang="tr-TR" sz="3600" b="1" dirty="0">
                <a:solidFill>
                  <a:srgbClr val="DEFFF8"/>
                </a:solidFill>
              </a:rPr>
              <a:t> hataları gösterilebilir.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620713"/>
            <a:ext cx="7415213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tr-TR" sz="3200" b="1">
                <a:solidFill>
                  <a:srgbClr val="DEFFF8"/>
                </a:solidFill>
              </a:rPr>
              <a:t>Metal-porselen Restorasyonların Kontraendike Olduğu Durumlar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133600"/>
            <a:ext cx="7572375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 </a:t>
            </a:r>
            <a:r>
              <a:rPr lang="tr-TR" b="1" dirty="0" err="1">
                <a:solidFill>
                  <a:srgbClr val="FFE238"/>
                </a:solidFill>
              </a:rPr>
              <a:t>Parafonksiyonel</a:t>
            </a:r>
            <a:r>
              <a:rPr lang="tr-TR" b="1" dirty="0">
                <a:solidFill>
                  <a:srgbClr val="FFE238"/>
                </a:solidFill>
              </a:rPr>
              <a:t> alışkanlıkları olan bireyler (</a:t>
            </a:r>
            <a:r>
              <a:rPr lang="tr-TR" b="1" dirty="0" err="1">
                <a:solidFill>
                  <a:srgbClr val="FFE238"/>
                </a:solidFill>
              </a:rPr>
              <a:t>bruxism</a:t>
            </a:r>
            <a:r>
              <a:rPr lang="tr-TR" b="1" dirty="0">
                <a:solidFill>
                  <a:srgbClr val="FFE238"/>
                </a:solidFill>
              </a:rPr>
              <a:t>, </a:t>
            </a:r>
            <a:r>
              <a:rPr lang="tr-TR" b="1" dirty="0" err="1">
                <a:solidFill>
                  <a:srgbClr val="FFE238"/>
                </a:solidFill>
              </a:rPr>
              <a:t>clenching</a:t>
            </a:r>
            <a:r>
              <a:rPr lang="tr-TR" b="1" dirty="0">
                <a:solidFill>
                  <a:srgbClr val="FFE238"/>
                </a:solidFill>
              </a:rPr>
              <a:t>)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 Çok kısa klinik kron boyu olan dişler,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 Aşırı örtülü kapanışı olanlar, 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tr-TR" b="1" dirty="0">
                <a:solidFill>
                  <a:srgbClr val="FFE238"/>
                </a:solidFill>
              </a:rPr>
              <a:t> Geniş </a:t>
            </a:r>
            <a:r>
              <a:rPr lang="tr-TR" b="1" dirty="0" err="1">
                <a:solidFill>
                  <a:srgbClr val="FFE238"/>
                </a:solidFill>
              </a:rPr>
              <a:t>pulpalı</a:t>
            </a:r>
            <a:r>
              <a:rPr lang="tr-TR" b="1" dirty="0">
                <a:solidFill>
                  <a:srgbClr val="FFE238"/>
                </a:solidFill>
              </a:rPr>
              <a:t> genç hastalar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FD1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Biyolojik  Başarısızlıklar:</a:t>
            </a:r>
          </a:p>
        </p:txBody>
      </p:sp>
      <p:sp>
        <p:nvSpPr>
          <p:cNvPr id="25601" name="2 İçerik Yer Tutucusu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500563"/>
          </a:xfrm>
        </p:spPr>
        <p:txBody>
          <a:bodyPr/>
          <a:lstStyle/>
          <a:p>
            <a:pPr marL="0" indent="0" algn="just">
              <a:buClr>
                <a:srgbClr val="FFC000"/>
              </a:buClr>
              <a:buNone/>
            </a:pPr>
            <a:r>
              <a:rPr lang="tr-TR" sz="2200" dirty="0">
                <a:solidFill>
                  <a:schemeClr val="bg1"/>
                </a:solidFill>
              </a:rPr>
              <a:t>Uygun olmayan </a:t>
            </a:r>
            <a:r>
              <a:rPr lang="en-US" sz="2200" dirty="0" err="1">
                <a:solidFill>
                  <a:schemeClr val="bg1"/>
                </a:solidFill>
              </a:rPr>
              <a:t>kron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konturu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basamaksız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preparasyon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kötü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ağız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hijyeni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tr-TR" sz="2200" dirty="0">
                <a:solidFill>
                  <a:schemeClr val="bg1"/>
                </a:solidFill>
              </a:rPr>
              <a:t>sonucu ortaya çıkan dişeti hastalıkları</a:t>
            </a:r>
          </a:p>
          <a:p>
            <a:pPr marL="0" indent="0" algn="just">
              <a:buClr>
                <a:srgbClr val="FFC000"/>
              </a:buClr>
              <a:buNone/>
            </a:pPr>
            <a:endParaRPr lang="tr-TR" sz="2200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r>
              <a:rPr lang="tr-TR" sz="2200" dirty="0">
                <a:solidFill>
                  <a:schemeClr val="bg1"/>
                </a:solidFill>
              </a:rPr>
              <a:t>Kron - </a:t>
            </a:r>
            <a:r>
              <a:rPr lang="en-US" sz="2200" dirty="0" err="1">
                <a:solidFill>
                  <a:schemeClr val="bg1"/>
                </a:solidFill>
              </a:rPr>
              <a:t>dişeti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tr-TR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ilişkisinin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plak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birikimine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izin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vermeyecek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şekilde</a:t>
            </a:r>
            <a:r>
              <a:rPr lang="tr-TR" sz="2200" b="1" dirty="0">
                <a:solidFill>
                  <a:schemeClr val="bg1"/>
                </a:solidFill>
              </a:rPr>
              <a:t> sağlığını sürdürmesi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kron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ile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diş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arasındaki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marjinal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aralığın</a:t>
            </a:r>
            <a:r>
              <a:rPr lang="en-US" sz="2200" dirty="0">
                <a:solidFill>
                  <a:schemeClr val="bg1"/>
                </a:solidFill>
              </a:rPr>
              <a:t> minimum </a:t>
            </a:r>
            <a:r>
              <a:rPr lang="en-US" sz="2200" dirty="0" err="1">
                <a:solidFill>
                  <a:schemeClr val="bg1"/>
                </a:solidFill>
              </a:rPr>
              <a:t>düzeyde</a:t>
            </a:r>
            <a:r>
              <a:rPr lang="en-US" sz="2200" dirty="0">
                <a:solidFill>
                  <a:schemeClr val="bg1"/>
                </a:solidFill>
              </a:rPr>
              <a:t> (50</a:t>
            </a:r>
            <a:r>
              <a:rPr lang="tr-TR" sz="2200" dirty="0">
                <a:solidFill>
                  <a:schemeClr val="bg1"/>
                </a:solidFill>
              </a:rPr>
              <a:t>-100</a:t>
            </a:r>
            <a:r>
              <a:rPr lang="en-US" sz="2200" dirty="0">
                <a:solidFill>
                  <a:schemeClr val="bg1"/>
                </a:solidFill>
              </a:rPr>
              <a:t>µm </a:t>
            </a:r>
            <a:r>
              <a:rPr lang="en-US" sz="2200" dirty="0" err="1">
                <a:solidFill>
                  <a:schemeClr val="bg1"/>
                </a:solidFill>
              </a:rPr>
              <a:t>civarında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  <a:r>
              <a:rPr lang="en-US" sz="2200" dirty="0" err="1">
                <a:solidFill>
                  <a:schemeClr val="bg1"/>
                </a:solidFill>
              </a:rPr>
              <a:t>olması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tr-TR" sz="2200" dirty="0">
                <a:solidFill>
                  <a:schemeClr val="bg1"/>
                </a:solidFill>
              </a:rPr>
              <a:t>şartına bağlıdır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tr-TR" sz="2200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endParaRPr lang="tr-TR" sz="2200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r>
              <a:rPr lang="en-US" sz="2200" dirty="0" err="1">
                <a:solidFill>
                  <a:schemeClr val="bg1"/>
                </a:solidFill>
              </a:rPr>
              <a:t>Kron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dişeti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ilişkisinin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istenen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biçimde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elde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edilebilmesi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hijyenik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açıdan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uygun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fizyolojik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konturların</a:t>
            </a:r>
            <a:r>
              <a:rPr lang="tr-TR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hazırlanabilmesi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için</a:t>
            </a:r>
            <a:r>
              <a:rPr lang="en-US" sz="2200" dirty="0">
                <a:solidFill>
                  <a:schemeClr val="bg1"/>
                </a:solidFill>
              </a:rPr>
              <a:t> de  </a:t>
            </a:r>
            <a:r>
              <a:rPr lang="en-US" sz="2200" dirty="0" err="1">
                <a:solidFill>
                  <a:schemeClr val="bg1"/>
                </a:solidFill>
              </a:rPr>
              <a:t>preparasyon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sırasında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ve</a:t>
            </a:r>
            <a:r>
              <a:rPr lang="en-US" sz="2200" dirty="0">
                <a:solidFill>
                  <a:schemeClr val="bg1"/>
                </a:solidFill>
              </a:rPr>
              <a:t> metal </a:t>
            </a:r>
            <a:r>
              <a:rPr lang="en-US" sz="2200" dirty="0" err="1">
                <a:solidFill>
                  <a:schemeClr val="bg1"/>
                </a:solidFill>
              </a:rPr>
              <a:t>altyapı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tasarımında</a:t>
            </a:r>
            <a:r>
              <a:rPr lang="en-US" sz="2200" dirty="0">
                <a:solidFill>
                  <a:schemeClr val="bg1"/>
                </a:solidFill>
              </a:rPr>
              <a:t>  </a:t>
            </a:r>
            <a:r>
              <a:rPr lang="en-US" sz="2200" dirty="0" err="1">
                <a:solidFill>
                  <a:schemeClr val="bg1"/>
                </a:solidFill>
              </a:rPr>
              <a:t>uygun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basamağın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hazırlanması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şarttır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Estetik Başarısızlıklar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507" b="12604"/>
          <a:stretch/>
        </p:blipFill>
        <p:spPr>
          <a:xfrm>
            <a:off x="251520" y="1736643"/>
            <a:ext cx="2808312" cy="154834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4" t="6624" r="53596" b="6624"/>
          <a:stretch/>
        </p:blipFill>
        <p:spPr>
          <a:xfrm>
            <a:off x="5436096" y="1736643"/>
            <a:ext cx="3312368" cy="20162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199" b="11032"/>
          <a:stretch/>
        </p:blipFill>
        <p:spPr>
          <a:xfrm>
            <a:off x="323528" y="4149080"/>
            <a:ext cx="2814067" cy="164400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" t="6642" r="2190" b="5608"/>
          <a:stretch/>
        </p:blipFill>
        <p:spPr>
          <a:xfrm>
            <a:off x="4644009" y="4797152"/>
            <a:ext cx="3384376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6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>
            <a:normAutofit fontScale="90000"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FFE238"/>
                </a:solidFill>
              </a:rPr>
              <a:t>Görünümün Tatmin Edici Olmamasının Nedenleri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285875" y="2428875"/>
            <a:ext cx="7399338" cy="2786063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b="1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Renk tesbitinde yapılan hatalar</a:t>
            </a:r>
          </a:p>
          <a:p>
            <a:pPr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b="1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Laboratuvarla </a:t>
            </a:r>
            <a:r>
              <a:rPr lang="tr-TR" b="1" dirty="0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iletişimin iyi olmaması</a:t>
            </a:r>
          </a:p>
          <a:p>
            <a:pPr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b="1" dirty="0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Yetersiz diş kesimi</a:t>
            </a:r>
          </a:p>
          <a:p>
            <a:pPr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b="1" dirty="0" err="1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Opak</a:t>
            </a:r>
            <a:r>
              <a:rPr lang="tr-TR" b="1" dirty="0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tabakasının kalın olması</a:t>
            </a:r>
          </a:p>
          <a:p>
            <a:pPr eaLnBrk="1" hangingPunct="1">
              <a:lnSpc>
                <a:spcPct val="90000"/>
              </a:lnSpc>
              <a:buClr>
                <a:srgbClr val="D9132E"/>
              </a:buClr>
              <a:defRPr/>
            </a:pPr>
            <a:r>
              <a:rPr lang="tr-TR" b="1" dirty="0">
                <a:solidFill>
                  <a:srgbClr val="DEFF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Aşırı fırınlama</a:t>
            </a:r>
          </a:p>
        </p:txBody>
      </p:sp>
    </p:spTree>
    <p:extLst>
      <p:ext uri="{BB962C8B-B14F-4D97-AF65-F5344CB8AC3E}">
        <p14:creationId xmlns="" xmlns:p14="http://schemas.microsoft.com/office/powerpoint/2010/main" val="10274540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 Grup"/>
          <p:cNvGrpSpPr>
            <a:grpSpLocks/>
          </p:cNvGrpSpPr>
          <p:nvPr/>
        </p:nvGrpSpPr>
        <p:grpSpPr bwMode="auto">
          <a:xfrm>
            <a:off x="785813" y="1238250"/>
            <a:ext cx="2922587" cy="4381500"/>
            <a:chOff x="823913" y="334963"/>
            <a:chExt cx="3816350" cy="5718175"/>
          </a:xfrm>
        </p:grpSpPr>
        <p:pic>
          <p:nvPicPr>
            <p:cNvPr id="54283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3913" y="334963"/>
              <a:ext cx="3816350" cy="5718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1512141" y="778329"/>
              <a:ext cx="644695" cy="5158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B3</a:t>
              </a: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3156011" y="778329"/>
              <a:ext cx="644696" cy="5158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B3</a:t>
              </a:r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2223172" y="473774"/>
              <a:ext cx="644696" cy="515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B4</a:t>
              </a:r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3408915" y="2149862"/>
              <a:ext cx="644696" cy="5158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B3</a:t>
              </a:r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1308990" y="2149862"/>
              <a:ext cx="642623" cy="5158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B3</a:t>
              </a:r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1850036" y="2864635"/>
              <a:ext cx="1270736" cy="515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B3/B2</a:t>
              </a: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1105838" y="4633954"/>
              <a:ext cx="752490" cy="4537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558</a:t>
              </a: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2324748" y="5091822"/>
              <a:ext cx="752490" cy="453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558</a:t>
              </a:r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3678402" y="4787267"/>
              <a:ext cx="752491" cy="4537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>
                <a:defRPr/>
              </a:pPr>
              <a:r>
                <a:rPr lang="tr-TR" sz="24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Sah Futura Md BT" pitchFamily="34" charset="0"/>
                </a:rPr>
                <a:t>558</a:t>
              </a:r>
            </a:p>
          </p:txBody>
        </p:sp>
      </p:grpSp>
      <p:sp>
        <p:nvSpPr>
          <p:cNvPr id="54274" name="Line 12"/>
          <p:cNvSpPr>
            <a:spLocks noChangeShapeType="1"/>
          </p:cNvSpPr>
          <p:nvPr/>
        </p:nvSpPr>
        <p:spPr bwMode="auto">
          <a:xfrm flipV="1">
            <a:off x="1928813" y="3810000"/>
            <a:ext cx="3043237" cy="4048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5033963" y="3476625"/>
            <a:ext cx="3406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Hipokalsifikasyon</a:t>
            </a:r>
          </a:p>
        </p:txBody>
      </p:sp>
      <p:sp>
        <p:nvSpPr>
          <p:cNvPr id="54276" name="Line 14"/>
          <p:cNvSpPr>
            <a:spLocks noChangeShapeType="1"/>
          </p:cNvSpPr>
          <p:nvPr/>
        </p:nvSpPr>
        <p:spPr bwMode="auto">
          <a:xfrm flipH="1">
            <a:off x="1049338" y="5492750"/>
            <a:ext cx="136525" cy="749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95300" y="6143625"/>
            <a:ext cx="12160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Şeffaf</a:t>
            </a:r>
          </a:p>
        </p:txBody>
      </p:sp>
      <p:sp>
        <p:nvSpPr>
          <p:cNvPr id="54278" name="Line 16"/>
          <p:cNvSpPr>
            <a:spLocks noChangeShapeType="1"/>
          </p:cNvSpPr>
          <p:nvPr/>
        </p:nvSpPr>
        <p:spPr bwMode="auto">
          <a:xfrm>
            <a:off x="2214563" y="5572125"/>
            <a:ext cx="357187" cy="571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2189163" y="6143625"/>
            <a:ext cx="2462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Sarı Boyama</a:t>
            </a:r>
          </a:p>
        </p:txBody>
      </p:sp>
      <p:sp>
        <p:nvSpPr>
          <p:cNvPr id="54280" name="Line 18"/>
          <p:cNvSpPr>
            <a:spLocks noChangeShapeType="1"/>
          </p:cNvSpPr>
          <p:nvPr/>
        </p:nvSpPr>
        <p:spPr bwMode="auto">
          <a:xfrm>
            <a:off x="3500438" y="5214938"/>
            <a:ext cx="2284412" cy="195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913438" y="5076825"/>
            <a:ext cx="2898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Ekstra Şeffaflık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3429000" y="762000"/>
            <a:ext cx="5441950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20483" dir="1106097">
              <a:schemeClr val="tx1"/>
            </a:prstShdw>
          </a:effec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defRPr/>
            </a:pPr>
            <a:r>
              <a:rPr lang="tr-TR" b="1" dirty="0" err="1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Laboratuvarla</a:t>
            </a:r>
            <a:r>
              <a:rPr lang="tr-TR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 iletişimde</a:t>
            </a:r>
          </a:p>
          <a:p>
            <a:pPr defTabSz="762000" eaLnBrk="0" hangingPunct="0">
              <a:defRPr/>
            </a:pPr>
            <a:r>
              <a:rPr lang="tr-TR" b="1" dirty="0">
                <a:solidFill>
                  <a:srgbClr val="FFE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Sah Futura Md BT" pitchFamily="34" charset="0"/>
              </a:rPr>
              <a:t>detaylı bir renk şeması </a:t>
            </a:r>
          </a:p>
          <a:p>
            <a:pPr defTabSz="762000" eaLnBrk="0" hangingPunct="0">
              <a:defRPr/>
            </a:pPr>
            <a:r>
              <a:rPr lang="tr-TR" b="1" dirty="0">
                <a:solidFill>
                  <a:srgbClr val="FFE238"/>
                </a:solidFill>
                <a:latin typeface="TrSah Futura Md BT" pitchFamily="34" charset="0"/>
              </a:rPr>
              <a:t>kullanılmalıdır</a:t>
            </a:r>
          </a:p>
        </p:txBody>
      </p:sp>
    </p:spTree>
    <p:extLst>
      <p:ext uri="{BB962C8B-B14F-4D97-AF65-F5344CB8AC3E}">
        <p14:creationId xmlns="" xmlns:p14="http://schemas.microsoft.com/office/powerpoint/2010/main" val="25975159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</TotalTime>
  <Words>568</Words>
  <Application>Microsoft Office PowerPoint</Application>
  <PresentationFormat>Ekran Gösterisi (4:3)</PresentationFormat>
  <Paragraphs>127</Paragraphs>
  <Slides>26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Teknik</vt:lpstr>
      <vt:lpstr>Porselen Restorasyonlarda Başarısızlık Nedenleri</vt:lpstr>
      <vt:lpstr>Porselende başarısızlıklar</vt:lpstr>
      <vt:lpstr>Biyolojik  Başarısızlıklar:</vt:lpstr>
      <vt:lpstr>  Biyolojik Başarısızlıklar</vt:lpstr>
      <vt:lpstr>Metal-porselen Restorasyonların Kontraendike Olduğu Durumlar</vt:lpstr>
      <vt:lpstr>Biyolojik  Başarısızlıklar:</vt:lpstr>
      <vt:lpstr>Estetik Başarısızlıklar</vt:lpstr>
      <vt:lpstr>Görünümün Tatmin Edici Olmamasının Nedenleri</vt:lpstr>
      <vt:lpstr>Slayt 9</vt:lpstr>
      <vt:lpstr>Metal-porselen Restorasyonlarda Sıklıkla Karşılaşılan Fiziksel Başarısızlıklar</vt:lpstr>
      <vt:lpstr>Slayt 11</vt:lpstr>
      <vt:lpstr>Porselen kırıkları</vt:lpstr>
      <vt:lpstr>Adeziv, koheziv ve kombine kırılmalar  </vt:lpstr>
      <vt:lpstr>Koheziv kırılma</vt:lpstr>
      <vt:lpstr> Fırınlama Sırasındaki Kırılmaların Nedenleri </vt:lpstr>
      <vt:lpstr>Fiziksel Kırıkların Nedenleri:</vt:lpstr>
      <vt:lpstr>Hava Kabarcıklarının Nedenleri</vt:lpstr>
      <vt:lpstr>Slayt 18</vt:lpstr>
      <vt:lpstr>Slayt 19</vt:lpstr>
      <vt:lpstr> Klinik Kırılmaların Nedenleri </vt:lpstr>
      <vt:lpstr>Preparasyondan Kaynaklanan Andırkatlar Porseleni Esnemeye Zorlayarak Kırılmalara Neden Olurlar</vt:lpstr>
      <vt:lpstr>Fiziko-Kimyasal Kırıkların Nedenleri:</vt:lpstr>
      <vt:lpstr>Slayt 23</vt:lpstr>
      <vt:lpstr>Slayt 24</vt:lpstr>
      <vt:lpstr>Slayt 25</vt:lpstr>
      <vt:lpstr>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Porselen Restorasyonlarda Başarısızlık Nedenleri</dc:title>
  <dc:creator>hakan</dc:creator>
  <cp:lastModifiedBy>hakan</cp:lastModifiedBy>
  <cp:revision>2</cp:revision>
  <dcterms:created xsi:type="dcterms:W3CDTF">2020-01-29T15:32:32Z</dcterms:created>
  <dcterms:modified xsi:type="dcterms:W3CDTF">2020-01-29T15:59:12Z</dcterms:modified>
</cp:coreProperties>
</file>