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4045CF-9FAC-48C4-95B4-7E5B22A14BB7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AFC4A3-4BF0-44CC-9A82-44D6CD120E7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6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16387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36A76B-F801-4378-856A-9D8EA0B5DB61}" type="slidenum">
              <a:rPr lang="tr-TR" smtClean="0">
                <a:latin typeface="TrSah Futura Md BT"/>
              </a:rPr>
              <a:pPr/>
              <a:t>1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91359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0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32771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53A672-08AB-48CD-8EA6-55A0ADC815C2}" type="slidenum">
              <a:rPr lang="tr-TR" smtClean="0">
                <a:latin typeface="TrSah Futura Md BT"/>
              </a:rPr>
              <a:pPr/>
              <a:t>12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31649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8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34819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67BFA6-8DD8-4BFE-9278-D12A04BE4ADD}" type="slidenum">
              <a:rPr lang="tr-TR" smtClean="0">
                <a:latin typeface="TrSah Futura Md BT"/>
              </a:rPr>
              <a:pPr/>
              <a:t>13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27541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6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36867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5D958E-A971-4B73-8B16-D36E0D354952}" type="slidenum">
              <a:rPr lang="tr-TR" smtClean="0">
                <a:latin typeface="TrSah Futura Md BT"/>
              </a:rPr>
              <a:pPr/>
              <a:t>15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35709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4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38915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C5D42D-52C3-40D3-B81E-8203464981EB}" type="slidenum">
              <a:rPr lang="tr-TR" smtClean="0">
                <a:latin typeface="TrSah Futura Md BT"/>
              </a:rPr>
              <a:pPr/>
              <a:t>16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93555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6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47107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389A77-5626-4CEA-9503-E71977EA4A8B}" type="slidenum">
              <a:rPr lang="tr-TR" smtClean="0">
                <a:latin typeface="TrSah Futura Md BT"/>
              </a:rPr>
              <a:pPr/>
              <a:t>17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87856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49155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50A7EA-F388-4C93-B9D4-B12C458BBBA1}" type="slidenum">
              <a:rPr lang="tr-TR" smtClean="0">
                <a:latin typeface="TrSah Futura Md BT"/>
              </a:rPr>
              <a:pPr/>
              <a:t>18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42498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2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51203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26FE74-E10B-4164-9050-06F8C4752BF5}" type="slidenum">
              <a:rPr lang="tr-TR" smtClean="0">
                <a:latin typeface="TrSah Futura Md BT"/>
              </a:rPr>
              <a:pPr/>
              <a:t>19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42307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2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56323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345FC5-896C-4305-9EAC-6434748F5EE1}" type="slidenum">
              <a:rPr lang="tr-TR" smtClean="0">
                <a:latin typeface="TrSah Futura Md BT"/>
              </a:rPr>
              <a:pPr/>
              <a:t>20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79854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0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58371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911423-0773-4611-8131-7BB935B6A04C}" type="slidenum">
              <a:rPr lang="tr-TR" smtClean="0">
                <a:latin typeface="TrSah Futura Md BT"/>
              </a:rPr>
              <a:pPr/>
              <a:t>21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25208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2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40963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724C7E-0F9A-4379-91B4-6690CF1CD6F6}" type="slidenum">
              <a:rPr lang="tr-TR" smtClean="0">
                <a:latin typeface="TrSah Futura Md BT"/>
              </a:rPr>
              <a:pPr/>
              <a:t>22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1702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4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18435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9D1A46-00FD-4420-8639-EE90177B0C01}" type="slidenum">
              <a:rPr lang="tr-TR" smtClean="0">
                <a:latin typeface="TrSah Futura Md BT"/>
              </a:rPr>
              <a:pPr/>
              <a:t>2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86607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0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43011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3DE63F-83C0-43EF-8323-90296DCFCA8D}" type="slidenum">
              <a:rPr lang="tr-TR" smtClean="0">
                <a:latin typeface="TrSah Futura Md BT"/>
              </a:rPr>
              <a:pPr/>
              <a:t>23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07627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8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45059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F13BF8-504C-4CCB-81DE-714C4E805AFD}" type="slidenum">
              <a:rPr lang="tr-TR" smtClean="0">
                <a:latin typeface="TrSah Futura Md BT"/>
              </a:rPr>
              <a:pPr/>
              <a:t>24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74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20483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7DA068-1FE0-4BE3-A459-A10CAE0142F8}" type="slidenum">
              <a:rPr lang="tr-TR" smtClean="0">
                <a:latin typeface="TrSah Futura Md BT"/>
              </a:rPr>
              <a:pPr/>
              <a:t>3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0397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0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22531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841AA4-96A3-4DFC-BE11-F34C83A7D104}" type="slidenum">
              <a:rPr lang="tr-TR" smtClean="0">
                <a:latin typeface="TrSah Futura Md BT"/>
              </a:rPr>
              <a:pPr/>
              <a:t>4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6093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8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24579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E39314-7D0A-4D51-8299-1779D343B1C5}" type="slidenum">
              <a:rPr lang="tr-TR" smtClean="0">
                <a:latin typeface="TrSah Futura Md BT"/>
              </a:rPr>
              <a:pPr/>
              <a:t>5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0679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6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26627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346EDF-18D2-4C7B-8739-B803B9EF83D6}" type="slidenum">
              <a:rPr lang="tr-TR" smtClean="0">
                <a:latin typeface="TrSah Futura Md BT"/>
              </a:rPr>
              <a:pPr/>
              <a:t>6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43874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0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53251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55FD96-5FAF-4517-8160-796C72A46766}" type="slidenum">
              <a:rPr lang="tr-TR" smtClean="0">
                <a:latin typeface="TrSah Futura Md BT"/>
              </a:rPr>
              <a:pPr/>
              <a:t>8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0664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4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28675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CA0A31-05D8-4996-A634-5F0DBCD66512}" type="slidenum">
              <a:rPr lang="tr-TR" smtClean="0">
                <a:latin typeface="TrSah Futura Md BT"/>
              </a:rPr>
              <a:pPr/>
              <a:t>10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5100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2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30723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EC0B90-0933-4252-A981-F86A3F251680}" type="slidenum">
              <a:rPr lang="tr-TR" smtClean="0">
                <a:latin typeface="TrSah Futura Md BT"/>
              </a:rPr>
              <a:pPr/>
              <a:t>11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8615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DE020-F06B-424E-A784-40C5A2D2FD47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3FA7-A5FF-44EA-824E-51348B355B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DE020-F06B-424E-A784-40C5A2D2FD47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3FA7-A5FF-44EA-824E-51348B355B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DE020-F06B-424E-A784-40C5A2D2FD47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3FA7-A5FF-44EA-824E-51348B355B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1190978" y="609600"/>
            <a:ext cx="68580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166990" y="1981200"/>
            <a:ext cx="3395133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97590" y="1981200"/>
            <a:ext cx="3395133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1166990" y="4114800"/>
            <a:ext cx="3395133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97590" y="4114800"/>
            <a:ext cx="3395133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DE020-F06B-424E-A784-40C5A2D2FD47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3FA7-A5FF-44EA-824E-51348B355B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DE020-F06B-424E-A784-40C5A2D2FD47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3FA7-A5FF-44EA-824E-51348B355B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DE020-F06B-424E-A784-40C5A2D2FD47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3FA7-A5FF-44EA-824E-51348B355B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DE020-F06B-424E-A784-40C5A2D2FD47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3FA7-A5FF-44EA-824E-51348B355B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DE020-F06B-424E-A784-40C5A2D2FD47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6A3FA7-A5FF-44EA-824E-51348B355B6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DE020-F06B-424E-A784-40C5A2D2FD47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3FA7-A5FF-44EA-824E-51348B355B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DE020-F06B-424E-A784-40C5A2D2FD47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D6A3FA7-A5FF-44EA-824E-51348B355B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5FDE020-F06B-424E-A784-40C5A2D2FD47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3FA7-A5FF-44EA-824E-51348B355B6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5FDE020-F06B-424E-A784-40C5A2D2FD47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D6A3FA7-A5FF-44EA-824E-51348B355B6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28625" y="2240231"/>
            <a:ext cx="8283575" cy="1323439"/>
          </a:xfrm>
          <a:effectLst>
            <a:outerShdw dist="56796" dir="1593903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sz="4000" b="1" dirty="0">
                <a:solidFill>
                  <a:srgbClr val="FADC5C"/>
                </a:solidFill>
              </a:rPr>
              <a:t>Porselen Restorasyonlarda</a:t>
            </a:r>
            <a:br>
              <a:rPr lang="tr-TR" sz="4000" b="1" dirty="0">
                <a:solidFill>
                  <a:srgbClr val="FADC5C"/>
                </a:solidFill>
              </a:rPr>
            </a:br>
            <a:r>
              <a:rPr lang="tr-TR" sz="4000" b="1" dirty="0">
                <a:solidFill>
                  <a:srgbClr val="FADC5C"/>
                </a:solidFill>
              </a:rPr>
              <a:t>Başarısızlık </a:t>
            </a:r>
            <a:r>
              <a:rPr lang="tr-TR" sz="4000" b="1" dirty="0" smtClean="0">
                <a:solidFill>
                  <a:srgbClr val="FADC5C"/>
                </a:solidFill>
              </a:rPr>
              <a:t>Nedenleri</a:t>
            </a:r>
            <a:endParaRPr lang="en-US" altLang="tr-TR" sz="4000" b="1" dirty="0">
              <a:solidFill>
                <a:srgbClr val="FADC5C"/>
              </a:solidFill>
            </a:endParaRPr>
          </a:p>
        </p:txBody>
      </p:sp>
      <p:sp>
        <p:nvSpPr>
          <p:cNvPr id="249860" name="Text Box 4"/>
          <p:cNvSpPr txBox="1">
            <a:spLocks noChangeArrowheads="1"/>
          </p:cNvSpPr>
          <p:nvPr/>
        </p:nvSpPr>
        <p:spPr bwMode="auto">
          <a:xfrm>
            <a:off x="1612900" y="4479925"/>
            <a:ext cx="59134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lIns="90000" tIns="46800" rIns="90000" bIns="46800">
            <a:spAutoFit/>
          </a:bodyPr>
          <a:lstStyle/>
          <a:p>
            <a:pPr algn="ctr">
              <a:defRPr/>
            </a:pPr>
            <a:r>
              <a:rPr lang="tr-TR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Aria Script SSi"/>
              </a:rPr>
              <a:t>Prof. Dr. Hakan TERZİOĞLU</a:t>
            </a:r>
          </a:p>
          <a:p>
            <a:pPr algn="ctr">
              <a:defRPr/>
            </a:pPr>
            <a:r>
              <a:rPr lang="tr-TR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Aria Script SSi"/>
              </a:rPr>
              <a:t>Ankara Üniversitesi Diş hekimliği Fakültesi</a:t>
            </a:r>
          </a:p>
          <a:p>
            <a:pPr algn="ctr">
              <a:defRPr/>
            </a:pPr>
            <a:r>
              <a:rPr lang="tr-TR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Aria Script SSi"/>
              </a:rPr>
              <a:t>Protetik Diş Tedavisi Anabilim Dalı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838200"/>
            <a:ext cx="8059738" cy="1143000"/>
          </a:xfrm>
          <a:effectLst>
            <a:outerShdw dist="45791" dir="3378596" algn="ctr" rotWithShape="0">
              <a:srgbClr val="000000"/>
            </a:outerShdw>
          </a:effectLst>
        </p:spPr>
        <p:txBody>
          <a:bodyPr lIns="90487" tIns="44450" rIns="90487" bIns="44450"/>
          <a:lstStyle/>
          <a:p>
            <a:pPr eaLnBrk="1" hangingPunct="1">
              <a:defRPr/>
            </a:pPr>
            <a:r>
              <a:rPr lang="tr-TR" sz="3200" b="1" dirty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Metal-porselen Restorasyonlarda Sıklıkla Karşılaşılan Fiziksel Başarısızlıklar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1035051" y="3068960"/>
            <a:ext cx="7558087" cy="1764073"/>
          </a:xfrm>
          <a:effectLst>
            <a:outerShdw dist="35921" dir="2700000" algn="ctr" rotWithShape="0">
              <a:srgbClr val="000000"/>
            </a:outerShdw>
          </a:effectLst>
        </p:spPr>
        <p:txBody>
          <a:bodyPr lIns="90487" tIns="44450" rIns="90487" bIns="44450">
            <a:spAutoFit/>
          </a:bodyPr>
          <a:lstStyle/>
          <a:p>
            <a:pPr eaLnBrk="1" hangingPunct="1">
              <a:buClr>
                <a:srgbClr val="CC3300"/>
              </a:buClr>
              <a:buFont typeface="Wingdings" pitchFamily="2" charset="2"/>
              <a:buChar char="v"/>
              <a:defRPr/>
            </a:pPr>
            <a:r>
              <a:rPr lang="tr-TR" b="1" dirty="0">
                <a:solidFill>
                  <a:srgbClr val="FFE238"/>
                </a:solidFill>
              </a:rPr>
              <a:t>Fırınlama sırasındaki kırılmalar</a:t>
            </a:r>
          </a:p>
          <a:p>
            <a:pPr eaLnBrk="1" hangingPunct="1">
              <a:buClr>
                <a:srgbClr val="CC3300"/>
              </a:buClr>
              <a:buFont typeface="Wingdings" pitchFamily="2" charset="2"/>
              <a:buChar char="v"/>
              <a:defRPr/>
            </a:pPr>
            <a:r>
              <a:rPr lang="tr-TR" b="1" dirty="0">
                <a:solidFill>
                  <a:srgbClr val="FFE238"/>
                </a:solidFill>
              </a:rPr>
              <a:t>Hava kabarcıkları</a:t>
            </a:r>
          </a:p>
          <a:p>
            <a:pPr eaLnBrk="1" hangingPunct="1">
              <a:buClr>
                <a:srgbClr val="CC3300"/>
              </a:buClr>
              <a:buFont typeface="Wingdings" pitchFamily="2" charset="2"/>
              <a:buChar char="v"/>
              <a:defRPr/>
            </a:pPr>
            <a:r>
              <a:rPr lang="tr-TR" b="1" dirty="0">
                <a:solidFill>
                  <a:srgbClr val="FFE238"/>
                </a:solidFill>
              </a:rPr>
              <a:t>Klinik kırılmalar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2 İçerik Yer Tutucusu"/>
          <p:cNvSpPr>
            <a:spLocks noGrp="1"/>
          </p:cNvSpPr>
          <p:nvPr>
            <p:ph idx="1"/>
          </p:nvPr>
        </p:nvSpPr>
        <p:spPr>
          <a:xfrm>
            <a:off x="539552" y="1484313"/>
            <a:ext cx="8352927" cy="4714875"/>
          </a:xfrm>
        </p:spPr>
        <p:txBody>
          <a:bodyPr/>
          <a:lstStyle/>
          <a:p>
            <a:pPr marL="0" indent="0" algn="just">
              <a:buClr>
                <a:srgbClr val="FFC000"/>
              </a:buClr>
              <a:buNone/>
            </a:pPr>
            <a:r>
              <a:rPr lang="tr-TR" sz="2400" b="1" dirty="0">
                <a:solidFill>
                  <a:schemeClr val="bg1"/>
                </a:solidFill>
              </a:rPr>
              <a:t>Porselen restorasyonlarda </a:t>
            </a:r>
            <a:r>
              <a:rPr lang="en-US" sz="2400" b="1" dirty="0">
                <a:solidFill>
                  <a:schemeClr val="bg1"/>
                </a:solidFill>
              </a:rPr>
              <a:t>en </a:t>
            </a:r>
            <a:r>
              <a:rPr lang="en-US" sz="2400" b="1" dirty="0" err="1">
                <a:solidFill>
                  <a:schemeClr val="bg1"/>
                </a:solidFill>
              </a:rPr>
              <a:t>çok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korkulan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emekleri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boşa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çıkartan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başarısızlık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porselen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kırıklarıdır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  <a:endParaRPr lang="tr-TR" sz="2400" b="1" dirty="0">
              <a:solidFill>
                <a:schemeClr val="bg1"/>
              </a:solidFill>
            </a:endParaRPr>
          </a:p>
          <a:p>
            <a:pPr marL="0" indent="0" algn="just">
              <a:buClr>
                <a:srgbClr val="FFC000"/>
              </a:buClr>
              <a:buNone/>
            </a:pPr>
            <a:endParaRPr lang="tr-TR" sz="2400" b="1" dirty="0">
              <a:solidFill>
                <a:schemeClr val="bg1"/>
              </a:solidFill>
            </a:endParaRPr>
          </a:p>
          <a:p>
            <a:pPr marL="0" indent="0" algn="just">
              <a:buClr>
                <a:srgbClr val="FFC000"/>
              </a:buClr>
              <a:buNone/>
            </a:pPr>
            <a:endParaRPr lang="tr-TR" sz="2400" b="1" dirty="0">
              <a:solidFill>
                <a:schemeClr val="bg1"/>
              </a:solidFill>
            </a:endParaRPr>
          </a:p>
          <a:p>
            <a:pPr marL="0" indent="0" algn="just">
              <a:buClr>
                <a:srgbClr val="FFC000"/>
              </a:buClr>
              <a:buNone/>
            </a:pPr>
            <a:r>
              <a:rPr lang="en-US" sz="2400" b="1" dirty="0" err="1">
                <a:solidFill>
                  <a:schemeClr val="bg1"/>
                </a:solidFill>
              </a:rPr>
              <a:t>Porselende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çatlama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veya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kırılma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restorasyonun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laboratuvar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aşamalarında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ağıza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uygulanmasından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hemen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sonra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meydana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gelebileceği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gibi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zaman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içinde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yükler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altında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yorulma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etkisi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ile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ortaya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çıkabilir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  <a:p>
            <a:pPr marL="0" indent="0">
              <a:buClr>
                <a:srgbClr val="FFC000"/>
              </a:buClr>
              <a:buNone/>
            </a:pP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Başlık"/>
          <p:cNvSpPr>
            <a:spLocks noGrp="1"/>
          </p:cNvSpPr>
          <p:nvPr>
            <p:ph type="title"/>
          </p:nvPr>
        </p:nvSpPr>
        <p:spPr>
          <a:xfrm>
            <a:off x="685800" y="1000125"/>
            <a:ext cx="7772400" cy="1143000"/>
          </a:xfrm>
        </p:spPr>
        <p:txBody>
          <a:bodyPr/>
          <a:lstStyle/>
          <a:p>
            <a:r>
              <a:rPr lang="tr-TR" sz="3600" b="1" dirty="0">
                <a:solidFill>
                  <a:srgbClr val="FFC000"/>
                </a:solidFill>
              </a:rPr>
              <a:t>Porselen kırıkları</a:t>
            </a: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2143125"/>
            <a:ext cx="8086725" cy="4114800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en-US" sz="2400" dirty="0" err="1">
                <a:solidFill>
                  <a:schemeClr val="bg1"/>
                </a:solidFill>
              </a:rPr>
              <a:t>Laboratuvar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aşamalarında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fiziksel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nedenlerle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ortaya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çıkan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porselen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kırıklarından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birçoğu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kolaylıkla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tamir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edilebilir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başarılı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sonuçlar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elde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edilebilir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endParaRPr lang="tr-TR" sz="2400" dirty="0">
              <a:solidFill>
                <a:schemeClr val="bg1"/>
              </a:solidFill>
            </a:endParaRPr>
          </a:p>
          <a:p>
            <a:pPr marL="0" indent="0" algn="just">
              <a:buNone/>
              <a:defRPr/>
            </a:pPr>
            <a:endParaRPr lang="tr-TR" sz="2400" dirty="0">
              <a:solidFill>
                <a:schemeClr val="bg1"/>
              </a:solidFill>
            </a:endParaRPr>
          </a:p>
          <a:p>
            <a:pPr marL="0" indent="0" algn="just">
              <a:buNone/>
              <a:defRPr/>
            </a:pPr>
            <a:r>
              <a:rPr lang="en-US" sz="2400" dirty="0" err="1">
                <a:solidFill>
                  <a:schemeClr val="bg1"/>
                </a:solidFill>
              </a:rPr>
              <a:t>Ancak</a:t>
            </a:r>
            <a:r>
              <a:rPr lang="en-US" sz="2400" dirty="0">
                <a:solidFill>
                  <a:schemeClr val="bg1"/>
                </a:solidFill>
              </a:rPr>
              <a:t> metal </a:t>
            </a:r>
            <a:r>
              <a:rPr lang="en-US" sz="2400" dirty="0" err="1">
                <a:solidFill>
                  <a:schemeClr val="bg1"/>
                </a:solidFill>
              </a:rPr>
              <a:t>ve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porselende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kimyasal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değişimlere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neden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olan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laboratuvar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hatalarından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kaynaklanan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kırıklar</a:t>
            </a:r>
            <a:r>
              <a:rPr lang="tr-TR" sz="2400" dirty="0" err="1">
                <a:solidFill>
                  <a:schemeClr val="bg1"/>
                </a:solidFill>
              </a:rPr>
              <a:t>ın</a:t>
            </a:r>
            <a:r>
              <a:rPr lang="tr-TR" sz="2400" dirty="0">
                <a:solidFill>
                  <a:schemeClr val="bg1"/>
                </a:solidFill>
              </a:rPr>
              <a:t> tamiri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ise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kolay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tr-TR" sz="2400" dirty="0">
                <a:solidFill>
                  <a:schemeClr val="bg1"/>
                </a:solidFill>
              </a:rPr>
              <a:t>değildir </a:t>
            </a:r>
            <a:r>
              <a:rPr lang="en-US" sz="2400" dirty="0" err="1">
                <a:solidFill>
                  <a:schemeClr val="bg1"/>
                </a:solidFill>
              </a:rPr>
              <a:t>ve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başarı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tr-TR" sz="2400" dirty="0">
                <a:solidFill>
                  <a:schemeClr val="bg1"/>
                </a:solidFill>
              </a:rPr>
              <a:t>oranı </a:t>
            </a:r>
            <a:r>
              <a:rPr lang="en-US" sz="2400" dirty="0" err="1">
                <a:solidFill>
                  <a:schemeClr val="bg1"/>
                </a:solidFill>
              </a:rPr>
              <a:t>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oldukca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düşüktür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</a:p>
          <a:p>
            <a:pPr algn="just">
              <a:defRPr/>
            </a:pP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Başlık"/>
          <p:cNvSpPr>
            <a:spLocks noGrp="1"/>
          </p:cNvSpPr>
          <p:nvPr>
            <p:ph type="title"/>
          </p:nvPr>
        </p:nvSpPr>
        <p:spPr>
          <a:xfrm>
            <a:off x="685800" y="1000125"/>
            <a:ext cx="7772400" cy="1143000"/>
          </a:xfrm>
        </p:spPr>
        <p:txBody>
          <a:bodyPr/>
          <a:lstStyle/>
          <a:p>
            <a:r>
              <a:rPr lang="en-US" sz="3600" b="1">
                <a:solidFill>
                  <a:srgbClr val="FFC000"/>
                </a:solidFill>
              </a:rPr>
              <a:t>Adeziv</a:t>
            </a:r>
            <a:r>
              <a:rPr lang="tr-TR" sz="3600" b="1">
                <a:solidFill>
                  <a:srgbClr val="FFC000"/>
                </a:solidFill>
              </a:rPr>
              <a:t>, k</a:t>
            </a:r>
            <a:r>
              <a:rPr lang="en-US" sz="3600" b="1">
                <a:solidFill>
                  <a:srgbClr val="FFC000"/>
                </a:solidFill>
              </a:rPr>
              <a:t>oheziv </a:t>
            </a:r>
            <a:r>
              <a:rPr lang="tr-TR" sz="3600" b="1">
                <a:solidFill>
                  <a:srgbClr val="FFC000"/>
                </a:solidFill>
              </a:rPr>
              <a:t>ve kombine k</a:t>
            </a:r>
            <a:r>
              <a:rPr lang="en-US" sz="3600" b="1">
                <a:solidFill>
                  <a:srgbClr val="FFC000"/>
                </a:solidFill>
              </a:rPr>
              <a:t>ırılmalar</a:t>
            </a:r>
            <a:br>
              <a:rPr lang="en-US" sz="3600" b="1">
                <a:solidFill>
                  <a:srgbClr val="FFC000"/>
                </a:solidFill>
              </a:rPr>
            </a:br>
            <a:r>
              <a:rPr lang="en-US" sz="3600" b="1">
                <a:solidFill>
                  <a:srgbClr val="FFC000"/>
                </a:solidFill>
              </a:rPr>
              <a:t>	</a:t>
            </a:r>
          </a:p>
        </p:txBody>
      </p:sp>
      <p:sp>
        <p:nvSpPr>
          <p:cNvPr id="33794" name="2 İçerik Yer Tutucusu"/>
          <p:cNvSpPr>
            <a:spLocks noGrp="1"/>
          </p:cNvSpPr>
          <p:nvPr>
            <p:ph idx="1"/>
          </p:nvPr>
        </p:nvSpPr>
        <p:spPr>
          <a:xfrm>
            <a:off x="1500188" y="2214563"/>
            <a:ext cx="6143625" cy="4114800"/>
          </a:xfrm>
        </p:spPr>
        <p:txBody>
          <a:bodyPr/>
          <a:lstStyle/>
          <a:p>
            <a:r>
              <a:rPr lang="tr-TR" sz="2800">
                <a:solidFill>
                  <a:schemeClr val="bg1"/>
                </a:solidFill>
              </a:rPr>
              <a:t>Kırılmalar porselen bünyesinde, kohesiv</a:t>
            </a:r>
          </a:p>
          <a:p>
            <a:r>
              <a:rPr lang="tr-TR" sz="2800">
                <a:solidFill>
                  <a:schemeClr val="bg1"/>
                </a:solidFill>
              </a:rPr>
              <a:t>Metal porselen bağlantısında adeziv ve</a:t>
            </a:r>
          </a:p>
          <a:p>
            <a:r>
              <a:rPr lang="tr-TR" sz="2800">
                <a:solidFill>
                  <a:schemeClr val="bg1"/>
                </a:solidFill>
              </a:rPr>
              <a:t>Her iki karakteride bünyesinde bulundurabilir</a:t>
            </a:r>
          </a:p>
          <a:p>
            <a:endParaRPr lang="en-US" sz="2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chemeClr val="accent3"/>
                </a:solidFill>
              </a:rPr>
              <a:t>Koheziv</a:t>
            </a:r>
            <a:r>
              <a:rPr lang="tr-TR" dirty="0">
                <a:solidFill>
                  <a:schemeClr val="accent3"/>
                </a:solidFill>
              </a:rPr>
              <a:t> kırılma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16832"/>
            <a:ext cx="3431895" cy="2411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924944"/>
            <a:ext cx="3675880" cy="245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714375"/>
            <a:ext cx="7315200" cy="1143000"/>
          </a:xfrm>
          <a:effectLst>
            <a:outerShdw dist="53882" dir="2700000" algn="ctr" rotWithShape="0">
              <a:srgbClr val="000000"/>
            </a:outerShdw>
          </a:effectLst>
        </p:spPr>
        <p:txBody>
          <a:bodyPr lIns="90487" tIns="44450" rIns="90487" bIns="44450"/>
          <a:lstStyle/>
          <a:p>
            <a:pPr algn="l" eaLnBrk="1" hangingPunct="1">
              <a:defRPr/>
            </a:pPr>
            <a:r>
              <a:rPr lang="tr-TR" sz="3600" b="1" dirty="0">
                <a:solidFill>
                  <a:srgbClr val="FFE23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tr-TR" sz="3600" b="1" dirty="0">
                <a:solidFill>
                  <a:srgbClr val="FFE23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tr-TR" sz="3600" b="1" dirty="0">
                <a:solidFill>
                  <a:srgbClr val="FFE23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Fırınlama Sırasındaki Kırılmaların Nedenleri</a:t>
            </a:r>
            <a:br>
              <a:rPr lang="tr-TR" sz="3600" b="1" dirty="0">
                <a:solidFill>
                  <a:srgbClr val="FFE23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tr-TR" sz="3600" b="1" dirty="0">
              <a:solidFill>
                <a:srgbClr val="FFE238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771524" y="2286000"/>
            <a:ext cx="8048947" cy="4114800"/>
          </a:xfrm>
          <a:effectLst>
            <a:outerShdw dist="35921" dir="2700000" algn="ctr" rotWithShape="0">
              <a:srgbClr val="000000"/>
            </a:outerShdw>
          </a:effectLst>
        </p:spPr>
        <p:txBody>
          <a:bodyPr lIns="90487" tIns="44450" rIns="90487" bIns="44450"/>
          <a:lstStyle/>
          <a:p>
            <a:pPr eaLnBrk="1" hangingPunct="1">
              <a:buClr>
                <a:srgbClr val="D9132E"/>
              </a:buClr>
              <a:defRPr/>
            </a:pPr>
            <a:r>
              <a:rPr lang="tr-TR" b="1" dirty="0">
                <a:solidFill>
                  <a:srgbClr val="FFD1E6"/>
                </a:solidFill>
              </a:rPr>
              <a:t>Uygun olmayan </a:t>
            </a:r>
            <a:r>
              <a:rPr lang="tr-TR" b="1" dirty="0" err="1">
                <a:solidFill>
                  <a:srgbClr val="FFD1E6"/>
                </a:solidFill>
              </a:rPr>
              <a:t>kondensasyon</a:t>
            </a:r>
            <a:endParaRPr lang="tr-TR" b="1" dirty="0">
              <a:solidFill>
                <a:srgbClr val="FFD1E6"/>
              </a:solidFill>
            </a:endParaRPr>
          </a:p>
          <a:p>
            <a:pPr eaLnBrk="1" hangingPunct="1">
              <a:buClr>
                <a:srgbClr val="D9132E"/>
              </a:buClr>
              <a:defRPr/>
            </a:pPr>
            <a:r>
              <a:rPr lang="tr-TR" b="1" dirty="0">
                <a:solidFill>
                  <a:srgbClr val="FFD1E6"/>
                </a:solidFill>
              </a:rPr>
              <a:t>Yetersiz nem kontrolü</a:t>
            </a:r>
          </a:p>
          <a:p>
            <a:pPr eaLnBrk="1" hangingPunct="1">
              <a:buClr>
                <a:srgbClr val="D9132E"/>
              </a:buClr>
              <a:defRPr/>
            </a:pPr>
            <a:r>
              <a:rPr lang="tr-TR" b="1" dirty="0">
                <a:solidFill>
                  <a:srgbClr val="FFD1E6"/>
                </a:solidFill>
              </a:rPr>
              <a:t>Alt yapı tasarımının iyi hazırlanmaması</a:t>
            </a:r>
          </a:p>
          <a:p>
            <a:pPr eaLnBrk="1" hangingPunct="1">
              <a:buClr>
                <a:srgbClr val="D9132E"/>
              </a:buClr>
              <a:defRPr/>
            </a:pPr>
            <a:r>
              <a:rPr lang="tr-TR" b="1" dirty="0">
                <a:solidFill>
                  <a:srgbClr val="FFD1E6"/>
                </a:solidFill>
              </a:rPr>
              <a:t>Metal-porselen kombinasyonunun uyumlu olmaması</a:t>
            </a:r>
          </a:p>
          <a:p>
            <a:pPr eaLnBrk="1" hangingPunct="1">
              <a:buClr>
                <a:srgbClr val="D9132E"/>
              </a:buClr>
              <a:defRPr/>
            </a:pPr>
            <a:r>
              <a:rPr lang="tr-TR" b="1" dirty="0">
                <a:solidFill>
                  <a:srgbClr val="FFD1E6"/>
                </a:solidFill>
              </a:rPr>
              <a:t>Teknik hatalar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077200" cy="1143000"/>
          </a:xfrm>
          <a:effectLst>
            <a:outerShdw dist="35921" dir="2700000" algn="ctr" rotWithShape="0">
              <a:srgbClr val="000000"/>
            </a:outerShdw>
          </a:effectLst>
        </p:spPr>
        <p:txBody>
          <a:bodyPr lIns="90487" tIns="44450" rIns="90487" bIns="44450"/>
          <a:lstStyle/>
          <a:p>
            <a:pPr eaLnBrk="1" hangingPunct="1">
              <a:defRPr/>
            </a:pPr>
            <a:r>
              <a:rPr lang="tr-TR" sz="4000" b="1">
                <a:solidFill>
                  <a:srgbClr val="DEFFF8"/>
                </a:solidFill>
              </a:rPr>
              <a:t>Fiziksel Kırıkların Nedenleri: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642938" y="1989138"/>
            <a:ext cx="8105775" cy="4114800"/>
          </a:xfrm>
          <a:effectLst>
            <a:outerShdw dist="35921" dir="2700000" algn="ctr" rotWithShape="0">
              <a:srgbClr val="000000"/>
            </a:outerShdw>
          </a:effectLst>
        </p:spPr>
        <p:txBody>
          <a:bodyPr lIns="90487" tIns="44450" rIns="90487" bIns="44450"/>
          <a:lstStyle/>
          <a:p>
            <a:pPr defTabSz="762000" eaLnBrk="1" hangingPunct="1">
              <a:lnSpc>
                <a:spcPct val="90000"/>
              </a:lnSpc>
              <a:buClr>
                <a:srgbClr val="D9132E"/>
              </a:buClr>
              <a:defRPr/>
            </a:pPr>
            <a:r>
              <a:rPr lang="tr-TR" sz="2800" b="1" dirty="0">
                <a:solidFill>
                  <a:srgbClr val="FFE238"/>
                </a:solidFill>
              </a:rPr>
              <a:t>İnce bir metal alt yapı,</a:t>
            </a:r>
          </a:p>
          <a:p>
            <a:pPr defTabSz="762000" eaLnBrk="1" hangingPunct="1">
              <a:lnSpc>
                <a:spcPct val="90000"/>
              </a:lnSpc>
              <a:buClr>
                <a:srgbClr val="D9132E"/>
              </a:buClr>
              <a:defRPr/>
            </a:pPr>
            <a:r>
              <a:rPr lang="tr-TR" sz="2800" b="1" dirty="0">
                <a:solidFill>
                  <a:srgbClr val="FFE238"/>
                </a:solidFill>
              </a:rPr>
              <a:t>Uygun olmayan metal alt yapı tasarımı.</a:t>
            </a:r>
          </a:p>
          <a:p>
            <a:pPr defTabSz="762000" eaLnBrk="1" hangingPunct="1">
              <a:lnSpc>
                <a:spcPct val="90000"/>
              </a:lnSpc>
              <a:buClr>
                <a:srgbClr val="D9132E"/>
              </a:buClr>
              <a:defRPr/>
            </a:pPr>
            <a:r>
              <a:rPr lang="tr-TR" sz="2800" b="1" dirty="0">
                <a:solidFill>
                  <a:srgbClr val="FFE238"/>
                </a:solidFill>
              </a:rPr>
              <a:t>Porselenin şekillendirilmesi sırasında yapılan hatalar.</a:t>
            </a:r>
          </a:p>
          <a:p>
            <a:pPr defTabSz="762000" eaLnBrk="1" hangingPunct="1">
              <a:lnSpc>
                <a:spcPct val="90000"/>
              </a:lnSpc>
              <a:buClr>
                <a:srgbClr val="D9132E"/>
              </a:buClr>
              <a:defRPr/>
            </a:pPr>
            <a:r>
              <a:rPr lang="tr-TR" sz="2800" b="1" dirty="0">
                <a:solidFill>
                  <a:srgbClr val="FFE238"/>
                </a:solidFill>
              </a:rPr>
              <a:t>Yetersiz </a:t>
            </a:r>
            <a:r>
              <a:rPr lang="tr-TR" sz="2800" b="1" dirty="0" err="1">
                <a:solidFill>
                  <a:srgbClr val="FFE238"/>
                </a:solidFill>
              </a:rPr>
              <a:t>kondensasyon</a:t>
            </a:r>
            <a:r>
              <a:rPr lang="tr-TR" sz="2800" b="1" dirty="0">
                <a:solidFill>
                  <a:srgbClr val="FFE238"/>
                </a:solidFill>
              </a:rPr>
              <a:t>,</a:t>
            </a:r>
          </a:p>
          <a:p>
            <a:pPr defTabSz="762000" eaLnBrk="1" hangingPunct="1">
              <a:lnSpc>
                <a:spcPct val="90000"/>
              </a:lnSpc>
              <a:buClr>
                <a:srgbClr val="D9132E"/>
              </a:buClr>
              <a:defRPr/>
            </a:pPr>
            <a:r>
              <a:rPr lang="tr-TR" sz="2800" b="1" dirty="0">
                <a:solidFill>
                  <a:srgbClr val="FFE238"/>
                </a:solidFill>
              </a:rPr>
              <a:t>Porselen kalınlığının uygun olmaması,</a:t>
            </a:r>
          </a:p>
          <a:p>
            <a:pPr defTabSz="762000" eaLnBrk="1" hangingPunct="1">
              <a:lnSpc>
                <a:spcPct val="90000"/>
              </a:lnSpc>
              <a:buClr>
                <a:srgbClr val="D9132E"/>
              </a:buClr>
              <a:defRPr/>
            </a:pPr>
            <a:r>
              <a:rPr lang="tr-TR" sz="2800" b="1" dirty="0">
                <a:solidFill>
                  <a:srgbClr val="FFE238"/>
                </a:solidFill>
              </a:rPr>
              <a:t>Zorlayıcı kontaklar, öncül temas noktaları</a:t>
            </a:r>
          </a:p>
          <a:p>
            <a:pPr defTabSz="762000" eaLnBrk="1" hangingPunct="1">
              <a:lnSpc>
                <a:spcPct val="90000"/>
              </a:lnSpc>
              <a:buClr>
                <a:srgbClr val="D9132E"/>
              </a:buClr>
              <a:defRPr/>
            </a:pPr>
            <a:r>
              <a:rPr lang="tr-TR" sz="2800" b="1" dirty="0">
                <a:solidFill>
                  <a:srgbClr val="FFE238"/>
                </a:solidFill>
              </a:rPr>
              <a:t>Restorasyonun yerleştirilmesi sırasında aşırı kuvvet uygulanması.</a:t>
            </a:r>
          </a:p>
          <a:p>
            <a:pPr defTabSz="762000" eaLnBrk="1" hangingPunct="1">
              <a:lnSpc>
                <a:spcPct val="90000"/>
              </a:lnSpc>
              <a:buClr>
                <a:srgbClr val="D9132E"/>
              </a:buClr>
              <a:defRPr/>
            </a:pPr>
            <a:endParaRPr lang="tr-TR" sz="2800" b="1" dirty="0">
              <a:solidFill>
                <a:srgbClr val="FFE238"/>
              </a:solidFill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549275"/>
            <a:ext cx="7772400" cy="1143000"/>
          </a:xfrm>
          <a:effectLst>
            <a:outerShdw dist="35921" dir="2700000" algn="ctr" rotWithShape="0">
              <a:schemeClr val="tx2"/>
            </a:outerShdw>
          </a:effectLst>
        </p:spPr>
        <p:txBody>
          <a:bodyPr lIns="90487" tIns="44450" rIns="90487" bIns="44450"/>
          <a:lstStyle/>
          <a:p>
            <a:pPr eaLnBrk="1" hangingPunct="1">
              <a:defRPr/>
            </a:pPr>
            <a:r>
              <a:rPr lang="tr-TR" sz="3600" b="1">
                <a:solidFill>
                  <a:srgbClr val="FFE238"/>
                </a:solidFill>
              </a:rPr>
              <a:t>Hava Kabarcıklarının Nedenleri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881063" y="1600200"/>
            <a:ext cx="7772400" cy="4114800"/>
          </a:xfrm>
          <a:effectLst>
            <a:outerShdw dist="35921" dir="2700000" algn="ctr" rotWithShape="0">
              <a:srgbClr val="000000"/>
            </a:outerShdw>
          </a:effectLst>
        </p:spPr>
        <p:txBody>
          <a:bodyPr lIns="90487" tIns="44450" rIns="90487" bIns="44450"/>
          <a:lstStyle/>
          <a:p>
            <a:pPr eaLnBrk="1" hangingPunct="1">
              <a:buClr>
                <a:srgbClr val="D9132E"/>
              </a:buClr>
              <a:defRPr/>
            </a:pPr>
            <a:r>
              <a:rPr lang="tr-TR" b="1">
                <a:solidFill>
                  <a:srgbClr val="FFF5B0"/>
                </a:solidFill>
              </a:rPr>
              <a:t>Çok sayıda fırınlama</a:t>
            </a:r>
          </a:p>
          <a:p>
            <a:pPr eaLnBrk="1" hangingPunct="1">
              <a:buClr>
                <a:srgbClr val="D9132E"/>
              </a:buClr>
              <a:defRPr/>
            </a:pPr>
            <a:r>
              <a:rPr lang="tr-TR" b="1">
                <a:solidFill>
                  <a:srgbClr val="FFF5B0"/>
                </a:solidFill>
              </a:rPr>
              <a:t>Restorasyonun şekillendirilmesi sırasında porselen içinde havanın kalması</a:t>
            </a:r>
          </a:p>
          <a:p>
            <a:pPr eaLnBrk="1" hangingPunct="1">
              <a:buClr>
                <a:srgbClr val="D9132E"/>
              </a:buClr>
              <a:defRPr/>
            </a:pPr>
            <a:r>
              <a:rPr lang="tr-TR" b="1">
                <a:solidFill>
                  <a:srgbClr val="FFF5B0"/>
                </a:solidFill>
              </a:rPr>
              <a:t>Nem kontrolünün yeterli olmaması</a:t>
            </a:r>
          </a:p>
          <a:p>
            <a:pPr eaLnBrk="1" hangingPunct="1">
              <a:buClr>
                <a:srgbClr val="D9132E"/>
              </a:buClr>
              <a:defRPr/>
            </a:pPr>
            <a:r>
              <a:rPr lang="tr-TR" b="1">
                <a:solidFill>
                  <a:srgbClr val="FFF5B0"/>
                </a:solidFill>
              </a:rPr>
              <a:t>Metal yapının tesviyesinin uygun yapılmaması</a:t>
            </a:r>
          </a:p>
          <a:p>
            <a:pPr eaLnBrk="1" hangingPunct="1">
              <a:buClr>
                <a:srgbClr val="D9132E"/>
              </a:buClr>
              <a:defRPr/>
            </a:pPr>
            <a:r>
              <a:rPr lang="tr-TR" b="1">
                <a:solidFill>
                  <a:srgbClr val="FFF5B0"/>
                </a:solidFill>
              </a:rPr>
              <a:t>Dökümün uygun yapılmaması 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5625" y="960438"/>
            <a:ext cx="5065713" cy="2651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5694363" y="1457325"/>
            <a:ext cx="2735262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b="1">
                <a:solidFill>
                  <a:srgbClr val="FFE23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Futura Md BT" pitchFamily="34" charset="0"/>
              </a:rPr>
              <a:t>Body Porselen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5694363" y="2371725"/>
            <a:ext cx="2851150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b="1">
                <a:solidFill>
                  <a:srgbClr val="FFE23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Futura Md BT" pitchFamily="34" charset="0"/>
              </a:rPr>
              <a:t>Opak Porselen</a:t>
            </a:r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5770563" y="3133725"/>
            <a:ext cx="2684462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b="1">
                <a:solidFill>
                  <a:srgbClr val="FFE23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Futura Md BT" pitchFamily="34" charset="0"/>
              </a:rPr>
              <a:t>Metal Alt yapı</a:t>
            </a:r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555625" y="4114800"/>
            <a:ext cx="8120831" cy="15670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 algn="just" defTabSz="762000" eaLnBrk="0" hangingPunct="0">
              <a:defRPr/>
            </a:pPr>
            <a:r>
              <a:rPr lang="tr-TR" sz="2400" b="1" dirty="0">
                <a:solidFill>
                  <a:srgbClr val="FFD1E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Futura Md BT" pitchFamily="34" charset="0"/>
              </a:rPr>
              <a:t>Metal alt yapının iyi temizlenmemesi nedeniyle yüzeyde kalan yabancı maddeler fırınlama sırasında porselen bünyesinde kabarcıkların oluşmasına neden olurlar.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 descr="Image_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685800"/>
            <a:ext cx="8610600" cy="558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115728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Porselende başarısızlıklar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2528888"/>
            <a:ext cx="7529513" cy="4114800"/>
          </a:xfrm>
        </p:spPr>
        <p:txBody>
          <a:bodyPr/>
          <a:lstStyle/>
          <a:p>
            <a:pPr>
              <a:defRPr/>
            </a:pPr>
            <a:r>
              <a:rPr lang="tr-TR" b="1" dirty="0">
                <a:solidFill>
                  <a:srgbClr val="FFE2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Biyolojik başarısızlıklar</a:t>
            </a:r>
          </a:p>
          <a:p>
            <a:pPr>
              <a:defRPr/>
            </a:pPr>
            <a:r>
              <a:rPr lang="tr-TR" b="1" dirty="0">
                <a:solidFill>
                  <a:srgbClr val="FFE2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Estetik başarısızlıklar</a:t>
            </a:r>
          </a:p>
          <a:p>
            <a:pPr>
              <a:defRPr/>
            </a:pPr>
            <a:r>
              <a:rPr lang="tr-TR" b="1" dirty="0">
                <a:solidFill>
                  <a:srgbClr val="FFE2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Fiziksel – mekanik başarısızlıklar</a:t>
            </a:r>
          </a:p>
          <a:p>
            <a:pPr>
              <a:defRPr/>
            </a:pPr>
            <a:r>
              <a:rPr lang="tr-TR" b="1" dirty="0">
                <a:solidFill>
                  <a:srgbClr val="FFE2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Fizikokimyasal başarısızlıklar</a:t>
            </a:r>
          </a:p>
          <a:p>
            <a:pPr>
              <a:defRPr/>
            </a:pP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45791" dir="2021404" algn="ctr" rotWithShape="0">
              <a:srgbClr val="000000"/>
            </a:outerShdw>
          </a:effectLst>
        </p:spPr>
        <p:txBody>
          <a:bodyPr lIns="90487" tIns="44450" rIns="90487" bIns="44450"/>
          <a:lstStyle/>
          <a:p>
            <a:pPr eaLnBrk="1" hangingPunct="1">
              <a:defRPr/>
            </a:pPr>
            <a:r>
              <a:rPr lang="tr-TR" sz="3600" b="1">
                <a:solidFill>
                  <a:srgbClr val="FFE23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tr-TR" sz="3600" b="1">
                <a:solidFill>
                  <a:srgbClr val="FFE23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tr-TR" sz="3600" b="1">
                <a:solidFill>
                  <a:srgbClr val="FFE23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Klinik Kırılmaların Nedenleri</a:t>
            </a:r>
            <a:br>
              <a:rPr lang="tr-TR" sz="3600" b="1">
                <a:solidFill>
                  <a:srgbClr val="FFE23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tr-TR" sz="3600" b="1">
              <a:solidFill>
                <a:srgbClr val="FFE238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981200"/>
            <a:ext cx="7467600" cy="4114800"/>
          </a:xfrm>
          <a:effectLst>
            <a:outerShdw dist="45791" dir="2021404" algn="ctr" rotWithShape="0">
              <a:srgbClr val="000000"/>
            </a:outerShdw>
          </a:effectLst>
        </p:spPr>
        <p:txBody>
          <a:bodyPr lIns="90487" tIns="44450" rIns="90487" bIns="44450"/>
          <a:lstStyle/>
          <a:p>
            <a:pPr eaLnBrk="1" hangingPunct="1">
              <a:defRPr/>
            </a:pPr>
            <a:r>
              <a:rPr lang="tr-TR" b="1">
                <a:solidFill>
                  <a:srgbClr val="FFD1E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Metal alt yapı tasarımının hatalı olması</a:t>
            </a:r>
          </a:p>
          <a:p>
            <a:pPr eaLnBrk="1" hangingPunct="1">
              <a:defRPr/>
            </a:pPr>
            <a:r>
              <a:rPr lang="tr-TR" b="1">
                <a:solidFill>
                  <a:srgbClr val="FFD1E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Sentrik stopların metal-porselen birleşim yerlerine çok yakın olması</a:t>
            </a:r>
          </a:p>
          <a:p>
            <a:pPr eaLnBrk="1" hangingPunct="1">
              <a:defRPr/>
            </a:pPr>
            <a:r>
              <a:rPr lang="tr-TR" b="1">
                <a:solidFill>
                  <a:srgbClr val="FFD1E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Metalde yapılan preparasyonun uygun olmaması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549275"/>
            <a:ext cx="7945438" cy="1447800"/>
          </a:xfrm>
          <a:effectLst>
            <a:outerShdw dist="35921" dir="2700000" algn="ctr" rotWithShape="0">
              <a:srgbClr val="000000"/>
            </a:outerShdw>
          </a:effectLst>
        </p:spPr>
        <p:txBody>
          <a:bodyPr lIns="90487" tIns="44450" rIns="90487" bIns="44450"/>
          <a:lstStyle/>
          <a:p>
            <a:pPr eaLnBrk="1" hangingPunct="1">
              <a:defRPr/>
            </a:pPr>
            <a:r>
              <a:rPr lang="tr-TR" sz="28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Preparasyondan Kaynaklanan Andırkatlar Porseleni Esnemeye Zorlayarak Kırılmalara Neden Olurlar</a:t>
            </a:r>
          </a:p>
        </p:txBody>
      </p:sp>
      <p:sp>
        <p:nvSpPr>
          <p:cNvPr id="224264" name="Rectangle 8"/>
          <p:cNvSpPr>
            <a:spLocks noChangeArrowheads="1"/>
          </p:cNvSpPr>
          <p:nvPr/>
        </p:nvSpPr>
        <p:spPr bwMode="auto">
          <a:xfrm>
            <a:off x="833438" y="4924425"/>
            <a:ext cx="1519237" cy="819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Futura Md BT" pitchFamily="34" charset="0"/>
              </a:rPr>
              <a:t>Lingual </a:t>
            </a:r>
          </a:p>
          <a:p>
            <a:pPr defTabSz="762000" eaLnBrk="0" hangingPunct="0">
              <a:defRPr/>
            </a:pPr>
            <a:r>
              <a:rPr lang="tr-TR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Futura Md BT" pitchFamily="34" charset="0"/>
              </a:rPr>
              <a:t>andırkat</a:t>
            </a:r>
          </a:p>
        </p:txBody>
      </p:sp>
      <p:sp>
        <p:nvSpPr>
          <p:cNvPr id="224265" name="Rectangle 9"/>
          <p:cNvSpPr>
            <a:spLocks noChangeArrowheads="1"/>
          </p:cNvSpPr>
          <p:nvPr/>
        </p:nvSpPr>
        <p:spPr bwMode="auto">
          <a:xfrm>
            <a:off x="6319838" y="4924425"/>
            <a:ext cx="1519237" cy="819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Futura Md BT" pitchFamily="34" charset="0"/>
              </a:rPr>
              <a:t>Labial</a:t>
            </a:r>
          </a:p>
          <a:p>
            <a:pPr defTabSz="762000" eaLnBrk="0" hangingPunct="0">
              <a:defRPr/>
            </a:pPr>
            <a:r>
              <a:rPr lang="tr-TR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Futura Md BT" pitchFamily="34" charset="0"/>
              </a:rPr>
              <a:t>andırkat</a:t>
            </a:r>
          </a:p>
        </p:txBody>
      </p:sp>
      <p:pic>
        <p:nvPicPr>
          <p:cNvPr id="57348" name="Picture 10" descr="andırka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132138" y="2060575"/>
            <a:ext cx="230505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Oval 11"/>
          <p:cNvSpPr>
            <a:spLocks noChangeArrowheads="1"/>
          </p:cNvSpPr>
          <p:nvPr/>
        </p:nvSpPr>
        <p:spPr bwMode="auto">
          <a:xfrm>
            <a:off x="3276600" y="5300663"/>
            <a:ext cx="719138" cy="576262"/>
          </a:xfrm>
          <a:prstGeom prst="ellipse">
            <a:avLst/>
          </a:prstGeom>
          <a:solidFill>
            <a:srgbClr val="FF5050">
              <a:alpha val="27843"/>
            </a:srgbClr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tr-TR"/>
          </a:p>
        </p:txBody>
      </p:sp>
      <p:sp>
        <p:nvSpPr>
          <p:cNvPr id="57350" name="Oval 12"/>
          <p:cNvSpPr>
            <a:spLocks noChangeArrowheads="1"/>
          </p:cNvSpPr>
          <p:nvPr/>
        </p:nvSpPr>
        <p:spPr bwMode="auto">
          <a:xfrm>
            <a:off x="4572000" y="5084763"/>
            <a:ext cx="719138" cy="576262"/>
          </a:xfrm>
          <a:prstGeom prst="ellipse">
            <a:avLst/>
          </a:prstGeom>
          <a:solidFill>
            <a:srgbClr val="FF5050">
              <a:alpha val="29019"/>
            </a:srgbClr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tr-TR"/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5219700" y="5373688"/>
            <a:ext cx="1038225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7352" name="Line 6"/>
          <p:cNvSpPr>
            <a:spLocks noChangeShapeType="1"/>
          </p:cNvSpPr>
          <p:nvPr/>
        </p:nvSpPr>
        <p:spPr bwMode="auto">
          <a:xfrm>
            <a:off x="2495550" y="5638800"/>
            <a:ext cx="835025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rgbClr val="000000"/>
            </a:outerShdw>
          </a:effectLst>
        </p:spPr>
        <p:txBody>
          <a:bodyPr lIns="90487" tIns="44450" rIns="90487" bIns="44450"/>
          <a:lstStyle/>
          <a:p>
            <a:pPr eaLnBrk="1" hangingPunct="1">
              <a:defRPr/>
            </a:pPr>
            <a:r>
              <a:rPr lang="tr-TR" sz="3600" b="1" dirty="0" err="1">
                <a:solidFill>
                  <a:srgbClr val="FFE23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Fiziko</a:t>
            </a:r>
            <a:r>
              <a:rPr lang="tr-TR" sz="3600" b="1" dirty="0">
                <a:solidFill>
                  <a:srgbClr val="FFE23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-Kimyasal Kırıkların Nedenleri: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214563"/>
            <a:ext cx="7918648" cy="4114800"/>
          </a:xfrm>
          <a:effectLst>
            <a:outerShdw dist="28398" dir="1593903" algn="ctr" rotWithShape="0">
              <a:srgbClr val="000000"/>
            </a:outerShdw>
          </a:effectLst>
        </p:spPr>
        <p:txBody>
          <a:bodyPr lIns="90487" tIns="44450" rIns="90487" bIns="44450"/>
          <a:lstStyle/>
          <a:p>
            <a:pPr marL="0" indent="0" eaLnBrk="1" hangingPunct="1">
              <a:buClr>
                <a:srgbClr val="D9132E"/>
              </a:buClr>
              <a:buNone/>
              <a:defRPr/>
            </a:pPr>
            <a:r>
              <a:rPr lang="tr-TR" sz="2800" b="1" dirty="0">
                <a:solidFill>
                  <a:srgbClr val="DEFFF8"/>
                </a:solidFill>
              </a:rPr>
              <a:t>Döküm sırasında alaşımın aşırı ısıtılması, </a:t>
            </a:r>
          </a:p>
          <a:p>
            <a:pPr marL="0" indent="0" eaLnBrk="1" hangingPunct="1">
              <a:buClr>
                <a:srgbClr val="D9132E"/>
              </a:buClr>
              <a:buNone/>
              <a:defRPr/>
            </a:pPr>
            <a:endParaRPr lang="tr-TR" sz="2800" b="1" dirty="0">
              <a:solidFill>
                <a:srgbClr val="DEFFF8"/>
              </a:solidFill>
            </a:endParaRPr>
          </a:p>
          <a:p>
            <a:pPr marL="0" indent="0" eaLnBrk="1" hangingPunct="1">
              <a:buClr>
                <a:srgbClr val="D9132E"/>
              </a:buClr>
              <a:buNone/>
              <a:defRPr/>
            </a:pPr>
            <a:r>
              <a:rPr lang="tr-TR" sz="2800" b="1" dirty="0">
                <a:solidFill>
                  <a:srgbClr val="DEFFF8"/>
                </a:solidFill>
              </a:rPr>
              <a:t>Dökülmüş metallerin tekrar kullanımı, </a:t>
            </a:r>
          </a:p>
          <a:p>
            <a:pPr marL="0" indent="0" eaLnBrk="1" hangingPunct="1">
              <a:buClr>
                <a:srgbClr val="D9132E"/>
              </a:buClr>
              <a:buNone/>
              <a:defRPr/>
            </a:pPr>
            <a:endParaRPr lang="tr-TR" sz="2800" b="1" dirty="0">
              <a:solidFill>
                <a:srgbClr val="DEFFF8"/>
              </a:solidFill>
            </a:endParaRPr>
          </a:p>
          <a:p>
            <a:pPr marL="0" indent="0" algn="just" eaLnBrk="1" hangingPunct="1">
              <a:buClr>
                <a:srgbClr val="D9132E"/>
              </a:buClr>
              <a:buNone/>
              <a:defRPr/>
            </a:pPr>
            <a:r>
              <a:rPr lang="tr-TR" sz="2800" b="1" dirty="0">
                <a:solidFill>
                  <a:srgbClr val="DEFFF8"/>
                </a:solidFill>
              </a:rPr>
              <a:t>Fırınlama sırasında ısı artış ve düşüş hızının kullanılan alaşıma göre uygun olmaması gibi metal ve porselenin kimyasal dengesini bozan nedenlerdir.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Image_9"/>
          <p:cNvPicPr>
            <a:picLocks noChangeAspect="1" noChangeArrowheads="1"/>
          </p:cNvPicPr>
          <p:nvPr/>
        </p:nvPicPr>
        <p:blipFill>
          <a:blip r:embed="rId3" cstate="print">
            <a:lum bright="-12000" contrast="6000"/>
          </a:blip>
          <a:srcRect/>
          <a:stretch>
            <a:fillRect/>
          </a:stretch>
        </p:blipFill>
        <p:spPr bwMode="auto">
          <a:xfrm>
            <a:off x="228600" y="609600"/>
            <a:ext cx="8763000" cy="575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5" descr="PFM_009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04775"/>
            <a:ext cx="5364163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4" descr="PFM_0094x"/>
          <p:cNvPicPr>
            <a:picLocks noChangeAspect="1" noChangeArrowheads="1"/>
          </p:cNvPicPr>
          <p:nvPr/>
        </p:nvPicPr>
        <p:blipFill>
          <a:blip r:embed="rId4" cstate="print"/>
          <a:srcRect t="1950"/>
          <a:stretch>
            <a:fillRect/>
          </a:stretch>
        </p:blipFill>
        <p:spPr bwMode="auto">
          <a:xfrm>
            <a:off x="3348038" y="3068638"/>
            <a:ext cx="5545137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166990" y="1981200"/>
            <a:ext cx="7437458" cy="1981200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tr-TR" dirty="0" smtClean="0"/>
              <a:t>1-</a:t>
            </a:r>
            <a:r>
              <a:rPr lang="tr-TR" dirty="0" err="1" smtClean="0"/>
              <a:t>Shillinburgh</a:t>
            </a:r>
            <a:r>
              <a:rPr lang="tr-TR" dirty="0" smtClean="0"/>
              <a:t> H.T et </a:t>
            </a:r>
            <a:r>
              <a:rPr lang="tr-TR" dirty="0" err="1" smtClean="0"/>
              <a:t>all</a:t>
            </a:r>
            <a:r>
              <a:rPr lang="tr-TR" dirty="0" smtClean="0"/>
              <a:t>. Fundamentals of </a:t>
            </a:r>
            <a:r>
              <a:rPr lang="tr-TR" dirty="0" err="1" smtClean="0"/>
              <a:t>fixed</a:t>
            </a:r>
            <a:r>
              <a:rPr lang="tr-TR" dirty="0" smtClean="0"/>
              <a:t> </a:t>
            </a:r>
            <a:r>
              <a:rPr lang="tr-TR" dirty="0" err="1" smtClean="0"/>
              <a:t>Prosthodontics</a:t>
            </a:r>
            <a:r>
              <a:rPr lang="tr-TR" dirty="0" smtClean="0"/>
              <a:t> 2012. 4th </a:t>
            </a:r>
            <a:r>
              <a:rPr lang="tr-TR" dirty="0" err="1" smtClean="0"/>
              <a:t>edition</a:t>
            </a:r>
            <a:r>
              <a:rPr lang="tr-TR" dirty="0" smtClean="0"/>
              <a:t>, </a:t>
            </a:r>
            <a:r>
              <a:rPr lang="tr-TR" dirty="0" err="1" smtClean="0"/>
              <a:t>Mosby</a:t>
            </a:r>
            <a:r>
              <a:rPr lang="tr-TR" dirty="0" smtClean="0"/>
              <a:t> </a:t>
            </a:r>
            <a:r>
              <a:rPr lang="tr-TR" dirty="0" err="1" smtClean="0"/>
              <a:t>Book</a:t>
            </a:r>
            <a:r>
              <a:rPr lang="tr-TR" dirty="0" smtClean="0"/>
              <a:t> </a:t>
            </a:r>
            <a:r>
              <a:rPr lang="tr-TR" dirty="0" err="1" smtClean="0"/>
              <a:t>Inc</a:t>
            </a:r>
            <a:r>
              <a:rPr lang="tr-TR" dirty="0" smtClean="0"/>
              <a:t>, USA.</a:t>
            </a:r>
          </a:p>
          <a:p>
            <a:pPr algn="just">
              <a:buNone/>
            </a:pPr>
            <a:r>
              <a:rPr lang="tr-TR" dirty="0" smtClean="0"/>
              <a:t>2-</a:t>
            </a:r>
            <a:r>
              <a:rPr lang="tr-TR" dirty="0" err="1" smtClean="0"/>
              <a:t>Rosenstiel</a:t>
            </a:r>
            <a:r>
              <a:rPr lang="tr-TR" dirty="0" smtClean="0"/>
              <a:t> SF et al. </a:t>
            </a:r>
            <a:r>
              <a:rPr lang="tr-TR" dirty="0" err="1" smtClean="0"/>
              <a:t>Contemporary</a:t>
            </a:r>
            <a:r>
              <a:rPr lang="tr-TR" dirty="0" smtClean="0"/>
              <a:t> of </a:t>
            </a:r>
            <a:r>
              <a:rPr lang="tr-TR" dirty="0" err="1" smtClean="0"/>
              <a:t>Fixed</a:t>
            </a:r>
            <a:r>
              <a:rPr lang="tr-TR" dirty="0" smtClean="0"/>
              <a:t> </a:t>
            </a:r>
            <a:r>
              <a:rPr lang="tr-TR" dirty="0" err="1" smtClean="0"/>
              <a:t>Prosthodontics</a:t>
            </a:r>
            <a:r>
              <a:rPr lang="tr-TR" dirty="0" smtClean="0"/>
              <a:t> 2015. 5th </a:t>
            </a:r>
            <a:r>
              <a:rPr lang="tr-TR" dirty="0" err="1" smtClean="0"/>
              <a:t>Edition</a:t>
            </a:r>
            <a:r>
              <a:rPr lang="tr-TR" dirty="0" smtClean="0"/>
              <a:t>, </a:t>
            </a:r>
            <a:r>
              <a:rPr lang="tr-TR" dirty="0" err="1" smtClean="0"/>
              <a:t>Elsevier</a:t>
            </a:r>
            <a:r>
              <a:rPr lang="tr-TR" dirty="0" smtClean="0"/>
              <a:t> </a:t>
            </a:r>
            <a:r>
              <a:rPr lang="tr-TR" dirty="0" err="1" smtClean="0"/>
              <a:t>Inc</a:t>
            </a:r>
            <a:r>
              <a:rPr lang="tr-TR" dirty="0" smtClean="0"/>
              <a:t>., </a:t>
            </a:r>
            <a:r>
              <a:rPr lang="tr-TR" dirty="0" err="1" smtClean="0"/>
              <a:t>St</a:t>
            </a:r>
            <a:r>
              <a:rPr lang="tr-TR" dirty="0" smtClean="0"/>
              <a:t>.Louis, USA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1625"/>
            <a:ext cx="7772400" cy="698500"/>
          </a:xfrm>
          <a:effectLst>
            <a:outerShdw dist="35921" dir="2700000" algn="ctr" rotWithShape="0">
              <a:srgbClr val="000000"/>
            </a:outerShdw>
          </a:effectLst>
        </p:spPr>
        <p:txBody>
          <a:bodyPr lIns="90487" tIns="44450" rIns="90487" bIns="44450">
            <a:spAutoFit/>
          </a:bodyPr>
          <a:lstStyle/>
          <a:p>
            <a:pPr eaLnBrk="1" hangingPunct="1">
              <a:defRPr/>
            </a:pPr>
            <a:r>
              <a:rPr lang="tr-TR" sz="4000" b="1" dirty="0">
                <a:solidFill>
                  <a:srgbClr val="FFD1E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Biyolojik  Başarısızlıklar: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4330700"/>
            <a:ext cx="8029575" cy="1812925"/>
          </a:xfrm>
          <a:effectLst>
            <a:outerShdw dist="35921" dir="2700000" algn="ctr" rotWithShape="0">
              <a:srgbClr val="000000"/>
            </a:outerShdw>
          </a:effectLst>
        </p:spPr>
        <p:txBody>
          <a:bodyPr lIns="90487" tIns="44450" rIns="90487" bIns="44450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tr-TR" sz="2800" b="1" dirty="0">
                <a:solidFill>
                  <a:srgbClr val="FFE238"/>
                </a:solidFill>
              </a:rPr>
              <a:t>	Destek dişlerin kaybı veya çürük, </a:t>
            </a:r>
            <a:r>
              <a:rPr lang="tr-TR" sz="2800" b="1" dirty="0" err="1">
                <a:solidFill>
                  <a:srgbClr val="FFE238"/>
                </a:solidFill>
              </a:rPr>
              <a:t>fraktür</a:t>
            </a:r>
            <a:r>
              <a:rPr lang="tr-TR" sz="2800" b="1" dirty="0">
                <a:solidFill>
                  <a:srgbClr val="FFE238"/>
                </a:solidFill>
              </a:rPr>
              <a:t> ve genel periodontal rahatsızlıklar nedeniyle destek dokuların </a:t>
            </a:r>
            <a:r>
              <a:rPr lang="tr-TR" sz="2800" b="1" dirty="0" err="1">
                <a:solidFill>
                  <a:srgbClr val="FFE238"/>
                </a:solidFill>
              </a:rPr>
              <a:t>harabiyeti</a:t>
            </a:r>
            <a:r>
              <a:rPr lang="tr-TR" sz="2800" b="1" dirty="0">
                <a:solidFill>
                  <a:srgbClr val="FFE238"/>
                </a:solidFill>
              </a:rPr>
              <a:t> olarak ortaya çıkabilir.</a:t>
            </a:r>
          </a:p>
        </p:txBody>
      </p:sp>
      <p:pic>
        <p:nvPicPr>
          <p:cNvPr id="19459" name="4 Resim" descr="IMG_000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88" y="1071563"/>
            <a:ext cx="3905250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88" y="1285875"/>
            <a:ext cx="6892925" cy="1143000"/>
          </a:xfrm>
          <a:effectLst>
            <a:outerShdw dist="63500" dir="2212194" algn="ctr" rotWithShape="0">
              <a:srgbClr val="000000"/>
            </a:outerShdw>
          </a:effectLst>
        </p:spPr>
        <p:txBody>
          <a:bodyPr lIns="90487" tIns="44450" rIns="90487" bIns="44450"/>
          <a:lstStyle/>
          <a:p>
            <a:pPr eaLnBrk="1" hangingPunct="1">
              <a:defRPr/>
            </a:pPr>
            <a:r>
              <a:rPr lang="tr-TR" sz="4000" b="1" dirty="0">
                <a:solidFill>
                  <a:srgbClr val="FFE238"/>
                </a:solidFill>
              </a:rPr>
              <a:t>  Biyolojik Başarısızlıklar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2571750"/>
            <a:ext cx="7278688" cy="2286000"/>
          </a:xfrm>
          <a:effectLst>
            <a:outerShdw dist="35921" dir="2700000" algn="ctr" rotWithShape="0">
              <a:srgbClr val="000000"/>
            </a:outerShdw>
          </a:effectLst>
        </p:spPr>
        <p:txBody>
          <a:bodyPr lIns="90487" tIns="44450" rIns="90487" bIns="44450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tr-TR" sz="3600" b="1" dirty="0">
                <a:solidFill>
                  <a:srgbClr val="DEFFF8"/>
                </a:solidFill>
              </a:rPr>
              <a:t>  Biyolojik başarısızlıklara neden olarak öncelikle </a:t>
            </a:r>
            <a:r>
              <a:rPr lang="tr-TR" sz="3600" b="1" dirty="0" err="1">
                <a:solidFill>
                  <a:srgbClr val="DEFFF8"/>
                </a:solidFill>
              </a:rPr>
              <a:t>endikasyon</a:t>
            </a:r>
            <a:r>
              <a:rPr lang="tr-TR" sz="3600" b="1" dirty="0">
                <a:solidFill>
                  <a:srgbClr val="DEFFF8"/>
                </a:solidFill>
              </a:rPr>
              <a:t> hataları gösterilebilir.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863600" y="620713"/>
            <a:ext cx="7415213" cy="1143000"/>
          </a:xfrm>
          <a:effectLst>
            <a:outerShdw dist="35921" dir="2700000" algn="ctr" rotWithShape="0">
              <a:srgbClr val="000000"/>
            </a:outerShdw>
          </a:effectLst>
        </p:spPr>
        <p:txBody>
          <a:bodyPr lIns="90487" tIns="44450" rIns="90487" bIns="44450"/>
          <a:lstStyle/>
          <a:p>
            <a:pPr eaLnBrk="1" hangingPunct="1">
              <a:defRPr/>
            </a:pPr>
            <a:r>
              <a:rPr lang="tr-TR" sz="3200" b="1">
                <a:solidFill>
                  <a:srgbClr val="DEFFF8"/>
                </a:solidFill>
              </a:rPr>
              <a:t>Metal-porselen Restorasyonların Kontraendike Olduğu Durumlar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857250" y="2133600"/>
            <a:ext cx="7572375" cy="4114800"/>
          </a:xfrm>
          <a:effectLst>
            <a:outerShdw dist="35921" dir="2700000" algn="ctr" rotWithShape="0">
              <a:srgbClr val="000000"/>
            </a:outerShdw>
          </a:effectLst>
        </p:spPr>
        <p:txBody>
          <a:bodyPr lIns="90487" tIns="44450" rIns="90487" bIns="44450"/>
          <a:lstStyle/>
          <a:p>
            <a:pPr eaLnBrk="1" hangingPunct="1">
              <a:buClr>
                <a:srgbClr val="FF0066"/>
              </a:buClr>
              <a:buFont typeface="Wingdings" pitchFamily="2" charset="2"/>
              <a:buChar char="v"/>
              <a:defRPr/>
            </a:pPr>
            <a:r>
              <a:rPr lang="tr-TR" b="1" dirty="0">
                <a:solidFill>
                  <a:srgbClr val="FFE238"/>
                </a:solidFill>
              </a:rPr>
              <a:t> </a:t>
            </a:r>
            <a:r>
              <a:rPr lang="tr-TR" b="1" dirty="0" err="1">
                <a:solidFill>
                  <a:srgbClr val="FFE238"/>
                </a:solidFill>
              </a:rPr>
              <a:t>Parafonksiyonel</a:t>
            </a:r>
            <a:r>
              <a:rPr lang="tr-TR" b="1" dirty="0">
                <a:solidFill>
                  <a:srgbClr val="FFE238"/>
                </a:solidFill>
              </a:rPr>
              <a:t> alışkanlıkları olan bireyler (</a:t>
            </a:r>
            <a:r>
              <a:rPr lang="tr-TR" b="1" dirty="0" err="1">
                <a:solidFill>
                  <a:srgbClr val="FFE238"/>
                </a:solidFill>
              </a:rPr>
              <a:t>bruxism</a:t>
            </a:r>
            <a:r>
              <a:rPr lang="tr-TR" b="1" dirty="0">
                <a:solidFill>
                  <a:srgbClr val="FFE238"/>
                </a:solidFill>
              </a:rPr>
              <a:t>, </a:t>
            </a:r>
            <a:r>
              <a:rPr lang="tr-TR" b="1" dirty="0" err="1">
                <a:solidFill>
                  <a:srgbClr val="FFE238"/>
                </a:solidFill>
              </a:rPr>
              <a:t>clenching</a:t>
            </a:r>
            <a:r>
              <a:rPr lang="tr-TR" b="1" dirty="0">
                <a:solidFill>
                  <a:srgbClr val="FFE238"/>
                </a:solidFill>
              </a:rPr>
              <a:t>)</a:t>
            </a:r>
          </a:p>
          <a:p>
            <a:pPr eaLnBrk="1" hangingPunct="1">
              <a:buClr>
                <a:srgbClr val="FF0066"/>
              </a:buClr>
              <a:buFont typeface="Wingdings" pitchFamily="2" charset="2"/>
              <a:buChar char="v"/>
              <a:defRPr/>
            </a:pPr>
            <a:r>
              <a:rPr lang="tr-TR" b="1" dirty="0">
                <a:solidFill>
                  <a:srgbClr val="FFE238"/>
                </a:solidFill>
              </a:rPr>
              <a:t> Çok kısa klinik kron boyu olan dişler,</a:t>
            </a:r>
          </a:p>
          <a:p>
            <a:pPr eaLnBrk="1" hangingPunct="1">
              <a:buClr>
                <a:srgbClr val="FF0066"/>
              </a:buClr>
              <a:buFont typeface="Wingdings" pitchFamily="2" charset="2"/>
              <a:buChar char="v"/>
              <a:defRPr/>
            </a:pPr>
            <a:r>
              <a:rPr lang="tr-TR" b="1" dirty="0">
                <a:solidFill>
                  <a:srgbClr val="FFE238"/>
                </a:solidFill>
              </a:rPr>
              <a:t> Aşırı örtülü kapanışı olanlar, </a:t>
            </a:r>
          </a:p>
          <a:p>
            <a:pPr eaLnBrk="1" hangingPunct="1">
              <a:buClr>
                <a:srgbClr val="FF0066"/>
              </a:buClr>
              <a:buFont typeface="Wingdings" pitchFamily="2" charset="2"/>
              <a:buChar char="v"/>
              <a:defRPr/>
            </a:pPr>
            <a:r>
              <a:rPr lang="tr-TR" b="1" dirty="0">
                <a:solidFill>
                  <a:srgbClr val="FFE238"/>
                </a:solidFill>
              </a:rPr>
              <a:t> Geniş </a:t>
            </a:r>
            <a:r>
              <a:rPr lang="tr-TR" b="1" dirty="0" err="1">
                <a:solidFill>
                  <a:srgbClr val="FFE238"/>
                </a:solidFill>
              </a:rPr>
              <a:t>pulpalı</a:t>
            </a:r>
            <a:r>
              <a:rPr lang="tr-TR" b="1" dirty="0">
                <a:solidFill>
                  <a:srgbClr val="FFE238"/>
                </a:solidFill>
              </a:rPr>
              <a:t> genç hastalar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1143000"/>
          </a:xfrm>
          <a:effectLst>
            <a:outerShdw dist="35921" dir="2700000" algn="ctr" rotWithShape="0">
              <a:srgbClr val="000000"/>
            </a:outerShdw>
          </a:effectLst>
        </p:spPr>
        <p:txBody>
          <a:bodyPr lIns="90487" tIns="44450" rIns="90487" bIns="44450">
            <a:spAutoFit/>
          </a:bodyPr>
          <a:lstStyle/>
          <a:p>
            <a:pPr eaLnBrk="1" hangingPunct="1">
              <a:defRPr/>
            </a:pPr>
            <a:r>
              <a:rPr lang="tr-TR" sz="4000" b="1" dirty="0">
                <a:solidFill>
                  <a:srgbClr val="FFD1E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Biyolojik  Başarısızlıklar:</a:t>
            </a:r>
          </a:p>
        </p:txBody>
      </p:sp>
      <p:sp>
        <p:nvSpPr>
          <p:cNvPr id="25601" name="2 İçerik Yer Tutucusu"/>
          <p:cNvSpPr>
            <a:spLocks noGrp="1"/>
          </p:cNvSpPr>
          <p:nvPr>
            <p:ph idx="1"/>
          </p:nvPr>
        </p:nvSpPr>
        <p:spPr>
          <a:xfrm>
            <a:off x="685800" y="1571625"/>
            <a:ext cx="7772400" cy="4500563"/>
          </a:xfrm>
        </p:spPr>
        <p:txBody>
          <a:bodyPr/>
          <a:lstStyle/>
          <a:p>
            <a:pPr marL="0" indent="0" algn="just">
              <a:buClr>
                <a:srgbClr val="FFC000"/>
              </a:buClr>
              <a:buNone/>
            </a:pPr>
            <a:r>
              <a:rPr lang="tr-TR" sz="2200" dirty="0">
                <a:solidFill>
                  <a:schemeClr val="bg1"/>
                </a:solidFill>
              </a:rPr>
              <a:t>Uygun olmayan </a:t>
            </a:r>
            <a:r>
              <a:rPr lang="en-US" sz="2200" dirty="0" err="1">
                <a:solidFill>
                  <a:schemeClr val="bg1"/>
                </a:solidFill>
              </a:rPr>
              <a:t>kron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konturu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basamaksız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preparasyon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kötü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ağız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hijyeni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tr-TR" sz="2200" dirty="0">
                <a:solidFill>
                  <a:schemeClr val="bg1"/>
                </a:solidFill>
              </a:rPr>
              <a:t>sonucu ortaya çıkan dişeti hastalıkları</a:t>
            </a:r>
          </a:p>
          <a:p>
            <a:pPr marL="0" indent="0" algn="just">
              <a:buClr>
                <a:srgbClr val="FFC000"/>
              </a:buClr>
              <a:buNone/>
            </a:pPr>
            <a:endParaRPr lang="tr-TR" sz="2200" dirty="0">
              <a:solidFill>
                <a:schemeClr val="bg1"/>
              </a:solidFill>
            </a:endParaRPr>
          </a:p>
          <a:p>
            <a:pPr marL="0" indent="0" algn="just">
              <a:buClr>
                <a:srgbClr val="FFC000"/>
              </a:buClr>
              <a:buNone/>
            </a:pPr>
            <a:r>
              <a:rPr lang="tr-TR" sz="2200" dirty="0">
                <a:solidFill>
                  <a:schemeClr val="bg1"/>
                </a:solidFill>
              </a:rPr>
              <a:t>Kron - </a:t>
            </a:r>
            <a:r>
              <a:rPr lang="en-US" sz="2200" dirty="0" err="1">
                <a:solidFill>
                  <a:schemeClr val="bg1"/>
                </a:solidFill>
              </a:rPr>
              <a:t>dişeti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tr-TR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ilişkisinin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plak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birikimine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izin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vermeyecek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şekilde</a:t>
            </a:r>
            <a:r>
              <a:rPr lang="tr-TR" sz="2200" b="1" dirty="0">
                <a:solidFill>
                  <a:schemeClr val="bg1"/>
                </a:solidFill>
              </a:rPr>
              <a:t> sağlığını sürdürmesi</a:t>
            </a:r>
            <a:r>
              <a:rPr lang="en-US" sz="2200" b="1" dirty="0">
                <a:solidFill>
                  <a:schemeClr val="bg1"/>
                </a:solidFill>
              </a:rPr>
              <a:t>, </a:t>
            </a:r>
            <a:r>
              <a:rPr lang="en-US" sz="2200" b="1" dirty="0" err="1">
                <a:solidFill>
                  <a:schemeClr val="bg1"/>
                </a:solidFill>
              </a:rPr>
              <a:t>kron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ile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diş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arasındaki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marjinal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aralığın</a:t>
            </a:r>
            <a:r>
              <a:rPr lang="en-US" sz="2200" dirty="0">
                <a:solidFill>
                  <a:schemeClr val="bg1"/>
                </a:solidFill>
              </a:rPr>
              <a:t> minimum </a:t>
            </a:r>
            <a:r>
              <a:rPr lang="en-US" sz="2200" dirty="0" err="1">
                <a:solidFill>
                  <a:schemeClr val="bg1"/>
                </a:solidFill>
              </a:rPr>
              <a:t>düzeyde</a:t>
            </a:r>
            <a:r>
              <a:rPr lang="en-US" sz="2200" dirty="0">
                <a:solidFill>
                  <a:schemeClr val="bg1"/>
                </a:solidFill>
              </a:rPr>
              <a:t> (50</a:t>
            </a:r>
            <a:r>
              <a:rPr lang="tr-TR" sz="2200" dirty="0">
                <a:solidFill>
                  <a:schemeClr val="bg1"/>
                </a:solidFill>
              </a:rPr>
              <a:t>-100</a:t>
            </a:r>
            <a:r>
              <a:rPr lang="en-US" sz="2200" dirty="0">
                <a:solidFill>
                  <a:schemeClr val="bg1"/>
                </a:solidFill>
              </a:rPr>
              <a:t>µm </a:t>
            </a:r>
            <a:r>
              <a:rPr lang="en-US" sz="2200" dirty="0" err="1">
                <a:solidFill>
                  <a:schemeClr val="bg1"/>
                </a:solidFill>
              </a:rPr>
              <a:t>civarında</a:t>
            </a:r>
            <a:r>
              <a:rPr lang="en-US" sz="2200" dirty="0">
                <a:solidFill>
                  <a:schemeClr val="bg1"/>
                </a:solidFill>
              </a:rPr>
              <a:t>) </a:t>
            </a:r>
            <a:r>
              <a:rPr lang="en-US" sz="2200" dirty="0" err="1">
                <a:solidFill>
                  <a:schemeClr val="bg1"/>
                </a:solidFill>
              </a:rPr>
              <a:t>olması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tr-TR" sz="2200" dirty="0">
                <a:solidFill>
                  <a:schemeClr val="bg1"/>
                </a:solidFill>
              </a:rPr>
              <a:t>şartına bağlıdır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  <a:endParaRPr lang="tr-TR" sz="2200" dirty="0">
              <a:solidFill>
                <a:schemeClr val="bg1"/>
              </a:solidFill>
            </a:endParaRPr>
          </a:p>
          <a:p>
            <a:pPr marL="0" indent="0" algn="just">
              <a:buClr>
                <a:srgbClr val="FFC000"/>
              </a:buClr>
              <a:buNone/>
            </a:pPr>
            <a:endParaRPr lang="tr-TR" sz="2200" dirty="0">
              <a:solidFill>
                <a:schemeClr val="bg1"/>
              </a:solidFill>
            </a:endParaRPr>
          </a:p>
          <a:p>
            <a:pPr marL="0" indent="0" algn="just">
              <a:buClr>
                <a:srgbClr val="FFC000"/>
              </a:buClr>
              <a:buNone/>
            </a:pPr>
            <a:r>
              <a:rPr lang="en-US" sz="2200" dirty="0" err="1">
                <a:solidFill>
                  <a:schemeClr val="bg1"/>
                </a:solidFill>
              </a:rPr>
              <a:t>Kron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dişeti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ilişkisinin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istenen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biçimde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elde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edilebilmesi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hijyenik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açıdan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uygun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fizyolojik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konturların</a:t>
            </a:r>
            <a:r>
              <a:rPr lang="tr-TR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hazırlanabilmesi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için</a:t>
            </a:r>
            <a:r>
              <a:rPr lang="en-US" sz="2200" dirty="0">
                <a:solidFill>
                  <a:schemeClr val="bg1"/>
                </a:solidFill>
              </a:rPr>
              <a:t> de  </a:t>
            </a:r>
            <a:r>
              <a:rPr lang="en-US" sz="2200" dirty="0" err="1">
                <a:solidFill>
                  <a:schemeClr val="bg1"/>
                </a:solidFill>
              </a:rPr>
              <a:t>preparasyon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sırasında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ve</a:t>
            </a:r>
            <a:r>
              <a:rPr lang="en-US" sz="2200" dirty="0">
                <a:solidFill>
                  <a:schemeClr val="bg1"/>
                </a:solidFill>
              </a:rPr>
              <a:t> metal </a:t>
            </a:r>
            <a:r>
              <a:rPr lang="en-US" sz="2200" dirty="0" err="1">
                <a:solidFill>
                  <a:schemeClr val="bg1"/>
                </a:solidFill>
              </a:rPr>
              <a:t>altyapı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tasarımında</a:t>
            </a:r>
            <a:r>
              <a:rPr lang="en-US" sz="2200" dirty="0">
                <a:solidFill>
                  <a:schemeClr val="bg1"/>
                </a:solidFill>
              </a:rPr>
              <a:t>  </a:t>
            </a:r>
            <a:r>
              <a:rPr lang="en-US" sz="2200" dirty="0" err="1">
                <a:solidFill>
                  <a:schemeClr val="bg1"/>
                </a:solidFill>
              </a:rPr>
              <a:t>uygun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bir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basamağın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hazırlanması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şarttır</a:t>
            </a:r>
            <a:r>
              <a:rPr lang="en-US" sz="2200" dirty="0">
                <a:solidFill>
                  <a:schemeClr val="bg1"/>
                </a:solidFill>
              </a:rPr>
              <a:t>. </a:t>
            </a:r>
          </a:p>
          <a:p>
            <a:pPr>
              <a:buClr>
                <a:srgbClr val="FFC000"/>
              </a:buClr>
              <a:buFont typeface="Wingdings" pitchFamily="2" charset="2"/>
              <a:buChar char="v"/>
            </a:pPr>
            <a:endParaRPr lang="en-US" sz="2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FF00"/>
                </a:solidFill>
              </a:rPr>
              <a:t>Estetik Başarısızlıklar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1507" b="12604"/>
          <a:stretch/>
        </p:blipFill>
        <p:spPr>
          <a:xfrm>
            <a:off x="251520" y="1736643"/>
            <a:ext cx="2808312" cy="1548341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54" t="6624" r="53596" b="6624"/>
          <a:stretch/>
        </p:blipFill>
        <p:spPr>
          <a:xfrm>
            <a:off x="5436096" y="1736643"/>
            <a:ext cx="3312368" cy="201622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1199" b="11032"/>
          <a:stretch/>
        </p:blipFill>
        <p:spPr>
          <a:xfrm>
            <a:off x="323528" y="4149080"/>
            <a:ext cx="2814067" cy="164400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37" t="6642" r="2190" b="5608"/>
          <a:stretch/>
        </p:blipFill>
        <p:spPr>
          <a:xfrm>
            <a:off x="4644009" y="4797152"/>
            <a:ext cx="3384376" cy="9361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0676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57250"/>
            <a:ext cx="7772400" cy="1143000"/>
          </a:xfrm>
          <a:effectLst>
            <a:outerShdw dist="35921" dir="2700000" algn="ctr" rotWithShape="0">
              <a:srgbClr val="000000"/>
            </a:outerShdw>
          </a:effectLst>
        </p:spPr>
        <p:txBody>
          <a:bodyPr lIns="90487" tIns="44450" rIns="90487" bIns="44450">
            <a:normAutofit fontScale="90000"/>
          </a:bodyPr>
          <a:lstStyle/>
          <a:p>
            <a:pPr eaLnBrk="1" hangingPunct="1">
              <a:defRPr/>
            </a:pPr>
            <a:r>
              <a:rPr lang="tr-TR" sz="3600" b="1" dirty="0">
                <a:solidFill>
                  <a:srgbClr val="FFE238"/>
                </a:solidFill>
              </a:rPr>
              <a:t>Görünümün Tatmin Edici Olmamasının Nedenleri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1285875" y="2428875"/>
            <a:ext cx="7399338" cy="2786063"/>
          </a:xfrm>
          <a:effectLst>
            <a:outerShdw dist="35921" dir="2700000" algn="ctr" rotWithShape="0">
              <a:srgbClr val="000000"/>
            </a:outerShdw>
          </a:effectLst>
        </p:spPr>
        <p:txBody>
          <a:bodyPr lIns="90487" tIns="44450" rIns="90487" bIns="44450"/>
          <a:lstStyle/>
          <a:p>
            <a:pPr eaLnBrk="1" hangingPunct="1">
              <a:lnSpc>
                <a:spcPct val="90000"/>
              </a:lnSpc>
              <a:buClr>
                <a:srgbClr val="D9132E"/>
              </a:buClr>
              <a:defRPr/>
            </a:pPr>
            <a:r>
              <a:rPr lang="tr-TR" b="1">
                <a:solidFill>
                  <a:srgbClr val="DEFFF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Renk tesbitinde yapılan hatalar</a:t>
            </a:r>
          </a:p>
          <a:p>
            <a:pPr eaLnBrk="1" hangingPunct="1">
              <a:lnSpc>
                <a:spcPct val="90000"/>
              </a:lnSpc>
              <a:buClr>
                <a:srgbClr val="D9132E"/>
              </a:buClr>
              <a:defRPr/>
            </a:pPr>
            <a:r>
              <a:rPr lang="tr-TR" b="1">
                <a:solidFill>
                  <a:srgbClr val="DEFFF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Laboratuvarla </a:t>
            </a:r>
            <a:r>
              <a:rPr lang="tr-TR" b="1" dirty="0">
                <a:solidFill>
                  <a:srgbClr val="DEFFF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iletişimin iyi olmaması</a:t>
            </a:r>
          </a:p>
          <a:p>
            <a:pPr eaLnBrk="1" hangingPunct="1">
              <a:lnSpc>
                <a:spcPct val="90000"/>
              </a:lnSpc>
              <a:buClr>
                <a:srgbClr val="D9132E"/>
              </a:buClr>
              <a:defRPr/>
            </a:pPr>
            <a:r>
              <a:rPr lang="tr-TR" b="1" dirty="0">
                <a:solidFill>
                  <a:srgbClr val="DEFFF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Yetersiz diş kesimi</a:t>
            </a:r>
          </a:p>
          <a:p>
            <a:pPr eaLnBrk="1" hangingPunct="1">
              <a:lnSpc>
                <a:spcPct val="90000"/>
              </a:lnSpc>
              <a:buClr>
                <a:srgbClr val="D9132E"/>
              </a:buClr>
              <a:defRPr/>
            </a:pPr>
            <a:r>
              <a:rPr lang="tr-TR" b="1" dirty="0" err="1">
                <a:solidFill>
                  <a:srgbClr val="DEFFF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Opak</a:t>
            </a:r>
            <a:r>
              <a:rPr lang="tr-TR" b="1" dirty="0">
                <a:solidFill>
                  <a:srgbClr val="DEFFF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tabakasının kalın olması</a:t>
            </a:r>
          </a:p>
          <a:p>
            <a:pPr eaLnBrk="1" hangingPunct="1">
              <a:lnSpc>
                <a:spcPct val="90000"/>
              </a:lnSpc>
              <a:buClr>
                <a:srgbClr val="D9132E"/>
              </a:buClr>
              <a:defRPr/>
            </a:pPr>
            <a:r>
              <a:rPr lang="tr-TR" b="1" dirty="0">
                <a:solidFill>
                  <a:srgbClr val="DEFFF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Aşırı fırınlama</a:t>
            </a:r>
          </a:p>
        </p:txBody>
      </p:sp>
    </p:spTree>
    <p:extLst>
      <p:ext uri="{BB962C8B-B14F-4D97-AF65-F5344CB8AC3E}">
        <p14:creationId xmlns="" xmlns:p14="http://schemas.microsoft.com/office/powerpoint/2010/main" val="102745401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20 Grup"/>
          <p:cNvGrpSpPr>
            <a:grpSpLocks/>
          </p:cNvGrpSpPr>
          <p:nvPr/>
        </p:nvGrpSpPr>
        <p:grpSpPr bwMode="auto">
          <a:xfrm>
            <a:off x="785813" y="1238250"/>
            <a:ext cx="2922587" cy="4381500"/>
            <a:chOff x="823913" y="334963"/>
            <a:chExt cx="3816350" cy="5718175"/>
          </a:xfrm>
        </p:grpSpPr>
        <p:pic>
          <p:nvPicPr>
            <p:cNvPr id="54283" name="Picture 2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23913" y="334963"/>
              <a:ext cx="3816350" cy="57181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sp>
          <p:nvSpPr>
            <p:cNvPr id="70659" name="Rectangle 3"/>
            <p:cNvSpPr>
              <a:spLocks noChangeArrowheads="1"/>
            </p:cNvSpPr>
            <p:nvPr/>
          </p:nvSpPr>
          <p:spPr bwMode="auto">
            <a:xfrm>
              <a:off x="1512141" y="778329"/>
              <a:ext cx="644695" cy="5158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>
                <a:defRPr/>
              </a:pPr>
              <a:r>
                <a:rPr lang="tr-TR" b="1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Sah Futura Md BT" pitchFamily="34" charset="0"/>
                </a:rPr>
                <a:t>B3</a:t>
              </a:r>
            </a:p>
          </p:txBody>
        </p:sp>
        <p:sp>
          <p:nvSpPr>
            <p:cNvPr id="70660" name="Rectangle 4"/>
            <p:cNvSpPr>
              <a:spLocks noChangeArrowheads="1"/>
            </p:cNvSpPr>
            <p:nvPr/>
          </p:nvSpPr>
          <p:spPr bwMode="auto">
            <a:xfrm>
              <a:off x="3156011" y="778329"/>
              <a:ext cx="644696" cy="5158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>
                <a:defRPr/>
              </a:pPr>
              <a:r>
                <a:rPr lang="tr-TR" b="1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Sah Futura Md BT" pitchFamily="34" charset="0"/>
                </a:rPr>
                <a:t>B3</a:t>
              </a:r>
            </a:p>
          </p:txBody>
        </p:sp>
        <p:sp>
          <p:nvSpPr>
            <p:cNvPr id="70661" name="Rectangle 5"/>
            <p:cNvSpPr>
              <a:spLocks noChangeArrowheads="1"/>
            </p:cNvSpPr>
            <p:nvPr/>
          </p:nvSpPr>
          <p:spPr bwMode="auto">
            <a:xfrm>
              <a:off x="2223172" y="473774"/>
              <a:ext cx="644696" cy="51587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>
                <a:defRPr/>
              </a:pPr>
              <a:r>
                <a:rPr lang="tr-TR" b="1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Sah Futura Md BT" pitchFamily="34" charset="0"/>
                </a:rPr>
                <a:t>B4</a:t>
              </a:r>
            </a:p>
          </p:txBody>
        </p:sp>
        <p:sp>
          <p:nvSpPr>
            <p:cNvPr id="70662" name="Rectangle 6"/>
            <p:cNvSpPr>
              <a:spLocks noChangeArrowheads="1"/>
            </p:cNvSpPr>
            <p:nvPr/>
          </p:nvSpPr>
          <p:spPr bwMode="auto">
            <a:xfrm>
              <a:off x="3408915" y="2149862"/>
              <a:ext cx="644696" cy="5158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>
                <a:defRPr/>
              </a:pPr>
              <a:r>
                <a:rPr lang="tr-TR" b="1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Sah Futura Md BT" pitchFamily="34" charset="0"/>
                </a:rPr>
                <a:t>B3</a:t>
              </a:r>
            </a:p>
          </p:txBody>
        </p:sp>
        <p:sp>
          <p:nvSpPr>
            <p:cNvPr id="70663" name="Rectangle 7"/>
            <p:cNvSpPr>
              <a:spLocks noChangeArrowheads="1"/>
            </p:cNvSpPr>
            <p:nvPr/>
          </p:nvSpPr>
          <p:spPr bwMode="auto">
            <a:xfrm>
              <a:off x="1308990" y="2149862"/>
              <a:ext cx="642623" cy="5158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>
                <a:defRPr/>
              </a:pPr>
              <a:r>
                <a:rPr lang="tr-TR" b="1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Sah Futura Md BT" pitchFamily="34" charset="0"/>
                </a:rPr>
                <a:t>B3</a:t>
              </a:r>
            </a:p>
          </p:txBody>
        </p:sp>
        <p:sp>
          <p:nvSpPr>
            <p:cNvPr id="70664" name="Rectangle 8"/>
            <p:cNvSpPr>
              <a:spLocks noChangeArrowheads="1"/>
            </p:cNvSpPr>
            <p:nvPr/>
          </p:nvSpPr>
          <p:spPr bwMode="auto">
            <a:xfrm>
              <a:off x="1850036" y="2864635"/>
              <a:ext cx="1270736" cy="51587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>
                <a:defRPr/>
              </a:pPr>
              <a:r>
                <a:rPr lang="tr-TR" b="1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Sah Futura Md BT" pitchFamily="34" charset="0"/>
                </a:rPr>
                <a:t>B3/B2</a:t>
              </a:r>
            </a:p>
          </p:txBody>
        </p:sp>
        <p:sp>
          <p:nvSpPr>
            <p:cNvPr id="70665" name="Rectangle 9"/>
            <p:cNvSpPr>
              <a:spLocks noChangeArrowheads="1"/>
            </p:cNvSpPr>
            <p:nvPr/>
          </p:nvSpPr>
          <p:spPr bwMode="auto">
            <a:xfrm>
              <a:off x="1105838" y="4633954"/>
              <a:ext cx="752490" cy="45372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>
                <a:defRPr/>
              </a:pPr>
              <a:r>
                <a:rPr lang="tr-TR" sz="2400" b="1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Sah Futura Md BT" pitchFamily="34" charset="0"/>
                </a:rPr>
                <a:t>558</a:t>
              </a:r>
            </a:p>
          </p:txBody>
        </p:sp>
        <p:sp>
          <p:nvSpPr>
            <p:cNvPr id="70666" name="Rectangle 10"/>
            <p:cNvSpPr>
              <a:spLocks noChangeArrowheads="1"/>
            </p:cNvSpPr>
            <p:nvPr/>
          </p:nvSpPr>
          <p:spPr bwMode="auto">
            <a:xfrm>
              <a:off x="2324748" y="5091822"/>
              <a:ext cx="752490" cy="4537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>
                <a:defRPr/>
              </a:pPr>
              <a:r>
                <a:rPr lang="tr-TR" sz="2400" b="1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Sah Futura Md BT" pitchFamily="34" charset="0"/>
                </a:rPr>
                <a:t>558</a:t>
              </a:r>
            </a:p>
          </p:txBody>
        </p:sp>
        <p:sp>
          <p:nvSpPr>
            <p:cNvPr id="70667" name="Rectangle 11"/>
            <p:cNvSpPr>
              <a:spLocks noChangeArrowheads="1"/>
            </p:cNvSpPr>
            <p:nvPr/>
          </p:nvSpPr>
          <p:spPr bwMode="auto">
            <a:xfrm>
              <a:off x="3678402" y="4787267"/>
              <a:ext cx="752491" cy="45372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>
                <a:defRPr/>
              </a:pPr>
              <a:r>
                <a:rPr lang="tr-TR" sz="2400" b="1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Sah Futura Md BT" pitchFamily="34" charset="0"/>
                </a:rPr>
                <a:t>558</a:t>
              </a:r>
            </a:p>
          </p:txBody>
        </p:sp>
      </p:grpSp>
      <p:sp>
        <p:nvSpPr>
          <p:cNvPr id="54274" name="Line 12"/>
          <p:cNvSpPr>
            <a:spLocks noChangeShapeType="1"/>
          </p:cNvSpPr>
          <p:nvPr/>
        </p:nvSpPr>
        <p:spPr bwMode="auto">
          <a:xfrm flipV="1">
            <a:off x="1928813" y="3810000"/>
            <a:ext cx="3043237" cy="404813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70669" name="Rectangle 13"/>
          <p:cNvSpPr>
            <a:spLocks noChangeArrowheads="1"/>
          </p:cNvSpPr>
          <p:nvPr/>
        </p:nvSpPr>
        <p:spPr bwMode="auto">
          <a:xfrm>
            <a:off x="5033963" y="3476625"/>
            <a:ext cx="3406775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Futura Md BT" pitchFamily="34" charset="0"/>
              </a:rPr>
              <a:t>Hipokalsifikasyon</a:t>
            </a:r>
          </a:p>
        </p:txBody>
      </p:sp>
      <p:sp>
        <p:nvSpPr>
          <p:cNvPr id="54276" name="Line 14"/>
          <p:cNvSpPr>
            <a:spLocks noChangeShapeType="1"/>
          </p:cNvSpPr>
          <p:nvPr/>
        </p:nvSpPr>
        <p:spPr bwMode="auto">
          <a:xfrm flipH="1">
            <a:off x="1049338" y="5492750"/>
            <a:ext cx="136525" cy="7493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70671" name="Rectangle 15"/>
          <p:cNvSpPr>
            <a:spLocks noChangeArrowheads="1"/>
          </p:cNvSpPr>
          <p:nvPr/>
        </p:nvSpPr>
        <p:spPr bwMode="auto">
          <a:xfrm>
            <a:off x="495300" y="6143625"/>
            <a:ext cx="1216025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Futura Md BT" pitchFamily="34" charset="0"/>
              </a:rPr>
              <a:t>Şeffaf</a:t>
            </a:r>
          </a:p>
        </p:txBody>
      </p:sp>
      <p:sp>
        <p:nvSpPr>
          <p:cNvPr id="54278" name="Line 16"/>
          <p:cNvSpPr>
            <a:spLocks noChangeShapeType="1"/>
          </p:cNvSpPr>
          <p:nvPr/>
        </p:nvSpPr>
        <p:spPr bwMode="auto">
          <a:xfrm>
            <a:off x="2214563" y="5572125"/>
            <a:ext cx="357187" cy="5715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70673" name="Rectangle 17"/>
          <p:cNvSpPr>
            <a:spLocks noChangeArrowheads="1"/>
          </p:cNvSpPr>
          <p:nvPr/>
        </p:nvSpPr>
        <p:spPr bwMode="auto">
          <a:xfrm>
            <a:off x="2189163" y="6143625"/>
            <a:ext cx="2462212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Futura Md BT" pitchFamily="34" charset="0"/>
              </a:rPr>
              <a:t>Sarı Boyama</a:t>
            </a:r>
          </a:p>
        </p:txBody>
      </p:sp>
      <p:sp>
        <p:nvSpPr>
          <p:cNvPr id="54280" name="Line 18"/>
          <p:cNvSpPr>
            <a:spLocks noChangeShapeType="1"/>
          </p:cNvSpPr>
          <p:nvPr/>
        </p:nvSpPr>
        <p:spPr bwMode="auto">
          <a:xfrm>
            <a:off x="3500438" y="5214938"/>
            <a:ext cx="2284412" cy="195262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70675" name="Rectangle 19"/>
          <p:cNvSpPr>
            <a:spLocks noChangeArrowheads="1"/>
          </p:cNvSpPr>
          <p:nvPr/>
        </p:nvSpPr>
        <p:spPr bwMode="auto">
          <a:xfrm>
            <a:off x="5913438" y="5076825"/>
            <a:ext cx="2898775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Futura Md BT" pitchFamily="34" charset="0"/>
              </a:rPr>
              <a:t>Ekstra Şeffaflık</a:t>
            </a:r>
          </a:p>
        </p:txBody>
      </p:sp>
      <p:sp>
        <p:nvSpPr>
          <p:cNvPr id="70676" name="Rectangle 20"/>
          <p:cNvSpPr>
            <a:spLocks noChangeArrowheads="1"/>
          </p:cNvSpPr>
          <p:nvPr/>
        </p:nvSpPr>
        <p:spPr bwMode="auto">
          <a:xfrm>
            <a:off x="3429000" y="762000"/>
            <a:ext cx="5441950" cy="13700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20483" dir="1106097">
              <a:schemeClr val="tx1"/>
            </a:prstShdw>
          </a:effectLst>
        </p:spPr>
        <p:txBody>
          <a:bodyPr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b="1" dirty="0" err="1">
                <a:solidFill>
                  <a:srgbClr val="FFE23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Futura Md BT" pitchFamily="34" charset="0"/>
              </a:rPr>
              <a:t>Laboratuvarla</a:t>
            </a:r>
            <a:r>
              <a:rPr lang="tr-TR" b="1" dirty="0">
                <a:solidFill>
                  <a:srgbClr val="FFE23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Futura Md BT" pitchFamily="34" charset="0"/>
              </a:rPr>
              <a:t> iletişimde</a:t>
            </a:r>
          </a:p>
          <a:p>
            <a:pPr defTabSz="762000" eaLnBrk="0" hangingPunct="0">
              <a:defRPr/>
            </a:pPr>
            <a:r>
              <a:rPr lang="tr-TR" b="1" dirty="0">
                <a:solidFill>
                  <a:srgbClr val="FFE23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Futura Md BT" pitchFamily="34" charset="0"/>
              </a:rPr>
              <a:t>detaylı bir renk şeması </a:t>
            </a:r>
          </a:p>
          <a:p>
            <a:pPr defTabSz="762000" eaLnBrk="0" hangingPunct="0">
              <a:defRPr/>
            </a:pPr>
            <a:r>
              <a:rPr lang="tr-TR" b="1" dirty="0">
                <a:solidFill>
                  <a:srgbClr val="FFE238"/>
                </a:solidFill>
                <a:latin typeface="TrSah Futura Md BT" pitchFamily="34" charset="0"/>
              </a:rPr>
              <a:t>kullanılmalıdır</a:t>
            </a:r>
          </a:p>
        </p:txBody>
      </p:sp>
    </p:spTree>
    <p:extLst>
      <p:ext uri="{BB962C8B-B14F-4D97-AF65-F5344CB8AC3E}">
        <p14:creationId xmlns="" xmlns:p14="http://schemas.microsoft.com/office/powerpoint/2010/main" val="259751598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eknik">
  <a:themeElements>
    <a:clrScheme name="Teknik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knik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knik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</TotalTime>
  <Words>568</Words>
  <Application>Microsoft Office PowerPoint</Application>
  <PresentationFormat>Ekran Gösterisi (4:3)</PresentationFormat>
  <Paragraphs>127</Paragraphs>
  <Slides>26</Slides>
  <Notes>21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Teknik</vt:lpstr>
      <vt:lpstr>Porselen Restorasyonlarda Başarısızlık Nedenleri</vt:lpstr>
      <vt:lpstr>Porselende başarısızlıklar</vt:lpstr>
      <vt:lpstr>Biyolojik  Başarısızlıklar:</vt:lpstr>
      <vt:lpstr>  Biyolojik Başarısızlıklar</vt:lpstr>
      <vt:lpstr>Metal-porselen Restorasyonların Kontraendike Olduğu Durumlar</vt:lpstr>
      <vt:lpstr>Biyolojik  Başarısızlıklar:</vt:lpstr>
      <vt:lpstr>Estetik Başarısızlıklar</vt:lpstr>
      <vt:lpstr>Görünümün Tatmin Edici Olmamasının Nedenleri</vt:lpstr>
      <vt:lpstr>Slayt 9</vt:lpstr>
      <vt:lpstr>Metal-porselen Restorasyonlarda Sıklıkla Karşılaşılan Fiziksel Başarısızlıklar</vt:lpstr>
      <vt:lpstr>Slayt 11</vt:lpstr>
      <vt:lpstr>Porselen kırıkları</vt:lpstr>
      <vt:lpstr>Adeziv, koheziv ve kombine kırılmalar  </vt:lpstr>
      <vt:lpstr>Koheziv kırılma</vt:lpstr>
      <vt:lpstr> Fırınlama Sırasındaki Kırılmaların Nedenleri </vt:lpstr>
      <vt:lpstr>Fiziksel Kırıkların Nedenleri:</vt:lpstr>
      <vt:lpstr>Hava Kabarcıklarının Nedenleri</vt:lpstr>
      <vt:lpstr>Slayt 18</vt:lpstr>
      <vt:lpstr>Slayt 19</vt:lpstr>
      <vt:lpstr> Klinik Kırılmaların Nedenleri </vt:lpstr>
      <vt:lpstr>Preparasyondan Kaynaklanan Andırkatlar Porseleni Esnemeye Zorlayarak Kırılmalara Neden Olurlar</vt:lpstr>
      <vt:lpstr>Fiziko-Kimyasal Kırıkların Nedenleri:</vt:lpstr>
      <vt:lpstr>Slayt 23</vt:lpstr>
      <vt:lpstr>Slayt 24</vt:lpstr>
      <vt:lpstr>Slayt 25</vt:lpstr>
      <vt:lpstr>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Porselen Restorasyonlarda Başarısızlık Nedenleri</dc:title>
  <dc:creator>hakan</dc:creator>
  <cp:lastModifiedBy>hakan</cp:lastModifiedBy>
  <cp:revision>2</cp:revision>
  <dcterms:created xsi:type="dcterms:W3CDTF">2020-01-29T15:32:32Z</dcterms:created>
  <dcterms:modified xsi:type="dcterms:W3CDTF">2020-01-29T15:59:12Z</dcterms:modified>
</cp:coreProperties>
</file>