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0" r:id="rId14"/>
    <p:sldId id="271" r:id="rId15"/>
    <p:sldId id="276" r:id="rId16"/>
    <p:sldId id="277" r:id="rId17"/>
    <p:sldId id="278" r:id="rId18"/>
    <p:sldId id="286" r:id="rId19"/>
    <p:sldId id="279" r:id="rId20"/>
    <p:sldId id="280" r:id="rId21"/>
    <p:sldId id="281" r:id="rId22"/>
    <p:sldId id="282" r:id="rId23"/>
    <p:sldId id="283" r:id="rId24"/>
    <p:sldId id="285" r:id="rId25"/>
    <p:sldId id="269" r:id="rId26"/>
    <p:sldId id="274" r:id="rId27"/>
    <p:sldId id="2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727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955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5835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6392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54932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2512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0005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432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55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375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280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166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43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247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590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502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4/30/2020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830551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89212" y="834736"/>
            <a:ext cx="8915399" cy="2262781"/>
          </a:xfrm>
        </p:spPr>
        <p:txBody>
          <a:bodyPr>
            <a:normAutofit fontScale="90000"/>
          </a:bodyPr>
          <a:lstStyle/>
          <a:p>
            <a:r>
              <a:rPr lang="tr-TR" b="1" dirty="0" smtClean="0"/>
              <a:t>Omurilik Yaralanmalarında Rehabilitasyon</a:t>
            </a:r>
            <a:endParaRPr lang="tr-TR" b="1" dirty="0"/>
          </a:p>
        </p:txBody>
      </p:sp>
      <p:sp>
        <p:nvSpPr>
          <p:cNvPr id="4" name="Alt Başlık 3"/>
          <p:cNvSpPr>
            <a:spLocks noGrp="1"/>
          </p:cNvSpPr>
          <p:nvPr>
            <p:ph type="subTitle" idx="1"/>
          </p:nvPr>
        </p:nvSpPr>
        <p:spPr/>
        <p:txBody>
          <a:bodyPr/>
          <a:lstStyle/>
          <a:p>
            <a:endParaRPr lang="tr-TR"/>
          </a:p>
        </p:txBody>
      </p:sp>
    </p:spTree>
    <p:extLst>
      <p:ext uri="{BB962C8B-B14F-4D97-AF65-F5344CB8AC3E}">
        <p14:creationId xmlns:p14="http://schemas.microsoft.com/office/powerpoint/2010/main" val="1509164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4500" y="260428"/>
            <a:ext cx="9790112" cy="1280890"/>
          </a:xfrm>
        </p:spPr>
        <p:txBody>
          <a:bodyPr/>
          <a:lstStyle/>
          <a:p>
            <a:pPr algn="ctr"/>
            <a:r>
              <a:rPr lang="tr-TR" b="1" dirty="0"/>
              <a:t>Hastalarda Görülebilecek Problemler Nelerdir?</a:t>
            </a:r>
            <a:endParaRPr lang="tr-TR" dirty="0"/>
          </a:p>
        </p:txBody>
      </p:sp>
      <p:sp>
        <p:nvSpPr>
          <p:cNvPr id="3" name="İçerik Yer Tutucusu 2"/>
          <p:cNvSpPr>
            <a:spLocks noGrp="1"/>
          </p:cNvSpPr>
          <p:nvPr>
            <p:ph idx="1"/>
          </p:nvPr>
        </p:nvSpPr>
        <p:spPr>
          <a:xfrm>
            <a:off x="2151856" y="1541317"/>
            <a:ext cx="8915400" cy="4921827"/>
          </a:xfrm>
        </p:spPr>
        <p:txBody>
          <a:bodyPr>
            <a:normAutofit lnSpcReduction="10000"/>
          </a:bodyPr>
          <a:lstStyle/>
          <a:p>
            <a:pPr marL="0" indent="0" algn="ctr">
              <a:buNone/>
            </a:pPr>
            <a:r>
              <a:rPr lang="tr-TR" sz="3200" i="1" dirty="0"/>
              <a:t>En </a:t>
            </a:r>
            <a:r>
              <a:rPr lang="tr-TR" sz="3200" i="1" dirty="0" smtClean="0"/>
              <a:t>önemli problem, yaralanmanın </a:t>
            </a:r>
            <a:r>
              <a:rPr lang="tr-TR" sz="3200" i="1" dirty="0" err="1"/>
              <a:t>komplet</a:t>
            </a:r>
            <a:r>
              <a:rPr lang="tr-TR" sz="3200" i="1" dirty="0"/>
              <a:t> ya da </a:t>
            </a:r>
            <a:r>
              <a:rPr lang="tr-TR" sz="3200" i="1" dirty="0" err="1"/>
              <a:t>inkomplet</a:t>
            </a:r>
            <a:r>
              <a:rPr lang="tr-TR" sz="3200" i="1" dirty="0"/>
              <a:t> olmasına göre yaralanma seviyesinin altındaki kaslarda kısmi ya da tam hareket ve duyu kaybıdır. </a:t>
            </a:r>
            <a:endParaRPr lang="tr-TR" sz="3200" i="1" dirty="0" smtClean="0"/>
          </a:p>
          <a:p>
            <a:pPr marL="0" indent="0" algn="ctr">
              <a:buNone/>
            </a:pPr>
            <a:endParaRPr lang="tr-TR" sz="3200" i="1" dirty="0"/>
          </a:p>
          <a:p>
            <a:pPr marL="0" indent="0" algn="ctr">
              <a:buNone/>
            </a:pPr>
            <a:r>
              <a:rPr lang="tr-TR" sz="3200" i="1" dirty="0" smtClean="0"/>
              <a:t>Mesaneye </a:t>
            </a:r>
            <a:r>
              <a:rPr lang="tr-TR" sz="3200" i="1" dirty="0"/>
              <a:t>ve </a:t>
            </a:r>
            <a:r>
              <a:rPr lang="tr-TR" sz="3200" i="1" dirty="0" err="1"/>
              <a:t>barsaklara</a:t>
            </a:r>
            <a:r>
              <a:rPr lang="tr-TR" sz="3200" i="1" dirty="0"/>
              <a:t> giden </a:t>
            </a:r>
            <a:r>
              <a:rPr lang="tr-TR" sz="3200" i="1" dirty="0" smtClean="0"/>
              <a:t>sinirler de </a:t>
            </a:r>
            <a:r>
              <a:rPr lang="tr-TR" sz="3200" i="1" dirty="0"/>
              <a:t>etkileneceğinden </a:t>
            </a:r>
            <a:r>
              <a:rPr lang="tr-TR" sz="3200" i="1" dirty="0" smtClean="0"/>
              <a:t>gaita ve </a:t>
            </a:r>
            <a:r>
              <a:rPr lang="tr-TR" sz="3200" i="1" dirty="0"/>
              <a:t>idrarını hissetme ya da kontrol etme problemleri ve buna bağlı idrar yolları problemleri, barsak problemleri </a:t>
            </a:r>
            <a:r>
              <a:rPr lang="tr-TR" sz="3200" i="1" dirty="0" smtClean="0"/>
              <a:t>görülebilir.</a:t>
            </a:r>
            <a:endParaRPr lang="tr-TR" sz="3200" i="1" dirty="0"/>
          </a:p>
        </p:txBody>
      </p:sp>
    </p:spTree>
    <p:extLst>
      <p:ext uri="{BB962C8B-B14F-4D97-AF65-F5344CB8AC3E}">
        <p14:creationId xmlns:p14="http://schemas.microsoft.com/office/powerpoint/2010/main" val="3830581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36519" y="1136072"/>
            <a:ext cx="5604164" cy="6490855"/>
          </a:xfrm>
        </p:spPr>
        <p:txBody>
          <a:bodyPr>
            <a:noAutofit/>
          </a:bodyPr>
          <a:lstStyle/>
          <a:p>
            <a:pPr algn="ctr">
              <a:buFont typeface="Wingdings" panose="05000000000000000000" pitchFamily="2" charset="2"/>
              <a:buChar char="ü"/>
            </a:pPr>
            <a:r>
              <a:rPr lang="tr-TR" sz="3400" i="1" dirty="0"/>
              <a:t>Mesane yeteri kadar boşaltılamazsa tehlikeli boyutlara ulaşan tansiyon problemleri </a:t>
            </a:r>
            <a:r>
              <a:rPr lang="tr-TR" sz="3400" i="1" dirty="0" err="1" smtClean="0"/>
              <a:t>görülebilir.Yeterli</a:t>
            </a:r>
            <a:r>
              <a:rPr lang="tr-TR" sz="3400" i="1" dirty="0" smtClean="0"/>
              <a:t> </a:t>
            </a:r>
            <a:r>
              <a:rPr lang="tr-TR" sz="3400" i="1" dirty="0"/>
              <a:t>mesane </a:t>
            </a:r>
            <a:r>
              <a:rPr lang="tr-TR" sz="3400" i="1" dirty="0" smtClean="0"/>
              <a:t>rehabilitasyonu yapılmazsa </a:t>
            </a:r>
            <a:r>
              <a:rPr lang="tr-TR" sz="3400" i="1" dirty="0"/>
              <a:t>ileriki yıllarda böbrek yetmezliğine kadar giden tablolar ile karşı karşıya kalınabilir.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4482" y="633845"/>
            <a:ext cx="4853604" cy="57203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662915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42364" y="387925"/>
            <a:ext cx="5749637" cy="5295901"/>
          </a:xfrm>
        </p:spPr>
        <p:txBody>
          <a:bodyPr>
            <a:normAutofit/>
          </a:bodyPr>
          <a:lstStyle/>
          <a:p>
            <a:r>
              <a:rPr lang="tr-TR" sz="2800" dirty="0"/>
              <a:t>Hasta sürekli yattığından iyi takip ve pozisyonlama yapılmazsa yatak yaraları gelişir. Yatak yaralarının iyileşmesi ve tedavisi oldukça güçtür. Yatmaya bağlı olarak kaslar ve kemikler kullanılmadığından kas ve kemiklerde erimeler olabilir, eklemlerde hareket kısıtlılıkları gelişebilir.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2" y="193963"/>
            <a:ext cx="6442364" cy="5143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Dikdörtgen 4"/>
          <p:cNvSpPr/>
          <p:nvPr/>
        </p:nvSpPr>
        <p:spPr>
          <a:xfrm>
            <a:off x="1409701" y="5683826"/>
            <a:ext cx="10564089" cy="954107"/>
          </a:xfrm>
          <a:prstGeom prst="rect">
            <a:avLst/>
          </a:prstGeom>
        </p:spPr>
        <p:txBody>
          <a:bodyPr wrap="square">
            <a:spAutoFit/>
          </a:bodyPr>
          <a:lstStyle/>
          <a:p>
            <a:r>
              <a:rPr lang="tr-TR" sz="2800" dirty="0">
                <a:solidFill>
                  <a:srgbClr val="333333"/>
                </a:solidFill>
                <a:latin typeface="+mj-lt"/>
              </a:rPr>
              <a:t>Ayrıca omurilik </a:t>
            </a:r>
            <a:r>
              <a:rPr lang="tr-TR" sz="2800" dirty="0" smtClean="0">
                <a:solidFill>
                  <a:srgbClr val="333333"/>
                </a:solidFill>
                <a:latin typeface="+mj-lt"/>
              </a:rPr>
              <a:t>yaralanmalı </a:t>
            </a:r>
            <a:r>
              <a:rPr lang="tr-TR" sz="2800" dirty="0">
                <a:solidFill>
                  <a:srgbClr val="333333"/>
                </a:solidFill>
                <a:latin typeface="+mj-lt"/>
              </a:rPr>
              <a:t>hastalarda cinsel fonksiyonlarda da bir takım sorunlar oluşabilir.</a:t>
            </a:r>
            <a:endParaRPr lang="tr-TR" sz="2800" dirty="0">
              <a:latin typeface="+mj-lt"/>
            </a:endParaRPr>
          </a:p>
        </p:txBody>
      </p:sp>
    </p:spTree>
    <p:extLst>
      <p:ext uri="{BB962C8B-B14F-4D97-AF65-F5344CB8AC3E}">
        <p14:creationId xmlns:p14="http://schemas.microsoft.com/office/powerpoint/2010/main" val="3014684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50221" y="1499754"/>
            <a:ext cx="8915400" cy="3777622"/>
          </a:xfrm>
        </p:spPr>
        <p:txBody>
          <a:bodyPr>
            <a:noAutofit/>
          </a:bodyPr>
          <a:lstStyle/>
          <a:p>
            <a:pPr marL="0" indent="0" algn="ctr">
              <a:buNone/>
            </a:pPr>
            <a:r>
              <a:rPr lang="tr-TR" sz="3600" i="1" dirty="0">
                <a:effectLst>
                  <a:outerShdw blurRad="38100" dist="38100" dir="2700000" algn="tl">
                    <a:srgbClr val="000000">
                      <a:alpha val="43137"/>
                    </a:srgbClr>
                  </a:outerShdw>
                </a:effectLst>
              </a:rPr>
              <a:t>Gerek tam gerekse kısmi omurilik yaralanmalı </a:t>
            </a:r>
            <a:r>
              <a:rPr lang="tr-TR" sz="3600" i="1" dirty="0" smtClean="0">
                <a:effectLst>
                  <a:outerShdw blurRad="38100" dist="38100" dir="2700000" algn="tl">
                    <a:srgbClr val="000000">
                      <a:alpha val="43137"/>
                    </a:srgbClr>
                  </a:outerShdw>
                </a:effectLst>
              </a:rPr>
              <a:t>hastalarda, saydığımız problemlerin </a:t>
            </a:r>
            <a:r>
              <a:rPr lang="tr-TR" sz="3600" i="1" dirty="0">
                <a:effectLst>
                  <a:outerShdw blurRad="38100" dist="38100" dir="2700000" algn="tl">
                    <a:srgbClr val="000000">
                      <a:alpha val="43137"/>
                    </a:srgbClr>
                  </a:outerShdw>
                </a:effectLst>
              </a:rPr>
              <a:t>önlenmesi, hastanın kalan fonksiyonlarını en iyi şekilde </a:t>
            </a:r>
            <a:r>
              <a:rPr lang="tr-TR" sz="3600" i="1" dirty="0" smtClean="0">
                <a:effectLst>
                  <a:outerShdw blurRad="38100" dist="38100" dir="2700000" algn="tl">
                    <a:srgbClr val="000000">
                      <a:alpha val="43137"/>
                    </a:srgbClr>
                  </a:outerShdw>
                </a:effectLst>
              </a:rPr>
              <a:t>kullanarak </a:t>
            </a:r>
            <a:r>
              <a:rPr lang="tr-TR" sz="3600" i="1" dirty="0">
                <a:effectLst>
                  <a:outerShdw blurRad="38100" dist="38100" dir="2700000" algn="tl">
                    <a:srgbClr val="000000">
                      <a:alpha val="43137"/>
                    </a:srgbClr>
                  </a:outerShdw>
                </a:effectLst>
              </a:rPr>
              <a:t>hayatına bağımsız olarak devam edebilmesi için </a:t>
            </a:r>
            <a:r>
              <a:rPr lang="tr-TR" sz="3600" i="1" u="sng" dirty="0">
                <a:effectLst>
                  <a:outerShdw blurRad="38100" dist="38100" dir="2700000" algn="tl">
                    <a:srgbClr val="000000">
                      <a:alpha val="43137"/>
                    </a:srgbClr>
                  </a:outerShdw>
                </a:effectLst>
              </a:rPr>
              <a:t>erken ve nitelikli rehabilitasyon şarttır</a:t>
            </a:r>
            <a:r>
              <a:rPr lang="tr-TR" sz="3600"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712119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46216" y="644891"/>
            <a:ext cx="8911687" cy="1280890"/>
          </a:xfrm>
        </p:spPr>
        <p:txBody>
          <a:bodyPr/>
          <a:lstStyle/>
          <a:p>
            <a:r>
              <a:rPr lang="tr-TR" b="1" dirty="0"/>
              <a:t>Rehabilitasyonda Neler yapılır?</a:t>
            </a:r>
            <a:endParaRPr lang="tr-TR" dirty="0"/>
          </a:p>
        </p:txBody>
      </p:sp>
      <p:sp>
        <p:nvSpPr>
          <p:cNvPr id="3" name="İçerik Yer Tutucusu 2"/>
          <p:cNvSpPr>
            <a:spLocks noGrp="1"/>
          </p:cNvSpPr>
          <p:nvPr>
            <p:ph idx="1"/>
          </p:nvPr>
        </p:nvSpPr>
        <p:spPr>
          <a:xfrm>
            <a:off x="2183966" y="1925781"/>
            <a:ext cx="8915400" cy="3777622"/>
          </a:xfrm>
        </p:spPr>
        <p:txBody>
          <a:bodyPr>
            <a:noAutofit/>
          </a:bodyPr>
          <a:lstStyle/>
          <a:p>
            <a:pPr marL="0" indent="0" algn="ctr">
              <a:buNone/>
            </a:pPr>
            <a:r>
              <a:rPr lang="tr-TR" sz="3200" i="1" dirty="0"/>
              <a:t>Omurilik yaralanmalı hastalarda amaç komplikasyonları önlemek ve hastanın yaşamında bağımsız olmasını sağlamaktır</a:t>
            </a:r>
            <a:r>
              <a:rPr lang="tr-TR" sz="3200" i="1" dirty="0" smtClean="0"/>
              <a:t>.</a:t>
            </a:r>
          </a:p>
          <a:p>
            <a:pPr algn="ctr"/>
            <a:endParaRPr lang="tr-TR" sz="3200" i="1" dirty="0" smtClean="0"/>
          </a:p>
          <a:p>
            <a:pPr algn="ctr"/>
            <a:endParaRPr lang="tr-TR" sz="3200" i="1" dirty="0"/>
          </a:p>
          <a:p>
            <a:pPr marL="0" indent="0" algn="ctr">
              <a:buNone/>
            </a:pPr>
            <a:r>
              <a:rPr lang="tr-TR" sz="3200" i="1" dirty="0"/>
              <a:t>Bu amaçla kuvvet kaybı olan kaslarda kuvvetin yeniden kazanılmaya çalışılması esas amaçtır.</a:t>
            </a:r>
          </a:p>
        </p:txBody>
      </p:sp>
    </p:spTree>
    <p:extLst>
      <p:ext uri="{BB962C8B-B14F-4D97-AF65-F5344CB8AC3E}">
        <p14:creationId xmlns:p14="http://schemas.microsoft.com/office/powerpoint/2010/main" val="2813659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98836" y="582547"/>
            <a:ext cx="8911687" cy="1280890"/>
          </a:xfrm>
        </p:spPr>
        <p:txBody>
          <a:bodyPr/>
          <a:lstStyle/>
          <a:p>
            <a:r>
              <a:rPr lang="tr-TR" dirty="0"/>
              <a:t>Rehabilitasyon programları </a:t>
            </a:r>
            <a:r>
              <a:rPr lang="tr-TR" dirty="0" smtClean="0"/>
              <a:t>içinde;</a:t>
            </a:r>
            <a:endParaRPr lang="tr-TR" dirty="0"/>
          </a:p>
        </p:txBody>
      </p:sp>
      <p:sp>
        <p:nvSpPr>
          <p:cNvPr id="6" name="Dikdörtgen 5"/>
          <p:cNvSpPr/>
          <p:nvPr/>
        </p:nvSpPr>
        <p:spPr>
          <a:xfrm>
            <a:off x="2398835" y="1863437"/>
            <a:ext cx="8911687" cy="553998"/>
          </a:xfrm>
          <a:prstGeom prst="rect">
            <a:avLst/>
          </a:prstGeom>
        </p:spPr>
        <p:txBody>
          <a:bodyPr wrap="square">
            <a:spAutoFit/>
          </a:bodyPr>
          <a:lstStyle/>
          <a:p>
            <a:r>
              <a:rPr lang="tr-TR" sz="3000" b="1" dirty="0" smtClean="0">
                <a:solidFill>
                  <a:prstClr val="black">
                    <a:lumMod val="75000"/>
                    <a:lumOff val="25000"/>
                  </a:prstClr>
                </a:solidFill>
                <a:effectLst>
                  <a:outerShdw blurRad="38100" dist="38100" dir="2700000" algn="tl">
                    <a:srgbClr val="000000">
                      <a:alpha val="43137"/>
                    </a:srgbClr>
                  </a:outerShdw>
                </a:effectLst>
              </a:rPr>
              <a:t>Eklem Hareket </a:t>
            </a:r>
            <a:r>
              <a:rPr lang="tr-TR" sz="3000" b="1" dirty="0">
                <a:solidFill>
                  <a:prstClr val="black">
                    <a:lumMod val="75000"/>
                    <a:lumOff val="25000"/>
                  </a:prstClr>
                </a:solidFill>
                <a:effectLst>
                  <a:outerShdw blurRad="38100" dist="38100" dir="2700000" algn="tl">
                    <a:srgbClr val="000000">
                      <a:alpha val="43137"/>
                    </a:srgbClr>
                  </a:outerShdw>
                </a:effectLst>
              </a:rPr>
              <a:t>A</a:t>
            </a:r>
            <a:r>
              <a:rPr lang="tr-TR" sz="3000" b="1" dirty="0" smtClean="0">
                <a:solidFill>
                  <a:prstClr val="black">
                    <a:lumMod val="75000"/>
                    <a:lumOff val="25000"/>
                  </a:prstClr>
                </a:solidFill>
                <a:effectLst>
                  <a:outerShdw blurRad="38100" dist="38100" dir="2700000" algn="tl">
                    <a:srgbClr val="000000">
                      <a:alpha val="43137"/>
                    </a:srgbClr>
                  </a:outerShdw>
                </a:effectLst>
              </a:rPr>
              <a:t>çıklığı (EHA) Egzersizleri,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400226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11430" y="2522102"/>
            <a:ext cx="4746769" cy="931718"/>
          </a:xfrm>
        </p:spPr>
        <p:txBody>
          <a:bodyPr>
            <a:noAutofit/>
          </a:bodyPr>
          <a:lstStyle/>
          <a:p>
            <a:pPr marL="0" indent="0" algn="ctr">
              <a:buNone/>
            </a:pPr>
            <a:r>
              <a:rPr lang="tr-TR" sz="4800" b="1" i="1" dirty="0" smtClean="0">
                <a:effectLst>
                  <a:outerShdw blurRad="38100" dist="38100" dir="2700000" algn="tl">
                    <a:srgbClr val="000000">
                      <a:alpha val="43137"/>
                    </a:srgbClr>
                  </a:outerShdw>
                </a:effectLst>
              </a:rPr>
              <a:t>Germe</a:t>
            </a:r>
          </a:p>
          <a:p>
            <a:pPr marL="0" indent="0" algn="ctr">
              <a:buNone/>
            </a:pPr>
            <a:r>
              <a:rPr lang="tr-TR" sz="4800" b="1" i="1" dirty="0">
                <a:effectLst>
                  <a:outerShdw blurRad="38100" dist="38100" dir="2700000" algn="tl">
                    <a:srgbClr val="000000">
                      <a:alpha val="43137"/>
                    </a:srgbClr>
                  </a:outerShdw>
                </a:effectLst>
              </a:rPr>
              <a:t>E</a:t>
            </a:r>
            <a:r>
              <a:rPr lang="tr-TR" sz="4800" b="1" i="1" dirty="0" smtClean="0">
                <a:effectLst>
                  <a:outerShdw blurRad="38100" dist="38100" dir="2700000" algn="tl">
                    <a:srgbClr val="000000">
                      <a:alpha val="43137"/>
                    </a:srgbClr>
                  </a:outerShdw>
                </a:effectLst>
              </a:rPr>
              <a:t>gzersizleri,</a:t>
            </a:r>
            <a:endParaRPr lang="tr-TR"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604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98085" y="2583873"/>
            <a:ext cx="8915400" cy="3777622"/>
          </a:xfrm>
        </p:spPr>
        <p:txBody>
          <a:bodyPr>
            <a:normAutofit/>
          </a:bodyPr>
          <a:lstStyle/>
          <a:p>
            <a:pPr marL="0" indent="0" algn="ctr">
              <a:buNone/>
            </a:pPr>
            <a:r>
              <a:rPr lang="tr-TR" sz="4000" b="1" i="1" dirty="0" smtClean="0">
                <a:effectLst>
                  <a:outerShdw blurRad="38100" dist="38100" dir="2700000" algn="tl">
                    <a:srgbClr val="000000">
                      <a:alpha val="43137"/>
                    </a:srgbClr>
                  </a:outerShdw>
                </a:effectLst>
              </a:rPr>
              <a:t>Kas Kuvvetlendirme </a:t>
            </a:r>
            <a:r>
              <a:rPr lang="tr-TR" sz="4000" b="1" i="1" dirty="0">
                <a:effectLst>
                  <a:outerShdw blurRad="38100" dist="38100" dir="2700000" algn="tl">
                    <a:srgbClr val="000000">
                      <a:alpha val="43137"/>
                    </a:srgbClr>
                  </a:outerShdw>
                </a:effectLst>
              </a:rPr>
              <a:t>E</a:t>
            </a:r>
            <a:r>
              <a:rPr lang="tr-TR" sz="4000" b="1" i="1" dirty="0" smtClean="0">
                <a:effectLst>
                  <a:outerShdw blurRad="38100" dist="38100" dir="2700000" algn="tl">
                    <a:srgbClr val="000000">
                      <a:alpha val="43137"/>
                    </a:srgbClr>
                  </a:outerShdw>
                </a:effectLst>
              </a:rPr>
              <a:t>gzersizleri,</a:t>
            </a:r>
            <a:endParaRPr lang="tr-TR" sz="4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1458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İçerik Yer Tutucusu 2"/>
          <p:cNvSpPr txBox="1">
            <a:spLocks/>
          </p:cNvSpPr>
          <p:nvPr/>
        </p:nvSpPr>
        <p:spPr>
          <a:xfrm>
            <a:off x="1998085" y="2583873"/>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tr-TR" sz="4000" b="1" i="1" dirty="0" smtClean="0">
                <a:effectLst>
                  <a:outerShdw blurRad="38100" dist="38100" dir="2700000" algn="tl">
                    <a:srgbClr val="000000">
                      <a:alpha val="43137"/>
                    </a:srgbClr>
                  </a:outerShdw>
                </a:effectLst>
              </a:rPr>
              <a:t>Denge koordinasyon egzersizleri,</a:t>
            </a:r>
            <a:endParaRPr lang="tr-TR" sz="4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236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56803" y="2928584"/>
            <a:ext cx="8915400" cy="3777622"/>
          </a:xfrm>
        </p:spPr>
        <p:txBody>
          <a:bodyPr>
            <a:normAutofit/>
          </a:bodyPr>
          <a:lstStyle/>
          <a:p>
            <a:pPr marL="0" indent="0" algn="ctr">
              <a:buNone/>
            </a:pPr>
            <a:r>
              <a:rPr lang="tr-TR" sz="3600" b="1" i="1" dirty="0" smtClean="0">
                <a:effectLst>
                  <a:outerShdw blurRad="38100" dist="38100" dir="2700000" algn="tl">
                    <a:srgbClr val="000000">
                      <a:alpha val="43137"/>
                    </a:srgbClr>
                  </a:outerShdw>
                </a:effectLst>
              </a:rPr>
              <a:t>Robotik</a:t>
            </a:r>
          </a:p>
          <a:p>
            <a:pPr marL="0" indent="0" algn="ctr">
              <a:buNone/>
            </a:pPr>
            <a:r>
              <a:rPr lang="tr-TR" sz="3600" b="1" i="1" dirty="0" smtClean="0">
                <a:effectLst>
                  <a:outerShdw blurRad="38100" dist="38100" dir="2700000" algn="tl">
                    <a:srgbClr val="000000">
                      <a:alpha val="43137"/>
                    </a:srgbClr>
                  </a:outerShdw>
                </a:effectLst>
              </a:rPr>
              <a:t>Rehabilitasyon,</a:t>
            </a:r>
            <a:endParaRPr lang="tr-TR" sz="3600" b="1" i="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221" y="689183"/>
            <a:ext cx="6674685" cy="58604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64416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6960" y="499419"/>
            <a:ext cx="8911687" cy="1280890"/>
          </a:xfrm>
        </p:spPr>
        <p:txBody>
          <a:bodyPr/>
          <a:lstStyle/>
          <a:p>
            <a:r>
              <a:rPr lang="tr-TR" b="1" dirty="0"/>
              <a:t>Omurilik nedir? Önemi nedir?</a:t>
            </a:r>
            <a:endParaRPr lang="tr-TR" dirty="0"/>
          </a:p>
        </p:txBody>
      </p:sp>
      <p:sp>
        <p:nvSpPr>
          <p:cNvPr id="3" name="İçerik Yer Tutucusu 2"/>
          <p:cNvSpPr>
            <a:spLocks noGrp="1"/>
          </p:cNvSpPr>
          <p:nvPr>
            <p:ph idx="1"/>
          </p:nvPr>
        </p:nvSpPr>
        <p:spPr>
          <a:xfrm>
            <a:off x="5851957" y="1056737"/>
            <a:ext cx="5785861" cy="5264727"/>
          </a:xfrm>
        </p:spPr>
        <p:txBody>
          <a:bodyPr>
            <a:noAutofit/>
          </a:bodyPr>
          <a:lstStyle/>
          <a:p>
            <a:pPr algn="ctr"/>
            <a:r>
              <a:rPr lang="tr-TR" sz="3200" dirty="0">
                <a:effectLst>
                  <a:outerShdw blurRad="38100" dist="38100" dir="2700000" algn="tl">
                    <a:srgbClr val="000000">
                      <a:alpha val="43137"/>
                    </a:srgbClr>
                  </a:outerShdw>
                </a:effectLst>
              </a:rPr>
              <a:t>Omurilik, omurganın içinde yer alan beynin devamı olarak santral sinir sisteminin bir parçası olan sinir paketidir. Kollarımız ve ayaklarımıza giden tüm sinirler ile göğüs kafesi kasları, mesane, barsak, cinsel organlara giden bir takım sinirler omurilikten çıkmaktadır.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63" y="1254164"/>
            <a:ext cx="4679639" cy="5306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5231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35541" y="2620200"/>
            <a:ext cx="4212668" cy="2838413"/>
          </a:xfrm>
        </p:spPr>
        <p:txBody>
          <a:bodyPr>
            <a:normAutofit/>
          </a:bodyPr>
          <a:lstStyle/>
          <a:p>
            <a:pPr marL="0" indent="0" algn="ctr">
              <a:buNone/>
            </a:pPr>
            <a:r>
              <a:rPr lang="tr-TR" sz="4000" b="1" i="1" dirty="0" smtClean="0">
                <a:effectLst>
                  <a:outerShdw blurRad="38100" dist="38100" dir="2700000" algn="tl">
                    <a:srgbClr val="000000">
                      <a:alpha val="43137"/>
                    </a:srgbClr>
                  </a:outerShdw>
                </a:effectLst>
              </a:rPr>
              <a:t>Havuz</a:t>
            </a:r>
          </a:p>
          <a:p>
            <a:pPr marL="0" indent="0" algn="ctr">
              <a:buNone/>
            </a:pPr>
            <a:r>
              <a:rPr lang="tr-TR" sz="4000" b="1" i="1" dirty="0" smtClean="0">
                <a:effectLst>
                  <a:outerShdw blurRad="38100" dist="38100" dir="2700000" algn="tl">
                    <a:srgbClr val="000000">
                      <a:alpha val="43137"/>
                    </a:srgbClr>
                  </a:outerShdw>
                </a:effectLst>
              </a:rPr>
              <a:t>Tedavileri,</a:t>
            </a:r>
            <a:endParaRPr lang="tr-TR" sz="4000" b="1" i="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82" y="244548"/>
            <a:ext cx="7038754" cy="64964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56471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3548" y="2258291"/>
            <a:ext cx="5730649" cy="3777622"/>
          </a:xfrm>
        </p:spPr>
        <p:txBody>
          <a:bodyPr>
            <a:normAutofit/>
          </a:bodyPr>
          <a:lstStyle/>
          <a:p>
            <a:pPr marL="0" indent="0" algn="ctr">
              <a:buNone/>
            </a:pPr>
            <a:r>
              <a:rPr lang="tr-TR" sz="4000" b="1" i="1" dirty="0" smtClean="0">
                <a:effectLst>
                  <a:outerShdw blurRad="38100" dist="38100" dir="2700000" algn="tl">
                    <a:srgbClr val="000000">
                      <a:alpha val="43137"/>
                    </a:srgbClr>
                  </a:outerShdw>
                </a:effectLst>
              </a:rPr>
              <a:t>Sanal</a:t>
            </a:r>
          </a:p>
          <a:p>
            <a:pPr marL="0" indent="0" algn="ctr">
              <a:buNone/>
            </a:pPr>
            <a:r>
              <a:rPr lang="tr-TR" sz="4000" b="1" i="1" dirty="0" smtClean="0">
                <a:effectLst>
                  <a:outerShdw blurRad="38100" dist="38100" dir="2700000" algn="tl">
                    <a:srgbClr val="000000">
                      <a:alpha val="43137"/>
                    </a:srgbClr>
                  </a:outerShdw>
                </a:effectLst>
              </a:rPr>
              <a:t>Gerçeklik</a:t>
            </a:r>
          </a:p>
          <a:p>
            <a:pPr marL="0" indent="0" algn="ctr">
              <a:buNone/>
            </a:pPr>
            <a:r>
              <a:rPr lang="tr-TR" sz="4000" b="1" i="1" dirty="0" smtClean="0">
                <a:effectLst>
                  <a:outerShdw blurRad="38100" dist="38100" dir="2700000" algn="tl">
                    <a:srgbClr val="000000">
                      <a:alpha val="43137"/>
                    </a:srgbClr>
                  </a:outerShdw>
                </a:effectLst>
              </a:rPr>
              <a:t>Tedavileri,</a:t>
            </a:r>
            <a:endParaRPr lang="tr-TR" sz="4000" b="1" i="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473" y="155863"/>
            <a:ext cx="7284027" cy="64839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60730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23158" y="3050309"/>
            <a:ext cx="3759633" cy="1825336"/>
          </a:xfrm>
        </p:spPr>
        <p:txBody>
          <a:bodyPr/>
          <a:lstStyle/>
          <a:p>
            <a:pPr marL="0" indent="0">
              <a:buNone/>
            </a:pPr>
            <a:r>
              <a:rPr lang="tr-TR" sz="4000" b="1" i="1" dirty="0" err="1" smtClean="0">
                <a:effectLst>
                  <a:outerShdw blurRad="38100" dist="38100" dir="2700000" algn="tl">
                    <a:srgbClr val="000000">
                      <a:alpha val="43137"/>
                    </a:srgbClr>
                  </a:outerShdw>
                </a:effectLst>
              </a:rPr>
              <a:t>Biofeedback</a:t>
            </a:r>
            <a:r>
              <a:rPr lang="tr-TR" sz="4000" b="1" i="1" dirty="0" smtClean="0">
                <a:effectLst>
                  <a:outerShdw blurRad="38100" dist="38100" dir="2700000" algn="tl">
                    <a:srgbClr val="000000">
                      <a:alpha val="43137"/>
                    </a:srgbClr>
                  </a:outerShdw>
                </a:effectLst>
              </a:rPr>
              <a:t>,</a:t>
            </a:r>
            <a:endParaRPr lang="tr-TR" sz="4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9151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36800" y="1722582"/>
            <a:ext cx="7296727" cy="3947340"/>
          </a:xfrm>
        </p:spPr>
        <p:txBody>
          <a:bodyPr>
            <a:normAutofit fontScale="77500" lnSpcReduction="20000"/>
          </a:bodyPr>
          <a:lstStyle/>
          <a:p>
            <a:pPr marL="0" indent="0" algn="ctr">
              <a:buNone/>
            </a:pPr>
            <a:r>
              <a:rPr lang="tr-TR" sz="4000" b="1" i="1" dirty="0" smtClean="0">
                <a:effectLst>
                  <a:outerShdw blurRad="38100" dist="38100" dir="2700000" algn="tl">
                    <a:srgbClr val="000000">
                      <a:alpha val="43137"/>
                    </a:srgbClr>
                  </a:outerShdw>
                </a:effectLst>
              </a:rPr>
              <a:t>Fonksiyonel</a:t>
            </a:r>
          </a:p>
          <a:p>
            <a:pPr marL="0" indent="0" algn="ctr">
              <a:buNone/>
            </a:pPr>
            <a:r>
              <a:rPr lang="tr-TR" sz="4000" b="1" i="1" dirty="0" err="1" smtClean="0">
                <a:effectLst>
                  <a:outerShdw blurRad="38100" dist="38100" dir="2700000" algn="tl">
                    <a:srgbClr val="000000">
                      <a:alpha val="43137"/>
                    </a:srgbClr>
                  </a:outerShdw>
                </a:effectLst>
              </a:rPr>
              <a:t>Nöromusküler</a:t>
            </a:r>
            <a:endParaRPr lang="tr-TR" sz="4000" b="1" i="1" dirty="0">
              <a:effectLst>
                <a:outerShdw blurRad="38100" dist="38100" dir="2700000" algn="tl">
                  <a:srgbClr val="000000">
                    <a:alpha val="43137"/>
                  </a:srgbClr>
                </a:outerShdw>
              </a:effectLst>
            </a:endParaRPr>
          </a:p>
          <a:p>
            <a:pPr marL="0" indent="0" algn="ctr">
              <a:buNone/>
            </a:pPr>
            <a:r>
              <a:rPr lang="tr-TR" sz="4000" b="1" i="1" dirty="0" smtClean="0">
                <a:effectLst>
                  <a:outerShdw blurRad="38100" dist="38100" dir="2700000" algn="tl">
                    <a:srgbClr val="000000">
                      <a:alpha val="43137"/>
                    </a:srgbClr>
                  </a:outerShdw>
                </a:effectLst>
              </a:rPr>
              <a:t>Elektriksel</a:t>
            </a:r>
          </a:p>
          <a:p>
            <a:pPr marL="0" indent="0" algn="ctr">
              <a:buNone/>
            </a:pPr>
            <a:r>
              <a:rPr lang="tr-TR" sz="4000" b="1" i="1" dirty="0" err="1" smtClean="0">
                <a:effectLst>
                  <a:outerShdw blurRad="38100" dist="38100" dir="2700000" algn="tl">
                    <a:srgbClr val="000000">
                      <a:alpha val="43137"/>
                    </a:srgbClr>
                  </a:outerShdw>
                </a:effectLst>
              </a:rPr>
              <a:t>Stimülasyon</a:t>
            </a:r>
            <a:endParaRPr lang="tr-TR" sz="4000" b="1" i="1" dirty="0" smtClean="0">
              <a:effectLst>
                <a:outerShdw blurRad="38100" dist="38100" dir="2700000" algn="tl">
                  <a:srgbClr val="000000">
                    <a:alpha val="43137"/>
                  </a:srgbClr>
                </a:outerShdw>
              </a:effectLst>
            </a:endParaRPr>
          </a:p>
          <a:p>
            <a:pPr marL="0" indent="0" algn="ctr">
              <a:buNone/>
            </a:pPr>
            <a:endParaRPr lang="tr-TR" sz="4000" b="1" i="1" dirty="0">
              <a:effectLst>
                <a:outerShdw blurRad="38100" dist="38100" dir="2700000" algn="tl">
                  <a:srgbClr val="000000">
                    <a:alpha val="43137"/>
                  </a:srgbClr>
                </a:outerShdw>
              </a:effectLst>
            </a:endParaRPr>
          </a:p>
          <a:p>
            <a:pPr marL="0" indent="0" algn="ctr">
              <a:buNone/>
            </a:pPr>
            <a:r>
              <a:rPr lang="tr-TR" sz="4000" i="1" dirty="0"/>
              <a:t>teknikleri gibi daha yeni ve ileri rehabilitasyon yaklaşımları da tedavi planına dahil edilebilmektedir.</a:t>
            </a:r>
          </a:p>
          <a:p>
            <a:pPr marL="0" indent="0" algn="ctr">
              <a:buNone/>
            </a:pPr>
            <a:endParaRPr lang="tr-TR" sz="4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2288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03412" y="1790700"/>
            <a:ext cx="8915400" cy="3777622"/>
          </a:xfrm>
        </p:spPr>
        <p:txBody>
          <a:bodyPr>
            <a:normAutofit/>
          </a:bodyPr>
          <a:lstStyle/>
          <a:p>
            <a:pPr algn="ctr"/>
            <a:r>
              <a:rPr lang="tr-TR" sz="3200" i="1" dirty="0">
                <a:effectLst>
                  <a:outerShdw blurRad="38100" dist="38100" dir="2700000" algn="tl">
                    <a:srgbClr val="000000">
                      <a:alpha val="43137"/>
                    </a:srgbClr>
                  </a:outerShdw>
                </a:effectLst>
              </a:rPr>
              <a:t>Ayrıca rehabilitasyon programı içinde </a:t>
            </a:r>
            <a:r>
              <a:rPr lang="tr-TR" sz="3200" i="1" u="sng" dirty="0">
                <a:effectLst>
                  <a:outerShdw blurRad="38100" dist="38100" dir="2700000" algn="tl">
                    <a:srgbClr val="000000">
                      <a:alpha val="43137"/>
                    </a:srgbClr>
                  </a:outerShdw>
                </a:effectLst>
              </a:rPr>
              <a:t>mesane ve barsak boşaltımının düzenli aralıklarla yapılması ve yeterli takip, yatak yaralarının önlenmesi amacıyla havalı yatak ve pozisyonlama, kas ve kemik erimelerinin önlenmesi için yatak içi </a:t>
            </a:r>
            <a:r>
              <a:rPr lang="tr-TR" sz="3200" i="1" u="sng" dirty="0" smtClean="0">
                <a:effectLst>
                  <a:outerShdw blurRad="38100" dist="38100" dir="2700000" algn="tl">
                    <a:srgbClr val="000000">
                      <a:alpha val="43137"/>
                    </a:srgbClr>
                  </a:outerShdw>
                </a:effectLst>
              </a:rPr>
              <a:t>egzersizler</a:t>
            </a:r>
            <a:r>
              <a:rPr lang="tr-TR" sz="3200" i="1" dirty="0" smtClean="0">
                <a:effectLst>
                  <a:outerShdw blurRad="38100" dist="38100" dir="2700000" algn="tl">
                    <a:srgbClr val="000000">
                      <a:alpha val="43137"/>
                    </a:srgbClr>
                  </a:outerShdw>
                </a:effectLst>
              </a:rPr>
              <a:t> bulunmalıdır.</a:t>
            </a:r>
            <a:endParaRPr lang="tr-TR" sz="3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5177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10592" y="298201"/>
            <a:ext cx="9925194" cy="1280890"/>
          </a:xfrm>
        </p:spPr>
        <p:txBody>
          <a:bodyPr>
            <a:normAutofit/>
          </a:bodyPr>
          <a:lstStyle/>
          <a:p>
            <a:pPr algn="just"/>
            <a:r>
              <a:rPr lang="tr-TR" sz="3200" b="1" dirty="0" smtClean="0"/>
              <a:t>Hastalar Rehabilitasyondan Fayda </a:t>
            </a:r>
            <a:r>
              <a:rPr lang="tr-TR" sz="3200" b="1" dirty="0"/>
              <a:t>G</a:t>
            </a:r>
            <a:r>
              <a:rPr lang="tr-TR" sz="3200" b="1" dirty="0" smtClean="0"/>
              <a:t>örürler </a:t>
            </a:r>
            <a:r>
              <a:rPr lang="tr-TR" sz="3200" b="1" dirty="0"/>
              <a:t>mi?</a:t>
            </a:r>
            <a:endParaRPr lang="tr-TR" sz="3200" dirty="0"/>
          </a:p>
        </p:txBody>
      </p:sp>
      <p:sp>
        <p:nvSpPr>
          <p:cNvPr id="3" name="İçerik Yer Tutucusu 2"/>
          <p:cNvSpPr>
            <a:spLocks noGrp="1"/>
          </p:cNvSpPr>
          <p:nvPr>
            <p:ph idx="1"/>
          </p:nvPr>
        </p:nvSpPr>
        <p:spPr>
          <a:xfrm>
            <a:off x="1610591" y="1104900"/>
            <a:ext cx="9715499" cy="1555172"/>
          </a:xfrm>
        </p:spPr>
        <p:txBody>
          <a:bodyPr>
            <a:normAutofit/>
          </a:bodyPr>
          <a:lstStyle/>
          <a:p>
            <a:pPr marL="0" indent="0" algn="ctr">
              <a:buNone/>
            </a:pPr>
            <a:r>
              <a:rPr lang="tr-TR" sz="2400" dirty="0"/>
              <a:t>Omurilik yaralanmaları sonucu oluşan felçler eğer </a:t>
            </a:r>
            <a:r>
              <a:rPr lang="tr-TR" sz="2400" dirty="0" err="1"/>
              <a:t>komplet</a:t>
            </a:r>
            <a:r>
              <a:rPr lang="tr-TR" sz="2400" dirty="0"/>
              <a:t> yaralanmaysa maalesef geri dönüşü olmaz. Kısmi omurilik yaralanmalı hastalarda ise birkaç </a:t>
            </a:r>
            <a:r>
              <a:rPr lang="tr-TR" sz="2400" dirty="0" smtClean="0"/>
              <a:t>ay veya yıl </a:t>
            </a:r>
            <a:r>
              <a:rPr lang="tr-TR" sz="2400" dirty="0"/>
              <a:t>içerisinde kısmen veya tamamen hareketlerde geri dönüş </a:t>
            </a:r>
            <a:r>
              <a:rPr lang="tr-TR" sz="2400" dirty="0" smtClean="0"/>
              <a:t>görülebilir.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032" y="2878281"/>
            <a:ext cx="6904615" cy="3763818"/>
          </a:xfrm>
          <a:prstGeom prst="rect">
            <a:avLst/>
          </a:prstGeom>
        </p:spPr>
      </p:pic>
    </p:spTree>
    <p:extLst>
      <p:ext uri="{BB962C8B-B14F-4D97-AF65-F5344CB8AC3E}">
        <p14:creationId xmlns:p14="http://schemas.microsoft.com/office/powerpoint/2010/main" val="3502165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89172" y="512618"/>
            <a:ext cx="5060373" cy="6781800"/>
          </a:xfrm>
        </p:spPr>
        <p:txBody>
          <a:bodyPr>
            <a:normAutofit/>
          </a:bodyPr>
          <a:lstStyle/>
          <a:p>
            <a:pPr algn="ctr"/>
            <a:r>
              <a:rPr lang="tr-TR" sz="2900" i="1" dirty="0">
                <a:effectLst>
                  <a:outerShdw blurRad="38100" dist="38100" dir="2700000" algn="tl">
                    <a:srgbClr val="000000">
                      <a:alpha val="43137"/>
                    </a:srgbClr>
                  </a:outerShdw>
                </a:effectLst>
              </a:rPr>
              <a:t>P</a:t>
            </a:r>
            <a:r>
              <a:rPr lang="tr-TR" sz="2900" i="1" dirty="0" smtClean="0">
                <a:effectLst>
                  <a:outerShdw blurRad="38100" dist="38100" dir="2700000" algn="tl">
                    <a:srgbClr val="000000">
                      <a:alpha val="43137"/>
                    </a:srgbClr>
                  </a:outerShdw>
                </a:effectLst>
              </a:rPr>
              <a:t>rogram içerisine</a:t>
            </a:r>
            <a:r>
              <a:rPr lang="tr-TR" sz="2900" i="1" dirty="0">
                <a:effectLst>
                  <a:outerShdw blurRad="38100" dist="38100" dir="2700000" algn="tl">
                    <a:srgbClr val="000000">
                      <a:alpha val="43137"/>
                    </a:srgbClr>
                  </a:outerShdw>
                </a:effectLst>
              </a:rPr>
              <a:t>;</a:t>
            </a:r>
            <a:r>
              <a:rPr lang="tr-TR" sz="2900" i="1" dirty="0" smtClean="0">
                <a:effectLst>
                  <a:outerShdw blurRad="38100" dist="38100" dir="2700000" algn="tl">
                    <a:srgbClr val="000000">
                      <a:alpha val="43137"/>
                    </a:srgbClr>
                  </a:outerShdw>
                </a:effectLst>
              </a:rPr>
              <a:t> </a:t>
            </a:r>
            <a:r>
              <a:rPr lang="tr-TR" sz="2900" i="1" u="sng" dirty="0" smtClean="0">
                <a:effectLst>
                  <a:outerShdw blurRad="38100" dist="38100" dir="2700000" algn="tl">
                    <a:srgbClr val="000000">
                      <a:alpha val="43137"/>
                    </a:srgbClr>
                  </a:outerShdw>
                </a:effectLst>
              </a:rPr>
              <a:t>hastanın </a:t>
            </a:r>
            <a:r>
              <a:rPr lang="tr-TR" sz="2900" i="1" u="sng" dirty="0">
                <a:effectLst>
                  <a:outerShdw blurRad="38100" dist="38100" dir="2700000" algn="tl">
                    <a:srgbClr val="000000">
                      <a:alpha val="43137"/>
                    </a:srgbClr>
                  </a:outerShdw>
                </a:effectLst>
              </a:rPr>
              <a:t>mümkün olan en kısa zamanda dikey pozisyona getirilmesi, zaman içerisinde uygun hastaların cihazlar ve dış desteklerle yürütülmesi, yürütülemeyen hastaların ise kendine yetecek şekilde tekerlekli sandalye transferlerinin geliştirilmesi</a:t>
            </a:r>
            <a:r>
              <a:rPr lang="tr-TR" sz="2900" i="1" dirty="0">
                <a:effectLst>
                  <a:outerShdw blurRad="38100" dist="38100" dir="2700000" algn="tl">
                    <a:srgbClr val="000000">
                      <a:alpha val="43137"/>
                    </a:srgbClr>
                  </a:outerShdw>
                </a:effectLst>
              </a:rPr>
              <a:t> de </a:t>
            </a:r>
            <a:r>
              <a:rPr lang="tr-TR" sz="2900" i="1" dirty="0" smtClean="0">
                <a:effectLst>
                  <a:outerShdw blurRad="38100" dist="38100" dir="2700000" algn="tl">
                    <a:srgbClr val="000000">
                      <a:alpha val="43137"/>
                    </a:srgbClr>
                  </a:outerShdw>
                </a:effectLst>
              </a:rPr>
              <a:t>mutlaka </a:t>
            </a:r>
            <a:r>
              <a:rPr lang="tr-TR" sz="2900" i="1" dirty="0">
                <a:effectLst>
                  <a:outerShdw blurRad="38100" dist="38100" dir="2700000" algn="tl">
                    <a:srgbClr val="000000">
                      <a:alpha val="43137"/>
                    </a:srgbClr>
                  </a:outerShdw>
                </a:effectLst>
              </a:rPr>
              <a:t>eklenmelidir.</a:t>
            </a:r>
          </a:p>
          <a:p>
            <a:pPr algn="ctr"/>
            <a:endParaRPr lang="tr-TR" sz="2900" i="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37" y="76200"/>
            <a:ext cx="6858000" cy="6781800"/>
          </a:xfrm>
          <a:prstGeom prst="snip2DiagRect">
            <a:avLst>
              <a:gd name="adj1" fmla="val 4223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396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70"/>
            <a:ext cx="12192001" cy="6838330"/>
          </a:xfrm>
          <a:prstGeom prst="rect">
            <a:avLst/>
          </a:prstGeom>
        </p:spPr>
      </p:pic>
      <p:sp>
        <p:nvSpPr>
          <p:cNvPr id="3" name="İçerik Yer Tutucusu 2"/>
          <p:cNvSpPr>
            <a:spLocks noGrp="1"/>
          </p:cNvSpPr>
          <p:nvPr>
            <p:ph idx="1"/>
          </p:nvPr>
        </p:nvSpPr>
        <p:spPr>
          <a:xfrm>
            <a:off x="1383867" y="1375063"/>
            <a:ext cx="8414761" cy="3777622"/>
          </a:xfrm>
        </p:spPr>
        <p:txBody>
          <a:bodyPr>
            <a:normAutofit/>
          </a:bodyPr>
          <a:lstStyle/>
          <a:p>
            <a:pPr marL="0" indent="0" algn="ctr">
              <a:buNone/>
            </a:pPr>
            <a:r>
              <a:rPr lang="tr-TR" sz="7200" i="1" dirty="0" smtClean="0">
                <a:effectLst>
                  <a:outerShdw blurRad="38100" dist="38100" dir="2700000" algn="tl">
                    <a:srgbClr val="000000">
                      <a:alpha val="43137"/>
                    </a:srgbClr>
                  </a:outerShdw>
                </a:effectLst>
              </a:rPr>
              <a:t>Sağlıklı</a:t>
            </a:r>
          </a:p>
          <a:p>
            <a:pPr marL="0" indent="0" algn="ctr">
              <a:buNone/>
            </a:pPr>
            <a:r>
              <a:rPr lang="tr-TR" sz="7200" i="1" dirty="0" smtClean="0">
                <a:effectLst>
                  <a:outerShdw blurRad="38100" dist="38100" dir="2700000" algn="tl">
                    <a:srgbClr val="000000">
                      <a:alpha val="43137"/>
                    </a:srgbClr>
                  </a:outerShdw>
                </a:effectLst>
              </a:rPr>
              <a:t>Günler</a:t>
            </a:r>
          </a:p>
          <a:p>
            <a:pPr marL="0" indent="0" algn="ctr">
              <a:buNone/>
            </a:pPr>
            <a:r>
              <a:rPr lang="tr-TR" sz="7200" dirty="0" smtClean="0">
                <a:effectLst>
                  <a:outerShdw blurRad="38100" dist="38100" dir="2700000" algn="tl">
                    <a:srgbClr val="000000">
                      <a:alpha val="43137"/>
                    </a:srgbClr>
                  </a:outerShdw>
                </a:effectLst>
                <a:sym typeface="Wingdings" panose="05000000000000000000" pitchFamily="2" charset="2"/>
              </a:rPr>
              <a:t></a:t>
            </a:r>
            <a:endParaRPr lang="tr-TR"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2477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9809" y="177300"/>
            <a:ext cx="4717473" cy="1280890"/>
          </a:xfrm>
        </p:spPr>
        <p:txBody>
          <a:bodyPr>
            <a:normAutofit fontScale="90000"/>
          </a:bodyPr>
          <a:lstStyle/>
          <a:p>
            <a:r>
              <a:rPr lang="tr-TR" b="1" dirty="0"/>
              <a:t>Omurilik </a:t>
            </a:r>
            <a:r>
              <a:rPr lang="tr-TR" b="1" dirty="0" smtClean="0"/>
              <a:t>Yaralanması </a:t>
            </a:r>
            <a:r>
              <a:rPr lang="tr-TR" b="1" dirty="0"/>
              <a:t>N</a:t>
            </a:r>
            <a:r>
              <a:rPr lang="tr-TR" b="1" dirty="0" smtClean="0"/>
              <a:t>edenleri </a:t>
            </a:r>
            <a:r>
              <a:rPr lang="tr-TR" b="1" dirty="0"/>
              <a:t>N</a:t>
            </a:r>
            <a:r>
              <a:rPr lang="tr-TR" b="1" dirty="0" smtClean="0"/>
              <a:t>elerdir</a:t>
            </a:r>
            <a:r>
              <a:rPr lang="tr-TR" b="1" dirty="0"/>
              <a:t>?</a:t>
            </a:r>
            <a:endParaRPr lang="tr-TR" dirty="0"/>
          </a:p>
        </p:txBody>
      </p:sp>
      <p:sp>
        <p:nvSpPr>
          <p:cNvPr id="3" name="İçerik Yer Tutucusu 2"/>
          <p:cNvSpPr>
            <a:spLocks noGrp="1"/>
          </p:cNvSpPr>
          <p:nvPr>
            <p:ph idx="1"/>
          </p:nvPr>
        </p:nvSpPr>
        <p:spPr>
          <a:xfrm>
            <a:off x="987136" y="1399307"/>
            <a:ext cx="4977246" cy="4651387"/>
          </a:xfrm>
        </p:spPr>
        <p:txBody>
          <a:bodyPr>
            <a:noAutofit/>
          </a:bodyPr>
          <a:lstStyle/>
          <a:p>
            <a:r>
              <a:rPr lang="tr-TR" sz="2800" dirty="0"/>
              <a:t>Omurilik beyinden çıktığı yerden itibaren boyun, sırt, bel ve kuyruk sokumuna kadar uzanan omurganın ortasındaki omurilik kanalında seyreder ve bu kemik yapı tarafından korunur. Omurgaların herhangi bir sebeple zarar görmesi sonucunda içinde yer alan omurilik zarar görür.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4382" y="800101"/>
            <a:ext cx="6005945" cy="5419466"/>
          </a:xfrm>
          <a:prstGeom prst="rect">
            <a:avLst/>
          </a:prstGeom>
        </p:spPr>
      </p:pic>
    </p:spTree>
    <p:extLst>
      <p:ext uri="{BB962C8B-B14F-4D97-AF65-F5344CB8AC3E}">
        <p14:creationId xmlns:p14="http://schemas.microsoft.com/office/powerpoint/2010/main" val="1539286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24840" y="252847"/>
            <a:ext cx="10302587" cy="1918853"/>
          </a:xfrm>
        </p:spPr>
        <p:txBody>
          <a:bodyPr>
            <a:normAutofit/>
          </a:bodyPr>
          <a:lstStyle/>
          <a:p>
            <a:pPr algn="ctr"/>
            <a:r>
              <a:rPr lang="tr-TR" sz="2400" dirty="0"/>
              <a:t>Dünyada ve ülkemizde en sık omurilik yaralanması nedeni trafik kazalarıdır. Sonrasında yüksekten düşmeler, ateşli silah yaralanmaları, spor yaralanmaları özellikle sığ suya atlama en sık rastlanan </a:t>
            </a:r>
            <a:r>
              <a:rPr lang="tr-TR" sz="2400" dirty="0" err="1"/>
              <a:t>travmatik</a:t>
            </a:r>
            <a:r>
              <a:rPr lang="tr-TR" sz="2400" dirty="0"/>
              <a:t> omurilik yaralanmaları nedenleridir.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076" y="1974272"/>
            <a:ext cx="5794230" cy="2982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ikdörtgen 5"/>
          <p:cNvSpPr/>
          <p:nvPr/>
        </p:nvSpPr>
        <p:spPr>
          <a:xfrm>
            <a:off x="1620982" y="5073272"/>
            <a:ext cx="9580418" cy="1200329"/>
          </a:xfrm>
          <a:prstGeom prst="rect">
            <a:avLst/>
          </a:prstGeom>
        </p:spPr>
        <p:txBody>
          <a:bodyPr wrap="square">
            <a:spAutoFit/>
          </a:bodyPr>
          <a:lstStyle/>
          <a:p>
            <a:pPr algn="ctr"/>
            <a:r>
              <a:rPr lang="tr-TR" sz="2400" dirty="0" err="1">
                <a:solidFill>
                  <a:srgbClr val="333333"/>
                </a:solidFill>
                <a:latin typeface="Open Sans"/>
              </a:rPr>
              <a:t>Travmatik</a:t>
            </a:r>
            <a:r>
              <a:rPr lang="tr-TR" sz="2400" dirty="0">
                <a:solidFill>
                  <a:srgbClr val="333333"/>
                </a:solidFill>
                <a:latin typeface="Open Sans"/>
              </a:rPr>
              <a:t> nedenler dışında omurilik tümörleri, omurilik </a:t>
            </a:r>
            <a:r>
              <a:rPr lang="tr-TR" sz="2400" dirty="0" smtClean="0">
                <a:solidFill>
                  <a:srgbClr val="333333"/>
                </a:solidFill>
                <a:latin typeface="Open Sans"/>
              </a:rPr>
              <a:t>enfeksiyonları gibi </a:t>
            </a:r>
            <a:r>
              <a:rPr lang="tr-TR" sz="2400" dirty="0" err="1">
                <a:solidFill>
                  <a:srgbClr val="333333"/>
                </a:solidFill>
                <a:latin typeface="Open Sans"/>
              </a:rPr>
              <a:t>travmatik</a:t>
            </a:r>
            <a:r>
              <a:rPr lang="tr-TR" sz="2400" dirty="0">
                <a:solidFill>
                  <a:srgbClr val="333333"/>
                </a:solidFill>
                <a:latin typeface="Open Sans"/>
              </a:rPr>
              <a:t> olmayan </a:t>
            </a:r>
            <a:r>
              <a:rPr lang="tr-TR" sz="2400" dirty="0" smtClean="0">
                <a:solidFill>
                  <a:srgbClr val="333333"/>
                </a:solidFill>
                <a:latin typeface="Open Sans"/>
              </a:rPr>
              <a:t>nedenler de </a:t>
            </a:r>
            <a:r>
              <a:rPr lang="tr-TR" sz="2400" dirty="0">
                <a:solidFill>
                  <a:srgbClr val="333333"/>
                </a:solidFill>
                <a:latin typeface="Open Sans"/>
              </a:rPr>
              <a:t>omurilik hasarına neden olabilirler.</a:t>
            </a:r>
            <a:endParaRPr lang="tr-TR" sz="2400" dirty="0"/>
          </a:p>
        </p:txBody>
      </p:sp>
    </p:spTree>
    <p:extLst>
      <p:ext uri="{BB962C8B-B14F-4D97-AF65-F5344CB8AC3E}">
        <p14:creationId xmlns:p14="http://schemas.microsoft.com/office/powerpoint/2010/main" val="3949841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30675" y="1988128"/>
            <a:ext cx="8915400" cy="3777622"/>
          </a:xfrm>
        </p:spPr>
        <p:txBody>
          <a:bodyPr>
            <a:normAutofit/>
          </a:bodyPr>
          <a:lstStyle/>
          <a:p>
            <a:pPr marL="0" indent="0" algn="ctr">
              <a:buNone/>
            </a:pPr>
            <a:r>
              <a:rPr lang="tr-TR" sz="4400" dirty="0"/>
              <a:t>Yaralanma seviyelerine göre değişen tipte felçler ortaya çıkar. Bu tabloya genel olarak </a:t>
            </a:r>
            <a:r>
              <a:rPr lang="tr-TR" sz="4400" b="1" i="1" u="sng" dirty="0">
                <a:effectLst>
                  <a:outerShdw blurRad="38100" dist="38100" dir="2700000" algn="tl">
                    <a:srgbClr val="000000">
                      <a:alpha val="43137"/>
                    </a:srgbClr>
                  </a:outerShdw>
                </a:effectLst>
              </a:rPr>
              <a:t>omurilik yaralanmaları </a:t>
            </a:r>
            <a:endParaRPr lang="tr-TR" sz="4400" b="1" i="1" u="sng" dirty="0" smtClean="0">
              <a:effectLst>
                <a:outerShdw blurRad="38100" dist="38100" dir="2700000" algn="tl">
                  <a:srgbClr val="000000">
                    <a:alpha val="43137"/>
                  </a:srgbClr>
                </a:outerShdw>
              </a:effectLst>
            </a:endParaRPr>
          </a:p>
          <a:p>
            <a:pPr marL="0" indent="0" algn="ctr">
              <a:buNone/>
            </a:pPr>
            <a:r>
              <a:rPr lang="tr-TR" sz="4400" dirty="0" smtClean="0"/>
              <a:t>adı </a:t>
            </a:r>
            <a:r>
              <a:rPr lang="tr-TR" sz="4400" dirty="0"/>
              <a:t>verilir.</a:t>
            </a:r>
          </a:p>
        </p:txBody>
      </p:sp>
    </p:spTree>
    <p:extLst>
      <p:ext uri="{BB962C8B-B14F-4D97-AF65-F5344CB8AC3E}">
        <p14:creationId xmlns:p14="http://schemas.microsoft.com/office/powerpoint/2010/main" val="3659571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76052" y="520854"/>
            <a:ext cx="8911687" cy="1280890"/>
          </a:xfrm>
        </p:spPr>
        <p:txBody>
          <a:bodyPr>
            <a:normAutofit/>
          </a:bodyPr>
          <a:lstStyle/>
          <a:p>
            <a:r>
              <a:rPr lang="tr-TR" sz="4800" b="1" dirty="0" err="1" smtClean="0"/>
              <a:t>Parapleji</a:t>
            </a:r>
            <a:r>
              <a:rPr lang="tr-TR" sz="4800" b="1" dirty="0" smtClean="0"/>
              <a:t>:</a:t>
            </a:r>
            <a:endParaRPr lang="tr-TR" sz="4800" dirty="0"/>
          </a:p>
        </p:txBody>
      </p:sp>
      <p:sp>
        <p:nvSpPr>
          <p:cNvPr id="3" name="İçerik Yer Tutucusu 2"/>
          <p:cNvSpPr>
            <a:spLocks noGrp="1"/>
          </p:cNvSpPr>
          <p:nvPr>
            <p:ph idx="1"/>
          </p:nvPr>
        </p:nvSpPr>
        <p:spPr>
          <a:xfrm>
            <a:off x="764143" y="1406235"/>
            <a:ext cx="6239330" cy="5306291"/>
          </a:xfrm>
        </p:spPr>
        <p:txBody>
          <a:bodyPr>
            <a:noAutofit/>
          </a:bodyPr>
          <a:lstStyle/>
          <a:p>
            <a:pPr algn="ctr"/>
            <a:r>
              <a:rPr lang="tr-TR" sz="3600" dirty="0"/>
              <a:t>Sırt </a:t>
            </a:r>
            <a:r>
              <a:rPr lang="tr-TR" sz="3600" dirty="0" smtClean="0"/>
              <a:t>ve </a:t>
            </a:r>
            <a:r>
              <a:rPr lang="tr-TR" sz="3600" dirty="0"/>
              <a:t>bel bölgesindeki </a:t>
            </a:r>
            <a:r>
              <a:rPr lang="tr-TR" sz="3600" dirty="0" err="1"/>
              <a:t>spinal</a:t>
            </a:r>
            <a:r>
              <a:rPr lang="tr-TR" sz="3600" dirty="0"/>
              <a:t> kanal içindeki omuriliğin yaralanması sonucu motor </a:t>
            </a:r>
            <a:r>
              <a:rPr lang="tr-TR" sz="3600" dirty="0" smtClean="0"/>
              <a:t>ve </a:t>
            </a:r>
            <a:r>
              <a:rPr lang="tr-TR" sz="3600" dirty="0"/>
              <a:t>duyusal </a:t>
            </a:r>
            <a:r>
              <a:rPr lang="tr-TR" sz="3600" dirty="0" smtClean="0"/>
              <a:t>kayıp </a:t>
            </a:r>
            <a:r>
              <a:rPr lang="tr-TR" sz="3600" dirty="0"/>
              <a:t>sonucu gövde, bacaklar ve </a:t>
            </a:r>
            <a:r>
              <a:rPr lang="tr-TR" sz="3600" dirty="0" err="1"/>
              <a:t>pelvik</a:t>
            </a:r>
            <a:r>
              <a:rPr lang="tr-TR" sz="3600" dirty="0"/>
              <a:t> organlarda fonksiyon bozukluğuna </a:t>
            </a:r>
            <a:r>
              <a:rPr lang="tr-TR" sz="3600" b="1" u="sng" dirty="0" err="1"/>
              <a:t>parapleji</a:t>
            </a:r>
            <a:r>
              <a:rPr lang="tr-TR" sz="3600" dirty="0"/>
              <a:t> denir.</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53003" t="11807" r="22076"/>
          <a:stretch/>
        </p:blipFill>
        <p:spPr>
          <a:xfrm>
            <a:off x="7543514" y="687108"/>
            <a:ext cx="3730621" cy="5886917"/>
          </a:xfrm>
          <a:prstGeom prst="rect">
            <a:avLst/>
          </a:prstGeom>
          <a:ln>
            <a:noFill/>
          </a:ln>
          <a:effectLst>
            <a:softEdge rad="112500"/>
          </a:effectLst>
        </p:spPr>
      </p:pic>
    </p:spTree>
    <p:extLst>
      <p:ext uri="{BB962C8B-B14F-4D97-AF65-F5344CB8AC3E}">
        <p14:creationId xmlns:p14="http://schemas.microsoft.com/office/powerpoint/2010/main" val="2520290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23362" y="289972"/>
            <a:ext cx="3581934" cy="1280890"/>
          </a:xfrm>
        </p:spPr>
        <p:txBody>
          <a:bodyPr>
            <a:normAutofit/>
          </a:bodyPr>
          <a:lstStyle/>
          <a:p>
            <a:r>
              <a:rPr lang="tr-TR" sz="4400" b="1" dirty="0" err="1" smtClean="0"/>
              <a:t>Tetrapleji</a:t>
            </a:r>
            <a:r>
              <a:rPr lang="tr-TR" sz="4400" b="1" dirty="0" smtClean="0"/>
              <a:t>:</a:t>
            </a:r>
            <a:endParaRPr lang="tr-TR" sz="4400" b="1" dirty="0"/>
          </a:p>
        </p:txBody>
      </p:sp>
      <p:sp>
        <p:nvSpPr>
          <p:cNvPr id="3" name="İçerik Yer Tutucusu 2"/>
          <p:cNvSpPr>
            <a:spLocks noGrp="1"/>
          </p:cNvSpPr>
          <p:nvPr>
            <p:ph idx="1"/>
          </p:nvPr>
        </p:nvSpPr>
        <p:spPr>
          <a:xfrm>
            <a:off x="5405150" y="1073728"/>
            <a:ext cx="6346970" cy="3777622"/>
          </a:xfrm>
        </p:spPr>
        <p:txBody>
          <a:bodyPr>
            <a:noAutofit/>
          </a:bodyPr>
          <a:lstStyle/>
          <a:p>
            <a:pPr algn="ctr"/>
            <a:r>
              <a:rPr lang="tr-TR" sz="3600" dirty="0" smtClean="0"/>
              <a:t>Boyun bölgesindeki </a:t>
            </a:r>
            <a:r>
              <a:rPr lang="tr-TR" sz="3600" dirty="0" err="1"/>
              <a:t>spinal</a:t>
            </a:r>
            <a:r>
              <a:rPr lang="tr-TR" sz="3600" dirty="0"/>
              <a:t> </a:t>
            </a:r>
            <a:r>
              <a:rPr lang="tr-TR" sz="3600" dirty="0" smtClean="0"/>
              <a:t>kanal </a:t>
            </a:r>
            <a:r>
              <a:rPr lang="tr-TR" sz="3600" dirty="0"/>
              <a:t>içindeki omuriliğin yaralanması sonucu motor </a:t>
            </a:r>
            <a:r>
              <a:rPr lang="tr-TR" sz="3600" dirty="0" smtClean="0"/>
              <a:t>ve </a:t>
            </a:r>
            <a:r>
              <a:rPr lang="tr-TR" sz="3600" dirty="0"/>
              <a:t>duyusal kayıp </a:t>
            </a:r>
            <a:r>
              <a:rPr lang="tr-TR" sz="3600" dirty="0" smtClean="0"/>
              <a:t>sonucu </a:t>
            </a:r>
            <a:r>
              <a:rPr lang="tr-TR" sz="3600" dirty="0"/>
              <a:t>kollarda, gövde, bacaklar ve </a:t>
            </a:r>
            <a:r>
              <a:rPr lang="tr-TR" sz="3600" dirty="0" err="1"/>
              <a:t>pelvik</a:t>
            </a:r>
            <a:r>
              <a:rPr lang="tr-TR" sz="3600" dirty="0"/>
              <a:t> organlarda fonksiyon bozukluğuna</a:t>
            </a:r>
            <a:r>
              <a:rPr lang="tr-TR" sz="3600" b="1" dirty="0"/>
              <a:t> </a:t>
            </a:r>
            <a:r>
              <a:rPr lang="tr-TR" sz="3600" b="1" u="sng" dirty="0" err="1" smtClean="0"/>
              <a:t>tetrapleji</a:t>
            </a:r>
            <a:r>
              <a:rPr lang="tr-TR" sz="3600" b="1" u="sng" dirty="0"/>
              <a:t> </a:t>
            </a:r>
            <a:r>
              <a:rPr lang="tr-TR" sz="3600" dirty="0" smtClean="0"/>
              <a:t>denir.</a:t>
            </a:r>
            <a:endParaRPr lang="tr-TR" sz="3600" dirty="0"/>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46873"/>
          <a:stretch/>
        </p:blipFill>
        <p:spPr>
          <a:xfrm>
            <a:off x="2167721" y="477008"/>
            <a:ext cx="3237429" cy="62325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09294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2545" y="624110"/>
            <a:ext cx="9842067" cy="1280890"/>
          </a:xfrm>
        </p:spPr>
        <p:txBody>
          <a:bodyPr/>
          <a:lstStyle/>
          <a:p>
            <a:r>
              <a:rPr lang="tr-TR" b="1" dirty="0" err="1"/>
              <a:t>Komplet</a:t>
            </a:r>
            <a:r>
              <a:rPr lang="tr-TR" b="1" dirty="0"/>
              <a:t> / </a:t>
            </a:r>
            <a:r>
              <a:rPr lang="tr-TR" b="1" dirty="0" err="1"/>
              <a:t>İ</a:t>
            </a:r>
            <a:r>
              <a:rPr lang="tr-TR" b="1" dirty="0" err="1" smtClean="0"/>
              <a:t>nkomplet</a:t>
            </a:r>
            <a:r>
              <a:rPr lang="tr-TR" b="1" dirty="0"/>
              <a:t>  </a:t>
            </a:r>
            <a:r>
              <a:rPr lang="tr-TR" b="1" dirty="0" smtClean="0"/>
              <a:t>Yaralanma </a:t>
            </a:r>
            <a:r>
              <a:rPr lang="tr-TR" b="1" dirty="0"/>
              <a:t>N</a:t>
            </a:r>
            <a:r>
              <a:rPr lang="tr-TR" b="1" dirty="0" smtClean="0"/>
              <a:t>edir</a:t>
            </a:r>
            <a:r>
              <a:rPr lang="tr-TR" b="1" dirty="0"/>
              <a:t>?</a:t>
            </a:r>
            <a:endParaRPr lang="tr-TR" dirty="0"/>
          </a:p>
        </p:txBody>
      </p:sp>
      <p:sp>
        <p:nvSpPr>
          <p:cNvPr id="3" name="İçerik Yer Tutucusu 2"/>
          <p:cNvSpPr>
            <a:spLocks noGrp="1"/>
          </p:cNvSpPr>
          <p:nvPr>
            <p:ph idx="1"/>
          </p:nvPr>
        </p:nvSpPr>
        <p:spPr>
          <a:xfrm>
            <a:off x="877093" y="1437408"/>
            <a:ext cx="5706485" cy="4942611"/>
          </a:xfrm>
        </p:spPr>
        <p:txBody>
          <a:bodyPr>
            <a:noAutofit/>
          </a:bodyPr>
          <a:lstStyle/>
          <a:p>
            <a:pPr algn="ctr"/>
            <a:r>
              <a:rPr lang="tr-TR" sz="3600" dirty="0"/>
              <a:t>Eğer omurganın kırıldığı seviyede omurilik tam olarak hasara uğramışsa yaralanma seviyesinin altında tam bir hareket ve his kaybı vardır ve buna </a:t>
            </a:r>
            <a:r>
              <a:rPr lang="tr-TR" sz="3600" b="1" u="sng" dirty="0" err="1"/>
              <a:t>komplet</a:t>
            </a:r>
            <a:r>
              <a:rPr lang="tr-TR" sz="3600" b="1" u="sng" dirty="0"/>
              <a:t> yaralanma</a:t>
            </a:r>
            <a:r>
              <a:rPr lang="tr-TR" sz="3600" dirty="0"/>
              <a:t> </a:t>
            </a:r>
            <a:r>
              <a:rPr lang="tr-TR" sz="3600" dirty="0" smtClean="0"/>
              <a:t>denir.</a:t>
            </a:r>
            <a:endParaRPr lang="tr-TR" sz="3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615" y="1494558"/>
            <a:ext cx="5205845" cy="48283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9546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02675" y="564573"/>
            <a:ext cx="5567652" cy="5773882"/>
          </a:xfrm>
        </p:spPr>
        <p:txBody>
          <a:bodyPr>
            <a:normAutofit fontScale="92500"/>
          </a:bodyPr>
          <a:lstStyle/>
          <a:p>
            <a:pPr algn="ctr"/>
            <a:r>
              <a:rPr lang="tr-TR" sz="4000" dirty="0"/>
              <a:t>Ancak kırığın olduğu seviyede omurilik kısmi olarak hasara uğramışsa, yaralanma seviyesinin altındaki hareket ve his kayıpları da kısmi </a:t>
            </a:r>
            <a:r>
              <a:rPr lang="tr-TR" sz="4000" dirty="0" smtClean="0"/>
              <a:t>olur. Bu duruma </a:t>
            </a:r>
            <a:r>
              <a:rPr lang="tr-TR" sz="4000" b="1" u="sng" dirty="0" err="1"/>
              <a:t>inkomplet</a:t>
            </a:r>
            <a:r>
              <a:rPr lang="tr-TR" sz="4000" b="1" u="sng" dirty="0"/>
              <a:t> yaralanma</a:t>
            </a:r>
            <a:r>
              <a:rPr lang="tr-TR" sz="4000" dirty="0"/>
              <a:t> </a:t>
            </a:r>
            <a:r>
              <a:rPr lang="tr-TR" sz="4000" dirty="0" smtClean="0"/>
              <a:t>denir.</a:t>
            </a:r>
            <a:endParaRPr lang="tr-TR" sz="40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109" y="751609"/>
            <a:ext cx="4833648" cy="57011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29140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132</TotalTime>
  <Words>622</Words>
  <Application>Microsoft Office PowerPoint</Application>
  <PresentationFormat>Geniş ekran</PresentationFormat>
  <Paragraphs>56</Paragraphs>
  <Slides>27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Arial</vt:lpstr>
      <vt:lpstr>Century Gothic</vt:lpstr>
      <vt:lpstr>Open Sans</vt:lpstr>
      <vt:lpstr>Wingdings</vt:lpstr>
      <vt:lpstr>Wingdings 3</vt:lpstr>
      <vt:lpstr>Duman</vt:lpstr>
      <vt:lpstr>Omurilik Yaralanmalarında Rehabilitasyon</vt:lpstr>
      <vt:lpstr>Omurilik nedir? Önemi nedir?</vt:lpstr>
      <vt:lpstr>Omurilik Yaralanması Nedenleri Nelerdir?</vt:lpstr>
      <vt:lpstr>PowerPoint Sunusu</vt:lpstr>
      <vt:lpstr>PowerPoint Sunusu</vt:lpstr>
      <vt:lpstr>Parapleji:</vt:lpstr>
      <vt:lpstr>Tetrapleji:</vt:lpstr>
      <vt:lpstr>Komplet / İnkomplet  Yaralanma Nedir?</vt:lpstr>
      <vt:lpstr>PowerPoint Sunusu</vt:lpstr>
      <vt:lpstr>Hastalarda Görülebilecek Problemler Nelerdir?</vt:lpstr>
      <vt:lpstr>PowerPoint Sunusu</vt:lpstr>
      <vt:lpstr>PowerPoint Sunusu</vt:lpstr>
      <vt:lpstr>PowerPoint Sunusu</vt:lpstr>
      <vt:lpstr>Rehabilitasyonda Neler yapılır?</vt:lpstr>
      <vt:lpstr>Rehabilitasyon programları içinde;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Hastalar Rehabilitasyondan Fayda Görürler mi?</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Omurilik Yaralanmalarında Rehabilitasyon</dc:title>
  <dc:creator>etkblocaladmin</dc:creator>
  <cp:lastModifiedBy>büşra içer</cp:lastModifiedBy>
  <cp:revision>16</cp:revision>
  <dcterms:created xsi:type="dcterms:W3CDTF">2020-04-08T16:58:10Z</dcterms:created>
  <dcterms:modified xsi:type="dcterms:W3CDTF">2020-04-30T09:08:00Z</dcterms:modified>
</cp:coreProperties>
</file>