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/>
    <p:restoredTop sz="94590"/>
  </p:normalViewPr>
  <p:slideViewPr>
    <p:cSldViewPr snapToGrid="0" snapToObjects="1">
      <p:cViewPr varScale="1">
        <p:scale>
          <a:sx n="98" d="100"/>
          <a:sy n="98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A927-8A94-6440-9B83-9BE35E8E2073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63E92-F3C2-D74E-B829-162B937A3C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23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72EFF14-78C2-C44F-BE61-1B73403F2841}" type="slidenum">
              <a:rPr lang="tr-TR" altLang="tr-TR"/>
              <a:pPr/>
              <a:t>1</a:t>
            </a:fld>
            <a:endParaRPr lang="tr-TR" altLang="tr-TR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98682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C71F630-92A9-8A49-B0AB-FBCB12AF47DE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78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60595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B4500E6-BD08-3B4E-A0C2-86A8A32BA831}" type="slidenum">
              <a:rPr lang="tr-TR" altLang="tr-TR"/>
              <a:pPr/>
              <a:t>11</a:t>
            </a:fld>
            <a:endParaRPr lang="tr-TR" altLang="tr-TR"/>
          </a:p>
        </p:txBody>
      </p:sp>
      <p:sp>
        <p:nvSpPr>
          <p:cNvPr id="179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248056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08A0EFD-0A76-9442-9847-3BC900BF8A31}" type="slidenum">
              <a:rPr lang="tr-TR" altLang="tr-TR"/>
              <a:pPr/>
              <a:t>12</a:t>
            </a:fld>
            <a:endParaRPr lang="tr-TR" altLang="tr-TR"/>
          </a:p>
        </p:txBody>
      </p:sp>
      <p:sp>
        <p:nvSpPr>
          <p:cNvPr id="180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95237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3AFF162-5C59-2941-A1D5-8A0CED8E4857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181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354457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5CE8688-0381-1A47-B7F1-1501AE6F142A}" type="slidenum">
              <a:rPr lang="tr-TR" altLang="tr-TR"/>
              <a:pPr/>
              <a:t>14</a:t>
            </a:fld>
            <a:endParaRPr lang="tr-TR" altLang="tr-TR"/>
          </a:p>
        </p:txBody>
      </p:sp>
      <p:sp>
        <p:nvSpPr>
          <p:cNvPr id="182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01752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DC354CF3-3FEE-E54B-AB4D-76F1CF42CD01}" type="slidenum">
              <a:rPr lang="tr-TR" altLang="tr-TR"/>
              <a:pPr/>
              <a:t>15</a:t>
            </a:fld>
            <a:endParaRPr lang="tr-TR" altLang="tr-TR"/>
          </a:p>
        </p:txBody>
      </p:sp>
      <p:sp>
        <p:nvSpPr>
          <p:cNvPr id="183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60301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B7F5DB3-CF2D-8C4D-8EE4-ECC231F4AC97}" type="slidenum">
              <a:rPr lang="tr-TR" altLang="tr-TR"/>
              <a:pPr/>
              <a:t>16</a:t>
            </a:fld>
            <a:endParaRPr lang="tr-TR" altLang="tr-TR"/>
          </a:p>
        </p:txBody>
      </p:sp>
      <p:sp>
        <p:nvSpPr>
          <p:cNvPr id="184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465333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A23F791-B3FB-5C40-8AA6-22C2F3418615}" type="slidenum">
              <a:rPr lang="tr-TR" altLang="tr-TR"/>
              <a:pPr/>
              <a:t>17</a:t>
            </a:fld>
            <a:endParaRPr lang="tr-TR" altLang="tr-TR"/>
          </a:p>
        </p:txBody>
      </p:sp>
      <p:sp>
        <p:nvSpPr>
          <p:cNvPr id="185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561595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E47ECFA-E89C-8E44-A4C2-49B7E845CCDA}" type="slidenum">
              <a:rPr lang="tr-TR" altLang="tr-TR"/>
              <a:pPr/>
              <a:t>18</a:t>
            </a:fld>
            <a:endParaRPr lang="tr-TR" altLang="tr-TR"/>
          </a:p>
        </p:txBody>
      </p:sp>
      <p:sp>
        <p:nvSpPr>
          <p:cNvPr id="186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5789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BC1F6EC-CCD4-9B48-A6E9-33C627E7084C}" type="slidenum">
              <a:rPr lang="tr-TR" altLang="tr-TR"/>
              <a:pPr/>
              <a:t>19</a:t>
            </a:fld>
            <a:endParaRPr lang="tr-TR" altLang="tr-TR"/>
          </a:p>
        </p:txBody>
      </p:sp>
      <p:sp>
        <p:nvSpPr>
          <p:cNvPr id="187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300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AE1AD78-28DD-DD48-85A4-DD2E8DD91D3D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169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616454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7715216-7BE6-CA43-B5E1-F9A02C975B5D}" type="slidenum">
              <a:rPr lang="tr-TR" altLang="tr-TR"/>
              <a:pPr/>
              <a:t>20</a:t>
            </a:fld>
            <a:endParaRPr lang="tr-TR" altLang="tr-TR"/>
          </a:p>
        </p:txBody>
      </p:sp>
      <p:sp>
        <p:nvSpPr>
          <p:cNvPr id="188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58485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5017E44-E5DD-2845-A979-60D671000046}" type="slidenum">
              <a:rPr lang="tr-TR" altLang="tr-TR"/>
              <a:pPr/>
              <a:t>21</a:t>
            </a:fld>
            <a:endParaRPr lang="tr-TR" altLang="tr-TR"/>
          </a:p>
        </p:txBody>
      </p:sp>
      <p:sp>
        <p:nvSpPr>
          <p:cNvPr id="189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3447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316EBDE-D65B-DC41-BDC8-D50E066EB658}" type="slidenum">
              <a:rPr lang="tr-TR" altLang="tr-TR"/>
              <a:pPr/>
              <a:t>22</a:t>
            </a:fld>
            <a:endParaRPr lang="tr-TR" altLang="tr-TR"/>
          </a:p>
        </p:txBody>
      </p:sp>
      <p:sp>
        <p:nvSpPr>
          <p:cNvPr id="190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699308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FE5FDE1-E468-3342-BB87-3234DAFE3525}" type="slidenum">
              <a:rPr lang="tr-TR" altLang="tr-TR"/>
              <a:pPr/>
              <a:t>23</a:t>
            </a:fld>
            <a:endParaRPr lang="tr-TR" altLang="tr-TR"/>
          </a:p>
        </p:txBody>
      </p:sp>
      <p:sp>
        <p:nvSpPr>
          <p:cNvPr id="191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898591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86941C3-75A9-5D41-A7B5-3084D09981CC}" type="slidenum">
              <a:rPr lang="tr-TR" altLang="tr-TR"/>
              <a:pPr/>
              <a:t>24</a:t>
            </a:fld>
            <a:endParaRPr lang="tr-TR" altLang="tr-TR"/>
          </a:p>
        </p:txBody>
      </p:sp>
      <p:sp>
        <p:nvSpPr>
          <p:cNvPr id="192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44703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257E478-8EDF-7247-986C-BAE06F5A492A}" type="slidenum">
              <a:rPr lang="tr-TR" altLang="tr-TR"/>
              <a:pPr/>
              <a:t>25</a:t>
            </a:fld>
            <a:endParaRPr lang="tr-TR" altLang="tr-TR"/>
          </a:p>
        </p:txBody>
      </p:sp>
      <p:sp>
        <p:nvSpPr>
          <p:cNvPr id="193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215814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06B3570-92B7-3047-A272-B7EDE127AB34}" type="slidenum">
              <a:rPr lang="tr-TR" altLang="tr-TR"/>
              <a:pPr/>
              <a:t>26</a:t>
            </a:fld>
            <a:endParaRPr lang="tr-TR" altLang="tr-TR"/>
          </a:p>
        </p:txBody>
      </p:sp>
      <p:sp>
        <p:nvSpPr>
          <p:cNvPr id="194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475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0589218-397A-4340-A698-B4D9296F18A7}" type="slidenum">
              <a:rPr lang="tr-TR" altLang="tr-TR"/>
              <a:pPr/>
              <a:t>27</a:t>
            </a:fld>
            <a:endParaRPr lang="tr-TR" altLang="tr-TR"/>
          </a:p>
        </p:txBody>
      </p:sp>
      <p:sp>
        <p:nvSpPr>
          <p:cNvPr id="195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6749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94AA36D-8F60-344E-832F-F9F7B3038C2B}" type="slidenum">
              <a:rPr lang="tr-TR" altLang="tr-TR"/>
              <a:pPr/>
              <a:t>28</a:t>
            </a:fld>
            <a:endParaRPr lang="tr-TR" altLang="tr-TR"/>
          </a:p>
        </p:txBody>
      </p:sp>
      <p:sp>
        <p:nvSpPr>
          <p:cNvPr id="196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3970884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EF25B196-2AF9-3845-ACA4-3E05A3B56EF9}" type="slidenum">
              <a:rPr lang="tr-TR" altLang="tr-TR"/>
              <a:pPr/>
              <a:t>29</a:t>
            </a:fld>
            <a:endParaRPr lang="tr-TR" altLang="tr-TR"/>
          </a:p>
        </p:txBody>
      </p:sp>
      <p:sp>
        <p:nvSpPr>
          <p:cNvPr id="197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54125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AB892F3-6D50-2647-9D9D-C5AB52DAC10B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171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96150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1E44705-691A-8B40-A969-8F8D61EE3318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172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69825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B2CB31EB-574A-B94C-BFD0-9BAE66EF71E6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173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83505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D73E8B81-2F49-3548-BCDD-A6F3B864E969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74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2215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82421E2D-D77A-1D44-8EA1-0FB0DA9051EC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75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66158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AAC0F96-3C82-1D49-8F4B-DC6ABC97195D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76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70547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3AAE79D-C706-2249-854C-B0EBD950656E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77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38974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59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26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67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2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94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60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2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55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44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33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68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07ED2-48E6-DC46-A74C-EEC898E0A6D9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4ECE-6185-B44E-96EE-B2DB638677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29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326574F-9A0C-F74D-AEA9-FBF0F2333807}" type="slidenum">
              <a:rPr lang="tr-TR" altLang="tr-TR">
                <a:solidFill>
                  <a:srgbClr val="898989"/>
                </a:solidFill>
              </a:rPr>
              <a:pPr/>
              <a:t>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147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1524001" y="1511300"/>
            <a:ext cx="8786813" cy="2273300"/>
          </a:xfrm>
        </p:spPr>
        <p:txBody>
          <a:bodyPr/>
          <a:lstStyle/>
          <a:p>
            <a:r>
              <a:rPr lang="tr-TR" altLang="tr-TR" dirty="0">
                <a:solidFill>
                  <a:schemeClr val="tx2"/>
                </a:solidFill>
              </a:rPr>
              <a:t>HORMONLAR ve TEDAVİ </a:t>
            </a:r>
            <a:r>
              <a:rPr lang="tr-TR" altLang="tr-TR" dirty="0" smtClean="0">
                <a:solidFill>
                  <a:schemeClr val="tx2"/>
                </a:solidFill>
              </a:rPr>
              <a:t>İLKELERİ-2</a:t>
            </a:r>
            <a:endParaRPr lang="tr-TR" altLang="tr-TR" dirty="0">
              <a:solidFill>
                <a:schemeClr val="tx2"/>
              </a:solidFill>
            </a:endParaRPr>
          </a:p>
        </p:txBody>
      </p:sp>
      <p:sp>
        <p:nvSpPr>
          <p:cNvPr id="6148" name="Rectangle 1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4051300"/>
            <a:ext cx="6032500" cy="1003300"/>
          </a:xfrm>
        </p:spPr>
        <p:txBody>
          <a:bodyPr/>
          <a:lstStyle/>
          <a:p>
            <a:r>
              <a:rPr lang="tr-TR" altLang="tr-TR" dirty="0" smtClean="0"/>
              <a:t>Prof. Dr. Mustafa Kaymaz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477268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6DF6424-6B08-BF4D-B0A7-17CFFDA99627}" type="slidenum">
              <a:rPr lang="tr-TR" altLang="tr-TR">
                <a:solidFill>
                  <a:srgbClr val="898989"/>
                </a:solidFill>
              </a:rPr>
              <a:pPr/>
              <a:t>10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0" y="857251"/>
            <a:ext cx="7215188" cy="5199063"/>
          </a:xfrm>
        </p:spPr>
        <p:txBody>
          <a:bodyPr/>
          <a:lstStyle/>
          <a:p>
            <a:pPr algn="just"/>
            <a:r>
              <a:rPr lang="tr-TR" altLang="tr-TR" sz="2400"/>
              <a:t>Kısa yarılanma ömrü nedeniyle tekrarlayan uygulamalara gerek görülmektedir. </a:t>
            </a:r>
          </a:p>
          <a:p>
            <a:pPr algn="just"/>
            <a:r>
              <a:rPr lang="tr-TR" altLang="tr-TR" sz="2400"/>
              <a:t>Ancak, FSH’nın ticari preparatlarında FSH ile birlikte az miktar da olsa LH bulunmaktadır.</a:t>
            </a:r>
          </a:p>
          <a:p>
            <a:pPr algn="just"/>
            <a:r>
              <a:rPr lang="tr-TR" altLang="tr-TR" sz="2400"/>
              <a:t>FSH ovarian follikülün büyüme ve gelişmesini stimüle eder. </a:t>
            </a:r>
          </a:p>
          <a:p>
            <a:pPr algn="just"/>
            <a:r>
              <a:rPr lang="tr-TR" altLang="tr-TR" sz="2400"/>
              <a:t>FSH yalnız başına ovaryumdan östrogen salınımına neden olmaz </a:t>
            </a:r>
          </a:p>
          <a:p>
            <a:pPr algn="just"/>
            <a:r>
              <a:rPr lang="tr-TR" altLang="tr-TR" sz="2400"/>
              <a:t>LH’nın bulunması halinde ovaryum veya testislerden östrogen salınımını uyarırlar. </a:t>
            </a:r>
          </a:p>
          <a:p>
            <a:pPr algn="just">
              <a:buFont typeface="Arial" charset="-94"/>
              <a:buNone/>
            </a:pPr>
            <a:endParaRPr lang="tr-TR" altLang="tr-TR" sz="2400"/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0545750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682C60CF-2BD1-0047-AC21-484DD8585EA8}" type="slidenum">
              <a:rPr lang="tr-TR" altLang="tr-TR">
                <a:solidFill>
                  <a:srgbClr val="898989"/>
                </a:solidFill>
              </a:rPr>
              <a:pPr/>
              <a:t>11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412875"/>
            <a:ext cx="7372350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Menapoz sonrası dönemdeki kadınlarda FSH’nın hipofiz bezinden salınımı steroidlerin yokluğundan dolayı büyük miktarda artar.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FSH salınımında oluşan bu artış sonrasında bu hormon böbreklerden direk olarak idrara geçiş yapmakta ve </a:t>
            </a:r>
            <a:r>
              <a:rPr lang="tr-TR" altLang="tr-TR" sz="2400" i="1"/>
              <a:t>human menopausal gonadotropin (hMG) </a:t>
            </a:r>
            <a:r>
              <a:rPr lang="tr-TR" altLang="tr-TR" sz="2400"/>
              <a:t>adını almaktadır. </a:t>
            </a:r>
          </a:p>
        </p:txBody>
      </p:sp>
    </p:spTree>
    <p:extLst>
      <p:ext uri="{BB962C8B-B14F-4D97-AF65-F5344CB8AC3E}">
        <p14:creationId xmlns:p14="http://schemas.microsoft.com/office/powerpoint/2010/main" val="1315491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3131B76-A044-DB4E-887A-E25005BA05E8}" type="slidenum">
              <a:rPr lang="tr-TR" altLang="tr-TR">
                <a:solidFill>
                  <a:srgbClr val="898989"/>
                </a:solidFill>
              </a:rPr>
              <a:pPr/>
              <a:t>12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6" y="714376"/>
            <a:ext cx="7643813" cy="5857875"/>
          </a:xfrm>
        </p:spPr>
        <p:txBody>
          <a:bodyPr/>
          <a:lstStyle/>
          <a:p>
            <a:endParaRPr lang="tr-TR" altLang="tr-TR" sz="2400" b="1"/>
          </a:p>
          <a:p>
            <a:r>
              <a:rPr lang="tr-TR" altLang="tr-TR" sz="2400"/>
              <a:t>Ön hipofizdeki gonadotrop hücrelerce sentezlenir.</a:t>
            </a:r>
          </a:p>
          <a:p>
            <a:r>
              <a:rPr lang="tr-TR" altLang="tr-TR" sz="2400"/>
              <a:t>α ve β alt birimleri vardır ve %5 sialik asit içerir.</a:t>
            </a:r>
          </a:p>
          <a:p>
            <a:r>
              <a:rPr lang="tr-TR" altLang="tr-TR" sz="2400"/>
              <a:t>Sialik asit oranı arttıkça yarılanma ömrü uzar.</a:t>
            </a:r>
          </a:p>
          <a:p>
            <a:endParaRPr lang="tr-TR" altLang="tr-TR" sz="2400"/>
          </a:p>
          <a:p>
            <a:r>
              <a:rPr lang="tr-TR" altLang="tr-TR" sz="2400"/>
              <a:t>Prepubertal önemde ovaryumlardan salınan az miktardaki östrogen ve GnRH salınımını engeller ve FSH pubertaya kadar salınmaz.</a:t>
            </a:r>
          </a:p>
        </p:txBody>
      </p:sp>
    </p:spTree>
    <p:extLst>
      <p:ext uri="{BB962C8B-B14F-4D97-AF65-F5344CB8AC3E}">
        <p14:creationId xmlns:p14="http://schemas.microsoft.com/office/powerpoint/2010/main" val="309409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74055C68-F7F2-DA48-84C6-0D14AB9ED2D8}" type="slidenum">
              <a:rPr lang="tr-TR" altLang="tr-TR">
                <a:solidFill>
                  <a:srgbClr val="898989"/>
                </a:solidFill>
              </a:rPr>
              <a:pPr/>
              <a:t>13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Etkisi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38438" y="1412875"/>
            <a:ext cx="7015162" cy="4643438"/>
          </a:xfrm>
        </p:spPr>
        <p:txBody>
          <a:bodyPr/>
          <a:lstStyle/>
          <a:p>
            <a:endParaRPr lang="tr-TR" altLang="tr-TR"/>
          </a:p>
          <a:p>
            <a:r>
              <a:rPr lang="tr-TR" altLang="tr-TR" sz="2400"/>
              <a:t>Hücrede adenilat siklaz enzimini uyararak ATP’yi cAMP ‘ye dönüştürür ve steroid üretimini arttırır, böylece östrojen salınımını uyarır.</a:t>
            </a:r>
          </a:p>
        </p:txBody>
      </p:sp>
    </p:spTree>
    <p:extLst>
      <p:ext uri="{BB962C8B-B14F-4D97-AF65-F5344CB8AC3E}">
        <p14:creationId xmlns:p14="http://schemas.microsoft.com/office/powerpoint/2010/main" val="8015529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DAD7002-15C7-F446-A6DD-A25897F93997}" type="slidenum">
              <a:rPr lang="tr-TR" altLang="tr-TR">
                <a:solidFill>
                  <a:srgbClr val="898989"/>
                </a:solidFill>
              </a:rPr>
              <a:pPr/>
              <a:t>14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431800"/>
            <a:ext cx="9001125" cy="965200"/>
          </a:xfrm>
        </p:spPr>
        <p:txBody>
          <a:bodyPr/>
          <a:lstStyle/>
          <a:p>
            <a:r>
              <a:rPr lang="tr-TR" altLang="tr-TR" sz="3200" b="1" u="sng">
                <a:solidFill>
                  <a:schemeClr val="tx2"/>
                </a:solidFill>
              </a:rPr>
              <a:t>Klinik Kullanımı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95564" y="1412875"/>
            <a:ext cx="7158037" cy="4643438"/>
          </a:xfrm>
        </p:spPr>
        <p:txBody>
          <a:bodyPr/>
          <a:lstStyle/>
          <a:p>
            <a:r>
              <a:rPr lang="tr-TR" altLang="tr-TR" sz="2400" b="1" i="1" u="sng"/>
              <a:t>Ruminant</a:t>
            </a:r>
            <a:endParaRPr lang="tr-TR" altLang="tr-TR" sz="2400"/>
          </a:p>
          <a:p>
            <a:r>
              <a:rPr lang="tr-TR" altLang="tr-TR" sz="2400"/>
              <a:t>İnaktif  ovaryumlar</a:t>
            </a:r>
          </a:p>
          <a:p>
            <a:r>
              <a:rPr lang="tr-TR" altLang="tr-TR" sz="2400"/>
              <a:t>Postpartum hakiki anöstrus olguları</a:t>
            </a:r>
          </a:p>
          <a:p>
            <a:r>
              <a:rPr lang="tr-TR" altLang="tr-TR" sz="2400"/>
              <a:t>Süperfollikülasyon oluşturmak amacıyla</a:t>
            </a:r>
          </a:p>
          <a:p>
            <a:r>
              <a:rPr lang="tr-TR" altLang="tr-TR" sz="2400"/>
              <a:t>Spermatogenezisin uyarılması amacıyla</a:t>
            </a:r>
          </a:p>
          <a:p>
            <a:pPr lvl="1"/>
            <a:r>
              <a:rPr lang="tr-TR" altLang="tr-TR"/>
              <a:t>yarılanma süresi bakımından PMSG daha üstündür.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280928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CD1BF78E-DA55-8E47-9B4B-B0F9503DD800}" type="slidenum">
              <a:rPr lang="tr-TR" altLang="tr-TR">
                <a:solidFill>
                  <a:srgbClr val="898989"/>
                </a:solidFill>
              </a:rPr>
              <a:pPr/>
              <a:t>15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 i="1">
                <a:solidFill>
                  <a:schemeClr val="tx2"/>
                </a:solidFill>
              </a:rPr>
              <a:t>LH</a:t>
            </a:r>
            <a:r>
              <a:rPr lang="tr-TR" altLang="tr-TR"/>
              <a:t> 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95500" y="1412875"/>
            <a:ext cx="7658100" cy="4643438"/>
          </a:xfrm>
        </p:spPr>
        <p:txBody>
          <a:bodyPr/>
          <a:lstStyle/>
          <a:p>
            <a:pPr algn="just"/>
            <a:endParaRPr lang="tr-TR" altLang="tr-TR" sz="2400" i="1"/>
          </a:p>
          <a:p>
            <a:pPr algn="just"/>
            <a:r>
              <a:rPr lang="tr-TR" altLang="tr-TR" sz="2400" i="1"/>
              <a:t>Luteinize edici hormon </a:t>
            </a:r>
            <a:r>
              <a:rPr lang="tr-TR" altLang="tr-TR" sz="2400"/>
              <a:t>veya</a:t>
            </a:r>
            <a:r>
              <a:rPr lang="tr-TR" altLang="tr-TR" sz="2400" i="1"/>
              <a:t> luteotrop hormon</a:t>
            </a:r>
            <a:r>
              <a:rPr lang="tr-TR" altLang="tr-TR" sz="2400"/>
              <a:t> , </a:t>
            </a:r>
          </a:p>
          <a:p>
            <a:pPr algn="just"/>
            <a:r>
              <a:rPr lang="tr-TR" altLang="tr-TR" sz="2400"/>
              <a:t>Hipofiz ön lobunun bazofilik hücrelerinden salınır ve </a:t>
            </a:r>
          </a:p>
          <a:p>
            <a:pPr algn="just"/>
            <a:r>
              <a:rPr lang="tr-TR" altLang="tr-TR" sz="2400"/>
              <a:t>Hem testis hem de ovaryumu stimüle eder. </a:t>
            </a:r>
          </a:p>
          <a:p>
            <a:pPr algn="just"/>
            <a:r>
              <a:rPr lang="tr-TR" altLang="tr-TR" sz="2400"/>
              <a:t>ovaryumdaki teka ve testiküler Leydig hücrelerinden </a:t>
            </a:r>
            <a:r>
              <a:rPr lang="tr-TR" altLang="tr-TR" sz="2400">
                <a:solidFill>
                  <a:srgbClr val="FF0000"/>
                </a:solidFill>
              </a:rPr>
              <a:t>androgen sekresyonunu </a:t>
            </a:r>
            <a:r>
              <a:rPr lang="tr-TR" altLang="tr-TR" sz="2400"/>
              <a:t>ve </a:t>
            </a:r>
          </a:p>
          <a:p>
            <a:pPr algn="just"/>
            <a:r>
              <a:rPr lang="tr-TR" altLang="tr-TR" sz="2400"/>
              <a:t>ovaryumdaki luteal hücrelerden progesteron salınımını uyarır.</a:t>
            </a:r>
          </a:p>
          <a:p>
            <a:pPr algn="just"/>
            <a:r>
              <a:rPr lang="tr-TR" altLang="tr-TR" sz="2400"/>
              <a:t>İneklerde LH’nın devamlı salınımı Cl.’un ve gebeliğin devamı için gerekli olan progesteronun salınımı için gereklidir. 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915964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63EA053-FC9A-C344-B6DF-366D69CA5893}" type="slidenum">
              <a:rPr lang="tr-TR" altLang="tr-TR">
                <a:solidFill>
                  <a:srgbClr val="898989"/>
                </a:solidFill>
              </a:rPr>
              <a:pPr/>
              <a:t>16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1000125"/>
            <a:ext cx="7586662" cy="5056188"/>
          </a:xfrm>
        </p:spPr>
        <p:txBody>
          <a:bodyPr/>
          <a:lstStyle/>
          <a:p>
            <a:r>
              <a:rPr lang="tr-TR" altLang="tr-TR" sz="2400"/>
              <a:t>Dişilerde LH’nın en önemli etkileri;</a:t>
            </a:r>
          </a:p>
          <a:p>
            <a:pPr lvl="1"/>
            <a:endParaRPr lang="tr-TR" altLang="tr-TR" sz="2000"/>
          </a:p>
          <a:p>
            <a:pPr lvl="1"/>
            <a:r>
              <a:rPr lang="tr-TR" altLang="tr-TR" sz="2000"/>
              <a:t>Matür folliküllerin ovulasyonu,</a:t>
            </a:r>
          </a:p>
          <a:p>
            <a:pPr lvl="1"/>
            <a:r>
              <a:rPr lang="tr-TR" altLang="tr-TR" sz="2000"/>
              <a:t>Oosit maturasyonu,</a:t>
            </a:r>
          </a:p>
          <a:p>
            <a:pPr lvl="1"/>
            <a:r>
              <a:rPr lang="tr-TR" altLang="tr-TR" sz="2000"/>
              <a:t>Corpus luteum’un formasyonu,</a:t>
            </a:r>
          </a:p>
          <a:p>
            <a:pPr lvl="1"/>
            <a:r>
              <a:rPr lang="tr-TR" altLang="tr-TR" sz="2000"/>
              <a:t>Corpus luteum’un devamlılığıdır.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Genellikle kısa etkili hipofiz LH preparatları yerine GnRH veya daha uzun süreli LH etkisi yaratan (daha uzun yarılanma ömrü) hCG kullanılmaktadır.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836192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F596097-2315-6443-9BED-1A30B27EA5AA}" type="slidenum">
              <a:rPr lang="tr-TR" altLang="tr-TR">
                <a:solidFill>
                  <a:srgbClr val="898989"/>
                </a:solidFill>
              </a:rPr>
              <a:pPr/>
              <a:t>17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431800"/>
            <a:ext cx="9001125" cy="965200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Etkisi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1314" y="1412875"/>
            <a:ext cx="6872287" cy="4643438"/>
          </a:xfrm>
        </p:spPr>
        <p:txBody>
          <a:bodyPr/>
          <a:lstStyle/>
          <a:p>
            <a:endParaRPr lang="tr-TR" altLang="tr-TR"/>
          </a:p>
          <a:p>
            <a:r>
              <a:rPr lang="tr-TR" altLang="tr-TR" sz="2400"/>
              <a:t>LH, ATP ‘den 3-5 cAMP oluşumunu  artırır ve </a:t>
            </a:r>
          </a:p>
          <a:p>
            <a:endParaRPr lang="tr-TR" altLang="tr-TR" sz="2400"/>
          </a:p>
          <a:p>
            <a:r>
              <a:rPr lang="tr-TR" altLang="tr-TR" sz="2400"/>
              <a:t>cAMP hücrelerde protein kinazı etkin hale getirerek mitokondrilerde kolesterolden progesteron üretimini artırır (luteinizasyon).</a:t>
            </a:r>
          </a:p>
        </p:txBody>
      </p:sp>
    </p:spTree>
    <p:extLst>
      <p:ext uri="{BB962C8B-B14F-4D97-AF65-F5344CB8AC3E}">
        <p14:creationId xmlns:p14="http://schemas.microsoft.com/office/powerpoint/2010/main" val="1591837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6B9A3B0A-20B4-3D42-BC3C-E283D0E3D4A2}" type="slidenum">
              <a:rPr lang="tr-TR" altLang="tr-TR">
                <a:solidFill>
                  <a:srgbClr val="898989"/>
                </a:solidFill>
              </a:rPr>
              <a:pPr/>
              <a:t>18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476250"/>
          </a:xfrm>
        </p:spPr>
        <p:txBody>
          <a:bodyPr>
            <a:normAutofit fontScale="90000"/>
          </a:bodyPr>
          <a:lstStyle/>
          <a:p>
            <a:r>
              <a:rPr lang="tr-TR" altLang="tr-TR" sz="2900" b="1" u="sng">
                <a:solidFill>
                  <a:schemeClr val="tx2"/>
                </a:solidFill>
              </a:rPr>
              <a:t>Klinik Kullanımı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500189"/>
            <a:ext cx="7372350" cy="4556125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400" b="1" i="1" u="sng"/>
              <a:t>Ruminant</a:t>
            </a:r>
            <a:endParaRPr lang="tr-TR" altLang="tr-TR" sz="2400"/>
          </a:p>
          <a:p>
            <a:pPr>
              <a:buFontTx/>
              <a:buNone/>
            </a:pPr>
            <a:r>
              <a:rPr lang="tr-TR" altLang="tr-TR" sz="2400"/>
              <a:t>1- Hormonal kökenli anovulasyon olguları</a:t>
            </a:r>
          </a:p>
          <a:p>
            <a:pPr>
              <a:buFontTx/>
              <a:buNone/>
            </a:pPr>
            <a:r>
              <a:rPr lang="tr-TR" altLang="tr-TR" sz="2400"/>
              <a:t>2- Ovulasyonun gecikmesi ve uyarılması olgularında</a:t>
            </a:r>
          </a:p>
          <a:p>
            <a:pPr>
              <a:buFontTx/>
              <a:buNone/>
            </a:pPr>
            <a:r>
              <a:rPr lang="tr-TR" altLang="tr-TR" sz="2400"/>
              <a:t>3- Folliküler kistler</a:t>
            </a:r>
          </a:p>
          <a:p>
            <a:pPr>
              <a:buFontTx/>
              <a:buNone/>
            </a:pPr>
            <a:r>
              <a:rPr lang="tr-TR" altLang="tr-TR" sz="2400"/>
              <a:t>4- Suböstrus olguları</a:t>
            </a:r>
          </a:p>
          <a:p>
            <a:pPr>
              <a:buFontTx/>
              <a:buNone/>
            </a:pPr>
            <a:r>
              <a:rPr lang="tr-TR" altLang="tr-TR" sz="2400"/>
              <a:t>5- Hakiki anöstrus olgularında (FSH ile kombine)</a:t>
            </a:r>
          </a:p>
          <a:p>
            <a:pPr>
              <a:buFontTx/>
              <a:buNone/>
            </a:pPr>
            <a:r>
              <a:rPr lang="tr-TR" altLang="tr-TR" sz="2400"/>
              <a:t>6- Ovulasyon ve gebelik şansının yükseltilmesi</a:t>
            </a:r>
          </a:p>
          <a:p>
            <a:pPr>
              <a:buFontTx/>
              <a:buNone/>
            </a:pPr>
            <a:r>
              <a:rPr lang="tr-TR" altLang="tr-TR" sz="2400"/>
              <a:t>7- Boğalarda libidoyu ve testesteron yapımını artırmak </a:t>
            </a:r>
          </a:p>
        </p:txBody>
      </p:sp>
    </p:spTree>
    <p:extLst>
      <p:ext uri="{BB962C8B-B14F-4D97-AF65-F5344CB8AC3E}">
        <p14:creationId xmlns:p14="http://schemas.microsoft.com/office/powerpoint/2010/main" val="744407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14C4E9B-5F38-E345-BDB1-E9E8EC16D461}" type="slidenum">
              <a:rPr lang="tr-TR" altLang="tr-TR">
                <a:solidFill>
                  <a:srgbClr val="898989"/>
                </a:solidFill>
              </a:rPr>
              <a:pPr/>
              <a:t>19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836613"/>
            <a:ext cx="7443787" cy="5219700"/>
          </a:xfrm>
        </p:spPr>
        <p:txBody>
          <a:bodyPr/>
          <a:lstStyle/>
          <a:p>
            <a:endParaRPr lang="tr-TR" altLang="tr-TR" sz="2400"/>
          </a:p>
          <a:p>
            <a:r>
              <a:rPr lang="tr-TR" altLang="tr-TR" sz="2400"/>
              <a:t>Plasental gonadotropinlere örnek olarak; </a:t>
            </a:r>
          </a:p>
          <a:p>
            <a:endParaRPr lang="tr-TR" altLang="tr-TR" sz="2400"/>
          </a:p>
          <a:p>
            <a:r>
              <a:rPr lang="tr-TR" altLang="tr-TR" sz="2400"/>
              <a:t>PMSG (Pregnant Mare Serum Gonadotropin) veya yeni adıyla eCG (equine chorionic gonadotropin) ve</a:t>
            </a:r>
          </a:p>
          <a:p>
            <a:endParaRPr lang="tr-TR" altLang="tr-TR" sz="2400"/>
          </a:p>
          <a:p>
            <a:r>
              <a:rPr lang="tr-TR" altLang="tr-TR" sz="2400"/>
              <a:t>hCG (human chorionic gonadotropin) </a:t>
            </a:r>
          </a:p>
          <a:p>
            <a:pPr algn="just"/>
            <a:r>
              <a:rPr lang="tr-TR" altLang="tr-TR" sz="2400"/>
              <a:t>İnsanlarda koriyonik gonadotropinler plasentanın korionunda üretilir (</a:t>
            </a:r>
            <a:r>
              <a:rPr lang="tr-TR" altLang="tr-TR" sz="2400" i="1"/>
              <a:t>human chrionic gonadotropin</a:t>
            </a:r>
            <a:r>
              <a:rPr lang="tr-TR" altLang="tr-TR" sz="2400"/>
              <a:t>),</a:t>
            </a:r>
          </a:p>
          <a:p>
            <a:pPr>
              <a:buFont typeface="Arial" charset="-94"/>
              <a:buNone/>
            </a:pPr>
            <a:endParaRPr lang="tr-TR" altLang="tr-TR" sz="2400"/>
          </a:p>
          <a:p>
            <a:r>
              <a:rPr lang="tr-TR" altLang="tr-TR" sz="2400"/>
              <a:t>eCG ‘nin özellikle ineklerde tekrarlayan uygulamaları anafilaktik reaksiyonlara neden olur.</a:t>
            </a:r>
          </a:p>
          <a:p>
            <a:pPr>
              <a:buFont typeface="Arial" charset="-94"/>
              <a:buNone/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497574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01A116DB-604B-1444-9918-03F0E77770D1}" type="slidenum">
              <a:rPr lang="tr-TR" altLang="tr-TR">
                <a:solidFill>
                  <a:srgbClr val="898989"/>
                </a:solidFill>
              </a:rPr>
              <a:pPr/>
              <a:t>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HİPOFİZ HORMONLARI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412875"/>
            <a:ext cx="7372350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Hipofiz bezi beyin tabanında sela tursica adı verilen kemik çöküntü içerisinde yer alır. </a:t>
            </a:r>
          </a:p>
          <a:p>
            <a:pPr algn="just"/>
            <a:r>
              <a:rPr lang="tr-TR" altLang="tr-TR" sz="2400"/>
              <a:t>Üreme organlarının kontrolünü ve fonksiyonunu yapan en önemli endokrin bez adenohipofiz yada hipofiz ön lobudur. </a:t>
            </a:r>
          </a:p>
          <a:p>
            <a:pPr algn="just"/>
            <a:r>
              <a:rPr lang="tr-TR" altLang="tr-TR" sz="2400"/>
              <a:t>Hipofiz iki bölümden oluşmaktadır. </a:t>
            </a:r>
          </a:p>
          <a:p>
            <a:pPr algn="just"/>
            <a:r>
              <a:rPr lang="tr-TR" altLang="tr-TR" sz="2400"/>
              <a:t>Anterior lob yada adenohipofiz diğer loba göre daha vasküler yapıdadır. </a:t>
            </a:r>
          </a:p>
          <a:p>
            <a:pPr algn="just"/>
            <a:r>
              <a:rPr lang="tr-TR" altLang="tr-TR" sz="2400"/>
              <a:t>Bu loptaki hücreler gonadotropik hormonları üretir ve gonad aktivitesini kontrol eder. 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292390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1F80AE30-8676-1C4C-9F90-AEF4879D7D33}" type="slidenum">
              <a:rPr lang="tr-TR" altLang="tr-TR">
                <a:solidFill>
                  <a:srgbClr val="898989"/>
                </a:solidFill>
              </a:rPr>
              <a:pPr/>
              <a:t>20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Çoğu türde hCG, LH etkisi gösterir ve FSH etkisi ya yoktur ya da yok denecek kadar azdır.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Köpeklerde hCG östrogen sekresyonunu indükler.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Hipofiz kaynaklı LH’ya göre hCG’nin en büyük avantajı uzun yarılanma ömrüdür.</a:t>
            </a:r>
          </a:p>
          <a:p>
            <a:pPr algn="just"/>
            <a:endParaRPr lang="tr-TR" altLang="tr-TR" sz="2400"/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91749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C8A7100-844C-6B45-A0B9-2906E2B2F88D}" type="slidenum">
              <a:rPr lang="tr-TR" altLang="tr-TR">
                <a:solidFill>
                  <a:srgbClr val="898989"/>
                </a:solidFill>
              </a:rPr>
              <a:pPr/>
              <a:t>21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431800"/>
            <a:ext cx="9001125" cy="965200"/>
          </a:xfrm>
        </p:spPr>
        <p:txBody>
          <a:bodyPr/>
          <a:lstStyle/>
          <a:p>
            <a:r>
              <a:rPr lang="tr-TR" altLang="tr-TR" sz="3200">
                <a:solidFill>
                  <a:schemeClr val="tx2"/>
                </a:solidFill>
              </a:rPr>
              <a:t>Prolaktin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38438" y="1412875"/>
            <a:ext cx="7015162" cy="464343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400"/>
              <a:t>198 amino asitli bir proteindir</a:t>
            </a:r>
          </a:p>
          <a:p>
            <a:pPr algn="just">
              <a:lnSpc>
                <a:spcPct val="90000"/>
              </a:lnSpc>
            </a:pPr>
            <a:r>
              <a:rPr lang="tr-TR" altLang="tr-TR" sz="2400"/>
              <a:t>Ortalama 24.000 Dalton moleküler ağırlığa sahiptir. 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  <a:p>
            <a:pPr algn="just">
              <a:lnSpc>
                <a:spcPct val="90000"/>
              </a:lnSpc>
            </a:pPr>
            <a:r>
              <a:rPr lang="tr-TR" altLang="tr-TR" sz="2400"/>
              <a:t>Prolaktin hipofiz ön lobundan salınan büyük polipeptid yapılı bir hormondur.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/>
              <a:t>Çoğu türde laktasyonun başlangıcı ve devamlılığında görev alır. 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  <a:p>
            <a:pPr algn="just">
              <a:lnSpc>
                <a:spcPct val="90000"/>
              </a:lnSpc>
            </a:pPr>
            <a:r>
              <a:rPr lang="tr-TR" altLang="tr-TR" sz="2400"/>
              <a:t>Koyunlarda luteotropik etkilidir.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/>
              <a:t>Prolaktin merkezi sinir sistemi üzerinde etkiyerek </a:t>
            </a:r>
            <a:r>
              <a:rPr lang="tr-TR" altLang="tr-TR" sz="2400">
                <a:solidFill>
                  <a:srgbClr val="FF0000"/>
                </a:solidFill>
              </a:rPr>
              <a:t>annelik davranışlarının </a:t>
            </a:r>
            <a:r>
              <a:rPr lang="tr-TR" altLang="tr-TR" sz="2400"/>
              <a:t>meydana gelmesine neden olur. 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  <a:p>
            <a:pPr algn="just"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997654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92D2F4BE-2970-E740-AB2B-8F7A5D016FBB}" type="slidenum">
              <a:rPr lang="tr-TR" altLang="tr-TR">
                <a:solidFill>
                  <a:srgbClr val="898989"/>
                </a:solidFill>
              </a:rPr>
              <a:pPr/>
              <a:t>22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765175"/>
            <a:ext cx="7443787" cy="5291138"/>
          </a:xfrm>
        </p:spPr>
        <p:txBody>
          <a:bodyPr/>
          <a:lstStyle/>
          <a:p>
            <a:endParaRPr lang="tr-TR" altLang="tr-TR" sz="2400"/>
          </a:p>
          <a:p>
            <a:r>
              <a:rPr lang="tr-TR" altLang="tr-TR" sz="2400"/>
              <a:t>Ön hipofizden gün boyunca devamlı salınır, </a:t>
            </a:r>
          </a:p>
          <a:p>
            <a:r>
              <a:rPr lang="tr-TR" altLang="tr-TR" sz="2400"/>
              <a:t>Günün ikinci yarısı salınım azalır.</a:t>
            </a:r>
          </a:p>
          <a:p>
            <a:r>
              <a:rPr lang="tr-TR" altLang="tr-TR" sz="2400"/>
              <a:t>Gebelik ilerledikçe salınım artar ve gebelik sonunda en yüksek orana ulaşır.</a:t>
            </a:r>
          </a:p>
          <a:p>
            <a:r>
              <a:rPr lang="tr-TR" altLang="tr-TR" sz="2400"/>
              <a:t>Emme uyarısı salınım için en büyük uyarımdır.</a:t>
            </a:r>
          </a:p>
          <a:p>
            <a:r>
              <a:rPr lang="tr-TR" altLang="tr-TR" sz="2400"/>
              <a:t>Uyku, egzersiz, zorlanma ve östrus prolaktin salınımını artırır.</a:t>
            </a:r>
          </a:p>
          <a:p>
            <a:r>
              <a:rPr lang="tr-TR" altLang="tr-TR" sz="2400"/>
              <a:t>Hipotalamusun denetimi altında salınır.</a:t>
            </a:r>
          </a:p>
          <a:p>
            <a:r>
              <a:rPr lang="tr-TR" altLang="tr-TR" sz="2400"/>
              <a:t>Denetim, prolaktin salınımını kısıtlayıcı hormon (PIH) ve prolaktin salgılatıcı hormon (PRH) ile olur.</a:t>
            </a:r>
          </a:p>
          <a:p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796159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AE8D958C-C225-BD40-B057-9FAF85E0C303}" type="slidenum">
              <a:rPr lang="tr-TR" altLang="tr-TR">
                <a:solidFill>
                  <a:srgbClr val="898989"/>
                </a:solidFill>
              </a:rPr>
              <a:pPr/>
              <a:t>23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1"/>
            <a:ext cx="9144000" cy="620713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Etkisi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tr-TR" altLang="tr-TR" sz="2200"/>
          </a:p>
          <a:p>
            <a:pPr>
              <a:lnSpc>
                <a:spcPct val="90000"/>
              </a:lnSpc>
            </a:pPr>
            <a:r>
              <a:rPr lang="tr-TR" altLang="tr-TR" sz="2200"/>
              <a:t>Süt salınımını uyarır. </a:t>
            </a:r>
          </a:p>
          <a:p>
            <a:pPr>
              <a:lnSpc>
                <a:spcPct val="90000"/>
              </a:lnSpc>
            </a:pPr>
            <a:endParaRPr lang="tr-TR" altLang="tr-TR" sz="2200"/>
          </a:p>
          <a:p>
            <a:pPr>
              <a:lnSpc>
                <a:spcPct val="90000"/>
              </a:lnSpc>
            </a:pPr>
            <a:r>
              <a:rPr lang="tr-TR" altLang="tr-TR" sz="2200"/>
              <a:t>Alveol artışı, kanal ve özellikle alveol epitel hücrelerinde çoğalma ve başkalaşıma yardımcı olur.</a:t>
            </a:r>
          </a:p>
          <a:p>
            <a:pPr>
              <a:lnSpc>
                <a:spcPct val="90000"/>
              </a:lnSpc>
            </a:pPr>
            <a:endParaRPr lang="tr-TR" altLang="tr-TR" sz="2200"/>
          </a:p>
          <a:p>
            <a:pPr>
              <a:lnSpc>
                <a:spcPct val="90000"/>
              </a:lnSpc>
            </a:pPr>
            <a:r>
              <a:rPr lang="tr-TR" altLang="tr-TR" sz="2200"/>
              <a:t>Bu etkinin şekillenebilmesi için progesteron, östrojen, insülin, glikokortikoitler, parathormon ve tiroksin bulunmalıdır.</a:t>
            </a:r>
          </a:p>
          <a:p>
            <a:pPr>
              <a:lnSpc>
                <a:spcPct val="90000"/>
              </a:lnSpc>
            </a:pPr>
            <a:endParaRPr lang="tr-TR" altLang="tr-TR" sz="2200"/>
          </a:p>
          <a:p>
            <a:pPr>
              <a:lnSpc>
                <a:spcPct val="90000"/>
              </a:lnSpc>
            </a:pPr>
            <a:r>
              <a:rPr lang="tr-TR" altLang="tr-TR" sz="2200"/>
              <a:t>Süt proteini üretimini artırır.</a:t>
            </a:r>
          </a:p>
          <a:p>
            <a:pPr>
              <a:lnSpc>
                <a:spcPct val="90000"/>
              </a:lnSpc>
            </a:pPr>
            <a:endParaRPr lang="tr-TR" altLang="tr-TR" sz="2200"/>
          </a:p>
          <a:p>
            <a:pPr>
              <a:lnSpc>
                <a:spcPct val="90000"/>
              </a:lnSpc>
            </a:pPr>
            <a:r>
              <a:rPr lang="tr-TR" altLang="tr-TR" sz="2200"/>
              <a:t>Annelik içgüdüsünü şekillendirir.</a:t>
            </a:r>
          </a:p>
        </p:txBody>
      </p:sp>
    </p:spTree>
    <p:extLst>
      <p:ext uri="{BB962C8B-B14F-4D97-AF65-F5344CB8AC3E}">
        <p14:creationId xmlns:p14="http://schemas.microsoft.com/office/powerpoint/2010/main" val="859496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90E4BA5-B84E-A344-8B5F-81E0D45D7988}" type="slidenum">
              <a:rPr lang="tr-TR" altLang="tr-TR">
                <a:solidFill>
                  <a:srgbClr val="898989"/>
                </a:solidFill>
              </a:rPr>
              <a:pPr/>
              <a:t>24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>
                <a:solidFill>
                  <a:schemeClr val="tx2"/>
                </a:solidFill>
              </a:rPr>
              <a:t>Posterior Hipofiz (Nörohipofiz) Hormonları</a:t>
            </a:r>
            <a:r>
              <a:rPr lang="tr-TR" altLang="tr-TR"/>
              <a:t> 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24126" y="1412875"/>
            <a:ext cx="7229475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Posterior hipofiz hormonları hipotalamik nükleusun sinir hücre gövdesinde oluşturulan ve axonlar vasıtası ile nörohipofizde kullanım için </a:t>
            </a:r>
            <a:r>
              <a:rPr lang="tr-TR" altLang="tr-TR" sz="2400" i="1" u="sng"/>
              <a:t>saklanan</a:t>
            </a:r>
            <a:r>
              <a:rPr lang="tr-TR" altLang="tr-TR" sz="2400"/>
              <a:t> </a:t>
            </a:r>
            <a:r>
              <a:rPr lang="tr-TR" altLang="tr-TR" sz="2400" b="1"/>
              <a:t>peptid</a:t>
            </a:r>
            <a:r>
              <a:rPr lang="tr-TR" altLang="tr-TR" sz="2400"/>
              <a:t> yapıdaki hormonlardır.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Posterior hipofiz hormonları </a:t>
            </a:r>
            <a:r>
              <a:rPr lang="tr-TR" altLang="tr-TR" sz="2400" i="1"/>
              <a:t>antidiuretic hormon (ADH- Vasopressin) ve oxytocin</a:t>
            </a:r>
            <a:r>
              <a:rPr lang="tr-TR" altLang="tr-TR" sz="2400"/>
              <a:t> adı verilen nörosekresyonlardır.</a:t>
            </a:r>
          </a:p>
        </p:txBody>
      </p:sp>
    </p:spTree>
    <p:extLst>
      <p:ext uri="{BB962C8B-B14F-4D97-AF65-F5344CB8AC3E}">
        <p14:creationId xmlns:p14="http://schemas.microsoft.com/office/powerpoint/2010/main" val="1771601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C48B2F9-65C2-B941-A095-F21719246065}" type="slidenum">
              <a:rPr lang="tr-TR" altLang="tr-TR">
                <a:solidFill>
                  <a:srgbClr val="898989"/>
                </a:solidFill>
              </a:rPr>
              <a:pPr/>
              <a:t>25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187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66938" y="428625"/>
            <a:ext cx="7586662" cy="562768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400" i="1"/>
              <a:t>Oksitosin </a:t>
            </a:r>
            <a:r>
              <a:rPr lang="tr-TR" altLang="tr-TR" sz="2400"/>
              <a:t>etkisini;</a:t>
            </a:r>
          </a:p>
          <a:p>
            <a:pPr lvl="1" algn="just">
              <a:lnSpc>
                <a:spcPct val="90000"/>
              </a:lnSpc>
            </a:pPr>
            <a:r>
              <a:rPr lang="tr-TR" altLang="tr-TR"/>
              <a:t>uteusta, </a:t>
            </a:r>
          </a:p>
          <a:p>
            <a:pPr lvl="1" algn="just">
              <a:lnSpc>
                <a:spcPct val="90000"/>
              </a:lnSpc>
            </a:pPr>
            <a:r>
              <a:rPr lang="tr-TR" altLang="tr-TR"/>
              <a:t>meme bezinin alveaol ve laktifer kanallarında, </a:t>
            </a:r>
          </a:p>
          <a:p>
            <a:pPr lvl="1" algn="just">
              <a:lnSpc>
                <a:spcPct val="90000"/>
              </a:lnSpc>
            </a:pPr>
            <a:r>
              <a:rPr lang="tr-TR" altLang="tr-TR"/>
              <a:t>idrar kesesi ve </a:t>
            </a:r>
          </a:p>
          <a:p>
            <a:pPr lvl="1" algn="just">
              <a:lnSpc>
                <a:spcPct val="90000"/>
              </a:lnSpc>
            </a:pPr>
            <a:r>
              <a:rPr lang="tr-TR" altLang="tr-TR"/>
              <a:t>barsakta bulunan beyaz kas hücreleri üzerinde gösterir</a:t>
            </a:r>
            <a:r>
              <a:rPr lang="tr-TR" altLang="tr-TR" sz="2000"/>
              <a:t>. 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  <a:p>
            <a:pPr algn="just">
              <a:lnSpc>
                <a:spcPct val="90000"/>
              </a:lnSpc>
            </a:pPr>
            <a:r>
              <a:rPr lang="tr-TR" altLang="tr-TR" sz="2400" i="1"/>
              <a:t>Vazopressin </a:t>
            </a:r>
            <a:r>
              <a:rPr lang="tr-TR" altLang="tr-TR" sz="2400"/>
              <a:t>arteriyollerdeki beyaz kas hücrelerinin kontraksiyonuna neden olarak postpartum uterus kanamalarını ve artan kan akımını kontrol eder.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  <a:p>
            <a:pPr algn="just">
              <a:lnSpc>
                <a:spcPct val="90000"/>
              </a:lnSpc>
            </a:pPr>
            <a:r>
              <a:rPr lang="tr-TR" altLang="tr-TR" sz="2400"/>
              <a:t>Hayvanlarda oksitosin ve vazopressine karşı bir anafilaksi çok ender görülmekle birlikte kısraklarda kullanımında özenli davranılmalıdır. </a:t>
            </a:r>
          </a:p>
          <a:p>
            <a:pPr algn="just">
              <a:lnSpc>
                <a:spcPct val="9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891204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69FD4046-EBAA-1F4C-8BE4-EB7E60DE61E0}" type="slidenum">
              <a:rPr lang="tr-TR" altLang="tr-TR">
                <a:solidFill>
                  <a:srgbClr val="898989"/>
                </a:solidFill>
              </a:rPr>
              <a:pPr/>
              <a:t>26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0" y="1412875"/>
            <a:ext cx="7086600" cy="4643438"/>
          </a:xfrm>
        </p:spPr>
        <p:txBody>
          <a:bodyPr/>
          <a:lstStyle/>
          <a:p>
            <a:r>
              <a:rPr lang="tr-TR" altLang="tr-TR" sz="2400"/>
              <a:t>Salınımındaki uyarımlar ikiye ayrılır:</a:t>
            </a:r>
          </a:p>
          <a:p>
            <a:pPr lvl="1"/>
            <a:r>
              <a:rPr lang="tr-TR" altLang="tr-TR"/>
              <a:t>Meme uçlarının uyarılması</a:t>
            </a:r>
          </a:p>
          <a:p>
            <a:pPr lvl="1"/>
            <a:r>
              <a:rPr lang="tr-TR" altLang="tr-TR"/>
              <a:t>Vagina, cervix ve uterusun uyarılması</a:t>
            </a:r>
          </a:p>
          <a:p>
            <a:endParaRPr lang="tr-TR" altLang="tr-TR" sz="2400"/>
          </a:p>
          <a:p>
            <a:r>
              <a:rPr lang="tr-TR" altLang="tr-TR" sz="2400"/>
              <a:t>Katekolaminler, progesteron ve morfin oxytocin salınımını baskılar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136864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DD84A8E-97DA-EF4B-9D7B-948C665F14C9}" type="slidenum">
              <a:rPr lang="tr-TR" altLang="tr-TR">
                <a:solidFill>
                  <a:srgbClr val="898989"/>
                </a:solidFill>
              </a:rPr>
              <a:pPr/>
              <a:t>27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476250"/>
          </a:xfrm>
        </p:spPr>
        <p:txBody>
          <a:bodyPr>
            <a:normAutofit fontScale="90000"/>
          </a:bodyPr>
          <a:lstStyle/>
          <a:p>
            <a:r>
              <a:rPr lang="tr-TR" altLang="tr-TR" sz="2900" b="1" u="sng">
                <a:solidFill>
                  <a:schemeClr val="tx2"/>
                </a:solidFill>
              </a:rPr>
              <a:t>Klinik Kullanımı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052513"/>
            <a:ext cx="7300912" cy="5003800"/>
          </a:xfrm>
        </p:spPr>
        <p:txBody>
          <a:bodyPr/>
          <a:lstStyle/>
          <a:p>
            <a:r>
              <a:rPr lang="tr-TR" altLang="tr-TR" sz="2400" b="1" i="1" u="sng"/>
              <a:t>Ruminant</a:t>
            </a:r>
            <a:endParaRPr lang="tr-TR" altLang="tr-TR" sz="2400"/>
          </a:p>
          <a:p>
            <a:pPr>
              <a:buFontTx/>
              <a:buNone/>
            </a:pPr>
            <a:endParaRPr lang="tr-TR" altLang="tr-TR" sz="2400"/>
          </a:p>
          <a:p>
            <a:pPr>
              <a:buFontTx/>
              <a:buNone/>
            </a:pPr>
            <a:r>
              <a:rPr lang="tr-TR" altLang="tr-TR" sz="2400"/>
              <a:t>1- Süt ejeksiyonu</a:t>
            </a:r>
          </a:p>
          <a:p>
            <a:pPr lvl="1"/>
            <a:r>
              <a:rPr lang="tr-TR" altLang="tr-TR"/>
              <a:t>amaç meme alveollerinin etrafındaki düz kaslarda kontraksiyondur.</a:t>
            </a:r>
          </a:p>
          <a:p>
            <a:pPr lvl="1"/>
            <a:r>
              <a:rPr lang="tr-TR" altLang="tr-TR"/>
              <a:t>Tavsiye edilen doz 5-10 IU</a:t>
            </a:r>
          </a:p>
          <a:p>
            <a:pPr>
              <a:buFontTx/>
              <a:buNone/>
            </a:pPr>
            <a:endParaRPr lang="tr-TR" altLang="tr-TR" sz="2400"/>
          </a:p>
          <a:p>
            <a:pPr>
              <a:buFontTx/>
              <a:buNone/>
            </a:pPr>
            <a:r>
              <a:rPr lang="tr-TR" altLang="tr-TR" sz="2400"/>
              <a:t>2- Doğumun uyarılması</a:t>
            </a:r>
          </a:p>
          <a:p>
            <a:r>
              <a:rPr lang="tr-TR" altLang="tr-TR" sz="2400"/>
              <a:t>Uterus düz kaslarında kontraksiyon</a:t>
            </a:r>
          </a:p>
          <a:p>
            <a:r>
              <a:rPr lang="tr-TR" altLang="tr-TR" sz="2400"/>
              <a:t>Tavsiye edilen doz 50-100 IU</a:t>
            </a:r>
          </a:p>
        </p:txBody>
      </p:sp>
    </p:spTree>
    <p:extLst>
      <p:ext uri="{BB962C8B-B14F-4D97-AF65-F5344CB8AC3E}">
        <p14:creationId xmlns:p14="http://schemas.microsoft.com/office/powerpoint/2010/main" val="1451505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207EB4E7-BD8D-B742-8D33-A1B2BFBDDB92}" type="slidenum">
              <a:rPr lang="tr-TR" altLang="tr-TR">
                <a:solidFill>
                  <a:srgbClr val="898989"/>
                </a:solidFill>
              </a:rPr>
              <a:pPr/>
              <a:t>28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071563"/>
            <a:ext cx="7372350" cy="4984750"/>
          </a:xfrm>
        </p:spPr>
        <p:txBody>
          <a:bodyPr/>
          <a:lstStyle/>
          <a:p>
            <a:pPr marL="609600" indent="-609600">
              <a:buNone/>
            </a:pPr>
            <a:endParaRPr lang="tr-TR" altLang="tr-TR" sz="2400"/>
          </a:p>
          <a:p>
            <a:pPr marL="609600" indent="-609600">
              <a:buNone/>
            </a:pPr>
            <a:r>
              <a:rPr lang="tr-TR" altLang="tr-TR" sz="2400"/>
              <a:t>3-	Uterusun boşaltılması</a:t>
            </a:r>
          </a:p>
          <a:p>
            <a:pPr marL="609600" indent="-609600"/>
            <a:r>
              <a:rPr lang="tr-TR" altLang="tr-TR" sz="2400"/>
              <a:t>Ret.sec. ve post partum akut septik metritislerde uterusun boşaltılması</a:t>
            </a:r>
          </a:p>
          <a:p>
            <a:pPr marL="609600" indent="-609600"/>
            <a:r>
              <a:rPr lang="tr-TR" altLang="tr-TR" sz="2400"/>
              <a:t>Tavsiye edilen doz 50-100 IU</a:t>
            </a:r>
          </a:p>
          <a:p>
            <a:pPr marL="609600" indent="-609600">
              <a:buNone/>
            </a:pPr>
            <a:endParaRPr lang="tr-TR" altLang="tr-TR" sz="2400"/>
          </a:p>
          <a:p>
            <a:pPr marL="609600" indent="-609600">
              <a:buNone/>
            </a:pPr>
            <a:r>
              <a:rPr lang="tr-TR" altLang="tr-TR" sz="2400"/>
              <a:t>4- Uterus involüsyonunu uyarmak</a:t>
            </a:r>
          </a:p>
          <a:p>
            <a:pPr marL="609600" indent="-609600"/>
            <a:r>
              <a:rPr lang="tr-TR" altLang="tr-TR" sz="2400"/>
              <a:t>operasyon sezaryen ve prolapsus uteri olgularında </a:t>
            </a:r>
          </a:p>
          <a:p>
            <a:pPr marL="609600" indent="-609600"/>
            <a:r>
              <a:rPr lang="tr-TR" altLang="tr-TR" sz="2400"/>
              <a:t>uterusun değişik noktalarına subserozal enjeksiyon tarzında 30-80 IU</a:t>
            </a:r>
          </a:p>
        </p:txBody>
      </p:sp>
    </p:spTree>
    <p:extLst>
      <p:ext uri="{BB962C8B-B14F-4D97-AF65-F5344CB8AC3E}">
        <p14:creationId xmlns:p14="http://schemas.microsoft.com/office/powerpoint/2010/main" val="14700921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FD07CD5C-D691-8345-89D8-DD6F87A405AF}" type="slidenum">
              <a:rPr lang="tr-TR" altLang="tr-TR">
                <a:solidFill>
                  <a:srgbClr val="898989"/>
                </a:solidFill>
              </a:rPr>
              <a:pPr/>
              <a:t>29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836613"/>
            <a:ext cx="7372350" cy="5219700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2400" b="1" i="1" u="sng"/>
              <a:t>köpek</a:t>
            </a:r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Doğumun uyarılması</a:t>
            </a:r>
          </a:p>
          <a:p>
            <a:pPr lvl="1"/>
            <a:r>
              <a:rPr lang="tr-TR" altLang="tr-TR"/>
              <a:t>uterus düz kaslarında kontraksiyon</a:t>
            </a:r>
          </a:p>
          <a:p>
            <a:pPr lvl="1"/>
            <a:r>
              <a:rPr lang="tr-TR" altLang="tr-TR"/>
              <a:t>tavsiye edilen doz 5-25 IU</a:t>
            </a:r>
            <a:endParaRPr lang="tr-TR" altLang="tr-TR" b="1" i="1" u="sng"/>
          </a:p>
          <a:p>
            <a:pPr>
              <a:buFontTx/>
              <a:buNone/>
            </a:pPr>
            <a:r>
              <a:rPr lang="tr-TR" altLang="tr-TR" sz="2400" b="1" i="1" u="sng"/>
              <a:t>kedi</a:t>
            </a:r>
            <a:endParaRPr lang="tr-TR" altLang="tr-TR" sz="2400"/>
          </a:p>
          <a:p>
            <a:endParaRPr lang="tr-TR" altLang="tr-TR" sz="2400"/>
          </a:p>
          <a:p>
            <a:r>
              <a:rPr lang="tr-TR" altLang="tr-TR" sz="2400"/>
              <a:t>Doğumun uyarılması</a:t>
            </a:r>
          </a:p>
          <a:p>
            <a:pPr lvl="1"/>
            <a:r>
              <a:rPr lang="tr-TR" altLang="tr-TR"/>
              <a:t>uterus düz kaslarında kontraksiyon</a:t>
            </a:r>
          </a:p>
          <a:p>
            <a:pPr lvl="1"/>
            <a:r>
              <a:rPr lang="tr-TR" altLang="tr-TR"/>
              <a:t>tavsiye edilen doz 5-25 IU</a:t>
            </a:r>
          </a:p>
        </p:txBody>
      </p:sp>
    </p:spTree>
    <p:extLst>
      <p:ext uri="{BB962C8B-B14F-4D97-AF65-F5344CB8AC3E}">
        <p14:creationId xmlns:p14="http://schemas.microsoft.com/office/powerpoint/2010/main" val="312055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06E4999-8D43-B34A-B8A9-F2EEADF2E99E}" type="slidenum">
              <a:rPr lang="tr-TR" altLang="tr-TR">
                <a:solidFill>
                  <a:srgbClr val="898989"/>
                </a:solidFill>
              </a:rPr>
              <a:pPr/>
              <a:t>3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412875"/>
            <a:ext cx="7372350" cy="4643438"/>
          </a:xfrm>
        </p:spPr>
        <p:txBody>
          <a:bodyPr/>
          <a:lstStyle/>
          <a:p>
            <a:pPr algn="just"/>
            <a:r>
              <a:rPr lang="tr-TR" altLang="tr-TR" sz="2400"/>
              <a:t>Posterior lob veya neurohipofiz </a:t>
            </a:r>
          </a:p>
          <a:p>
            <a:pPr lvl="1" algn="just"/>
            <a:endParaRPr lang="tr-TR" altLang="tr-TR" sz="2000"/>
          </a:p>
          <a:p>
            <a:pPr lvl="1" algn="just"/>
            <a:r>
              <a:rPr lang="tr-TR" altLang="tr-TR" sz="2000"/>
              <a:t>pars nevroza ve </a:t>
            </a:r>
          </a:p>
          <a:p>
            <a:pPr lvl="1" algn="just"/>
            <a:r>
              <a:rPr lang="tr-TR" altLang="tr-TR" sz="2000"/>
              <a:t>pars intermedia adlı iki bölüme ayrılır.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Pars intermedia küçüktür ve fazla önemli bir etkisi bulunmamaktadır.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Pars nervoza posterior lobun önemli bölümüdür ve III.ventrikülün tabanına oturur.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0062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7EF7DE7A-3347-BB40-B78F-794A701B901D}" type="slidenum">
              <a:rPr lang="tr-TR" altLang="tr-TR">
                <a:solidFill>
                  <a:srgbClr val="898989"/>
                </a:solidFill>
              </a:rPr>
              <a:pPr/>
              <a:t>4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38375" y="1143001"/>
            <a:ext cx="7715250" cy="4913313"/>
          </a:xfrm>
        </p:spPr>
        <p:txBody>
          <a:bodyPr/>
          <a:lstStyle/>
          <a:p>
            <a:r>
              <a:rPr lang="tr-TR" altLang="tr-TR" sz="2400"/>
              <a:t>Anterior hipofizde bulunan beş ayrı hücre tipi 7 adet hormonun üretiminden sorumludur:</a:t>
            </a:r>
            <a:endParaRPr lang="tr-TR" altLang="tr-TR" sz="2400" b="1"/>
          </a:p>
          <a:p>
            <a:pPr>
              <a:buFontTx/>
              <a:buNone/>
            </a:pPr>
            <a:r>
              <a:rPr lang="tr-TR" altLang="tr-TR" sz="2400" b="1"/>
              <a:t>1.</a:t>
            </a:r>
            <a:r>
              <a:rPr lang="tr-TR" altLang="tr-TR" sz="2400"/>
              <a:t>	Somatotrop hücreler; growth hormonu (</a:t>
            </a:r>
            <a:r>
              <a:rPr lang="tr-TR" altLang="tr-TR" sz="2400">
                <a:solidFill>
                  <a:srgbClr val="FF0000"/>
                </a:solidFill>
              </a:rPr>
              <a:t>GH</a:t>
            </a:r>
            <a:r>
              <a:rPr lang="tr-TR" altLang="tr-TR" sz="2400"/>
              <a:t>) salgılar,</a:t>
            </a:r>
            <a:endParaRPr lang="tr-TR" altLang="tr-TR" sz="2400" b="1"/>
          </a:p>
          <a:p>
            <a:pPr>
              <a:buFontTx/>
              <a:buNone/>
            </a:pPr>
            <a:r>
              <a:rPr lang="tr-TR" altLang="tr-TR" sz="2400" b="1"/>
              <a:t>2.</a:t>
            </a:r>
            <a:r>
              <a:rPr lang="tr-TR" altLang="tr-TR" sz="2400"/>
              <a:t> Kortikotrop hücreler; adreno-kortikotrop hormonu (</a:t>
            </a:r>
            <a:r>
              <a:rPr lang="tr-TR" altLang="tr-TR" sz="2400">
                <a:solidFill>
                  <a:srgbClr val="FF0000"/>
                </a:solidFill>
              </a:rPr>
              <a:t>ACTH</a:t>
            </a:r>
            <a:r>
              <a:rPr lang="tr-TR" altLang="tr-TR" sz="2400"/>
              <a:t>) salgılar,</a:t>
            </a:r>
            <a:endParaRPr lang="tr-TR" altLang="tr-TR" sz="2400" b="1"/>
          </a:p>
          <a:p>
            <a:pPr>
              <a:buFontTx/>
              <a:buNone/>
            </a:pPr>
            <a:r>
              <a:rPr lang="tr-TR" altLang="tr-TR" sz="2400" b="1"/>
              <a:t>3</a:t>
            </a:r>
            <a:r>
              <a:rPr lang="tr-TR" altLang="tr-TR" sz="2400"/>
              <a:t>. Mammotrop hücreler; prolaktini  (</a:t>
            </a:r>
            <a:r>
              <a:rPr lang="tr-TR" altLang="tr-TR" sz="2400">
                <a:solidFill>
                  <a:srgbClr val="FF0000"/>
                </a:solidFill>
              </a:rPr>
              <a:t>PRL</a:t>
            </a:r>
            <a:r>
              <a:rPr lang="tr-TR" altLang="tr-TR" sz="2400"/>
              <a:t>) salgılar,</a:t>
            </a:r>
          </a:p>
          <a:p>
            <a:pPr>
              <a:buFontTx/>
              <a:buNone/>
            </a:pPr>
            <a:r>
              <a:rPr lang="tr-TR" altLang="tr-TR" sz="2400"/>
              <a:t>4. Tirotrop hücreler; tyroid-stimulating hormonu (</a:t>
            </a:r>
            <a:r>
              <a:rPr lang="tr-TR" altLang="tr-TR" sz="2400">
                <a:solidFill>
                  <a:srgbClr val="FF0000"/>
                </a:solidFill>
              </a:rPr>
              <a:t>TSH</a:t>
            </a:r>
            <a:r>
              <a:rPr lang="tr-TR" altLang="tr-TR" sz="2400"/>
              <a:t>) salgılar, </a:t>
            </a:r>
          </a:p>
          <a:p>
            <a:pPr>
              <a:buFontTx/>
              <a:buNone/>
            </a:pPr>
            <a:r>
              <a:rPr lang="tr-TR" altLang="tr-TR" sz="2400"/>
              <a:t>5. Gonadotrop hücreler; </a:t>
            </a:r>
            <a:r>
              <a:rPr lang="tr-TR" altLang="tr-TR" sz="2400">
                <a:solidFill>
                  <a:srgbClr val="FF0000"/>
                </a:solidFill>
              </a:rPr>
              <a:t>FSH ve LH</a:t>
            </a:r>
            <a:r>
              <a:rPr lang="tr-TR" altLang="tr-TR" sz="2400"/>
              <a:t>’yı salgılar.</a:t>
            </a:r>
          </a:p>
          <a:p>
            <a:pPr>
              <a:buFontTx/>
              <a:buNone/>
            </a:pPr>
            <a:r>
              <a:rPr lang="tr-TR" altLang="tr-TR" sz="2400"/>
              <a:t>6. </a:t>
            </a:r>
            <a:r>
              <a:rPr lang="tr-TR" altLang="tr-TR" sz="2400">
                <a:solidFill>
                  <a:srgbClr val="FF0000"/>
                </a:solidFill>
              </a:rPr>
              <a:t>MSH</a:t>
            </a:r>
            <a:r>
              <a:rPr lang="tr-TR" altLang="tr-TR" sz="2400"/>
              <a:t> (Melanocyte stimulating hormone) diğerlerine göre daha az önemi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1483685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D1812E34-CD91-104D-B947-E1EDB3D6FD20}" type="slidenum">
              <a:rPr lang="tr-TR" altLang="tr-TR">
                <a:solidFill>
                  <a:srgbClr val="898989"/>
                </a:solidFill>
              </a:rPr>
              <a:pPr/>
              <a:t>5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412875"/>
            <a:ext cx="7300912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Bu hormonların tamamı kompleks protein yapıda veya glikoprotein yapısınıdaki hormonlardır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Suda eriyebilen niteliktedir. </a:t>
            </a:r>
          </a:p>
        </p:txBody>
      </p:sp>
    </p:spTree>
    <p:extLst>
      <p:ext uri="{BB962C8B-B14F-4D97-AF65-F5344CB8AC3E}">
        <p14:creationId xmlns:p14="http://schemas.microsoft.com/office/powerpoint/2010/main" val="2025408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D9DB6E1-9D47-6846-8283-394113C605EE}" type="slidenum">
              <a:rPr lang="tr-TR" altLang="tr-TR">
                <a:solidFill>
                  <a:srgbClr val="898989"/>
                </a:solidFill>
              </a:rPr>
              <a:pPr/>
              <a:t>6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38438" y="1285875"/>
            <a:ext cx="7072312" cy="4770438"/>
          </a:xfrm>
        </p:spPr>
        <p:txBody>
          <a:bodyPr/>
          <a:lstStyle/>
          <a:p>
            <a:pPr algn="just"/>
            <a:r>
              <a:rPr lang="tr-TR" altLang="tr-TR" sz="2400"/>
              <a:t>Hipofiz ön lobunun fonksiyon ve yapısını oluşturan 3 tip hücre bulunmaktadır. Bunlar;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Bazofilik, asidofilik ve kromofob hücrelerdir.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FSH, LH, TSH ve muhtemelen ACTH bazofilik hücrelerde,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STH veya GH ve prolaktin ise asidofilik hücrelerde üretilir.</a:t>
            </a:r>
          </a:p>
          <a:p>
            <a:pPr algn="just"/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4029984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539DC501-3C6F-E74F-8EFC-E3B466E248C0}" type="slidenum">
              <a:rPr lang="tr-TR" altLang="tr-TR">
                <a:solidFill>
                  <a:srgbClr val="898989"/>
                </a:solidFill>
              </a:rPr>
              <a:pPr/>
              <a:t>7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09814" y="1412875"/>
            <a:ext cx="7443787" cy="4643438"/>
          </a:xfrm>
        </p:spPr>
        <p:txBody>
          <a:bodyPr/>
          <a:lstStyle/>
          <a:p>
            <a:pPr algn="just"/>
            <a:endParaRPr lang="tr-TR" altLang="tr-TR" sz="2400"/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Bu bezde üretilen hormonlar kompleks proteinler olduğu için sentetik olarak üretilemezler ve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Oral yolla alındıklarında sindirim kanalındaki proteolitik enzimler tarafından yıkımlanırlar.</a:t>
            </a:r>
          </a:p>
        </p:txBody>
      </p:sp>
    </p:spTree>
    <p:extLst>
      <p:ext uri="{BB962C8B-B14F-4D97-AF65-F5344CB8AC3E}">
        <p14:creationId xmlns:p14="http://schemas.microsoft.com/office/powerpoint/2010/main" val="281693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458B8E26-76D1-7041-BDA6-2826E5E7A7F8}" type="slidenum">
              <a:rPr lang="tr-TR" altLang="tr-TR">
                <a:solidFill>
                  <a:srgbClr val="898989"/>
                </a:solidFill>
              </a:rPr>
              <a:pPr/>
              <a:t>8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52688" y="1428751"/>
            <a:ext cx="6615112" cy="4627563"/>
          </a:xfrm>
        </p:spPr>
        <p:txBody>
          <a:bodyPr/>
          <a:lstStyle/>
          <a:p>
            <a:pPr algn="just"/>
            <a:r>
              <a:rPr lang="tr-TR" altLang="tr-TR" sz="2400"/>
              <a:t>Suda eriyebilir ve intravenöz uygulandıklarında etkilerini kısa sürede gösterirler.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Subkutan veya intramuskuler uygulamaları sonucunda yavaşça absorbe edilirler ve beklenen uzun süreli etkilerini gösterirler. </a:t>
            </a:r>
          </a:p>
          <a:p>
            <a:pPr algn="just"/>
            <a:endParaRPr lang="tr-TR" altLang="tr-TR" sz="2400"/>
          </a:p>
          <a:p>
            <a:pPr algn="just"/>
            <a:r>
              <a:rPr lang="tr-TR" altLang="tr-TR" sz="2400"/>
              <a:t>Protein hormonların kompozisyonları ısı ile bozulacağı için dikkatli bir şekilde korunmalıdır.</a:t>
            </a:r>
          </a:p>
        </p:txBody>
      </p:sp>
    </p:spTree>
    <p:extLst>
      <p:ext uri="{BB962C8B-B14F-4D97-AF65-F5344CB8AC3E}">
        <p14:creationId xmlns:p14="http://schemas.microsoft.com/office/powerpoint/2010/main" val="133360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fld id="{3BDDEE56-DCC6-4344-99DA-258ECE36C2AD}" type="slidenum">
              <a:rPr lang="tr-TR" altLang="tr-TR">
                <a:solidFill>
                  <a:srgbClr val="898989"/>
                </a:solidFill>
              </a:rPr>
              <a:pPr/>
              <a:t>9</a:t>
            </a:fld>
            <a:endParaRPr lang="tr-TR" altLang="tr-TR">
              <a:solidFill>
                <a:srgbClr val="898989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431800"/>
            <a:ext cx="9144000" cy="965200"/>
          </a:xfrm>
        </p:spPr>
        <p:txBody>
          <a:bodyPr/>
          <a:lstStyle/>
          <a:p>
            <a:r>
              <a:rPr lang="tr-TR" altLang="tr-TR" sz="3200" b="1" i="1">
                <a:solidFill>
                  <a:schemeClr val="tx2"/>
                </a:solidFill>
              </a:rPr>
              <a:t>FSH</a:t>
            </a:r>
            <a:r>
              <a:rPr lang="tr-TR" altLang="tr-TR"/>
              <a:t> 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0" y="1412875"/>
            <a:ext cx="7086600" cy="4643438"/>
          </a:xfrm>
        </p:spPr>
        <p:txBody>
          <a:bodyPr/>
          <a:lstStyle/>
          <a:p>
            <a:pPr algn="just"/>
            <a:r>
              <a:rPr lang="tr-TR" altLang="tr-TR" sz="2400"/>
              <a:t>FSH;</a:t>
            </a:r>
          </a:p>
          <a:p>
            <a:pPr lvl="1" algn="just"/>
            <a:r>
              <a:rPr lang="tr-TR" altLang="tr-TR" sz="2000"/>
              <a:t> Cl.’dan salınan progesteron, </a:t>
            </a:r>
          </a:p>
          <a:p>
            <a:pPr lvl="1" algn="just"/>
            <a:r>
              <a:rPr lang="tr-TR" altLang="tr-TR" sz="2000"/>
              <a:t>testisin interstisyel hücrelerinden salınan testosteron ve </a:t>
            </a:r>
          </a:p>
          <a:p>
            <a:pPr lvl="1" algn="just"/>
            <a:r>
              <a:rPr lang="tr-TR" altLang="tr-TR" sz="2000"/>
              <a:t>folliküler hücrelerden salınan östrogen tarafından inhibe edilmektedir. </a:t>
            </a:r>
          </a:p>
          <a:p>
            <a:r>
              <a:rPr lang="tr-TR" altLang="tr-TR" sz="2400"/>
              <a:t>Folliküler gelişmeyi,</a:t>
            </a:r>
          </a:p>
          <a:p>
            <a:r>
              <a:rPr lang="tr-TR" altLang="tr-TR" sz="2400"/>
              <a:t>Spermatogenezisi,</a:t>
            </a:r>
          </a:p>
          <a:p>
            <a:r>
              <a:rPr lang="tr-TR" altLang="tr-TR" sz="2400"/>
              <a:t>Östrogen üretimini stimüle eder.</a:t>
            </a:r>
          </a:p>
          <a:p>
            <a:pPr lvl="1"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1462024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1103</Words>
  <Application>Microsoft Macintosh PowerPoint</Application>
  <PresentationFormat>Geniş Ekran</PresentationFormat>
  <Paragraphs>258</Paragraphs>
  <Slides>29</Slides>
  <Notes>29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3" baseType="lpstr">
      <vt:lpstr>Calibri Light</vt:lpstr>
      <vt:lpstr>Arial</vt:lpstr>
      <vt:lpstr>Calibri</vt:lpstr>
      <vt:lpstr>Office Teması</vt:lpstr>
      <vt:lpstr>HORMONLAR ve TEDAVİ İLKELERİ-2</vt:lpstr>
      <vt:lpstr>HİPOFİZ HORMONLARI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FSH </vt:lpstr>
      <vt:lpstr>PowerPoint Sunusu</vt:lpstr>
      <vt:lpstr>PowerPoint Sunusu</vt:lpstr>
      <vt:lpstr>PowerPoint Sunusu</vt:lpstr>
      <vt:lpstr>Etkisi</vt:lpstr>
      <vt:lpstr>Klinik Kullanımı</vt:lpstr>
      <vt:lpstr>LH </vt:lpstr>
      <vt:lpstr>PowerPoint Sunusu</vt:lpstr>
      <vt:lpstr>Etkisi</vt:lpstr>
      <vt:lpstr>Klinik Kullanımı</vt:lpstr>
      <vt:lpstr>PowerPoint Sunusu</vt:lpstr>
      <vt:lpstr>PowerPoint Sunusu</vt:lpstr>
      <vt:lpstr>Prolaktin</vt:lpstr>
      <vt:lpstr>PowerPoint Sunusu</vt:lpstr>
      <vt:lpstr>Etkisi</vt:lpstr>
      <vt:lpstr>Posterior Hipofiz (Nörohipofiz) Hormonları </vt:lpstr>
      <vt:lpstr>PowerPoint Sunusu</vt:lpstr>
      <vt:lpstr>PowerPoint Sunusu</vt:lpstr>
      <vt:lpstr>Klinik Kullanımı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HORMONLAR ve TEDAVİ İLKELERİ-2</dc:title>
  <dc:creator>Microsoft Office Kullanıcısı</dc:creator>
  <cp:lastModifiedBy>Microsoft Office Kullanıcısı</cp:lastModifiedBy>
  <cp:revision>1</cp:revision>
  <dcterms:created xsi:type="dcterms:W3CDTF">2018-01-22T08:55:54Z</dcterms:created>
  <dcterms:modified xsi:type="dcterms:W3CDTF">2018-01-22T08:56:29Z</dcterms:modified>
</cp:coreProperties>
</file>