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304" r:id="rId21"/>
    <p:sldId id="275" r:id="rId22"/>
    <p:sldId id="276" r:id="rId23"/>
    <p:sldId id="277" r:id="rId24"/>
    <p:sldId id="278" r:id="rId25"/>
    <p:sldId id="279" r:id="rId26"/>
    <p:sldId id="280" r:id="rId27"/>
    <p:sldId id="296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90" r:id="rId37"/>
    <p:sldId id="289" r:id="rId38"/>
    <p:sldId id="291" r:id="rId39"/>
    <p:sldId id="292" r:id="rId40"/>
    <p:sldId id="293" r:id="rId41"/>
    <p:sldId id="303" r:id="rId42"/>
    <p:sldId id="294" r:id="rId43"/>
    <p:sldId id="295" r:id="rId44"/>
    <p:sldId id="297" r:id="rId45"/>
    <p:sldId id="298" r:id="rId46"/>
    <p:sldId id="300" r:id="rId47"/>
    <p:sldId id="301" r:id="rId48"/>
    <p:sldId id="299" r:id="rId49"/>
    <p:sldId id="302" r:id="rId5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ZEHİRLENMELERE YAKLAŞIM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Ankara Üniversitesi Tıp Fakültesi</a:t>
            </a:r>
          </a:p>
          <a:p>
            <a:r>
              <a:rPr lang="tr-TR" dirty="0" smtClean="0"/>
              <a:t>Acil Tıp Anabilim Dalı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D) BİLİNÇ DURUMU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AVPU</a:t>
            </a:r>
          </a:p>
          <a:p>
            <a:r>
              <a:rPr lang="tr-TR" sz="3200" dirty="0" smtClean="0"/>
              <a:t>GKS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HİKAYE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Hasta ile ilgili bilgi verebilecek herkesten bilgi alınmalıdır.</a:t>
            </a:r>
          </a:p>
          <a:p>
            <a:pPr lvl="1"/>
            <a:r>
              <a:rPr lang="tr-TR" sz="2800" dirty="0" smtClean="0"/>
              <a:t>Alınan maddenin adı, içeriği, kutusu, kokusu, rengi,</a:t>
            </a:r>
          </a:p>
          <a:p>
            <a:pPr lvl="1"/>
            <a:r>
              <a:rPr lang="tr-TR" sz="2800" dirty="0" smtClean="0"/>
              <a:t>Maddenin ne zaman, ne kadar, hangi yollarla alındığı,</a:t>
            </a:r>
          </a:p>
          <a:p>
            <a:pPr lvl="1"/>
            <a:r>
              <a:rPr lang="tr-TR" sz="2800" dirty="0" smtClean="0"/>
              <a:t>Kaza sonucu veya bilerek mi alındığı,</a:t>
            </a:r>
          </a:p>
          <a:p>
            <a:pPr lvl="1"/>
            <a:r>
              <a:rPr lang="tr-TR" sz="2800" dirty="0" smtClean="0"/>
              <a:t>Hastaneye başvurmadan önce herhangi bir girişim yapılıp yapılmadığı sorgulanmalıdır.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FİZİK MUAYENE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2800" dirty="0" err="1" smtClean="0"/>
              <a:t>Vital</a:t>
            </a:r>
            <a:r>
              <a:rPr lang="tr-TR" sz="2800" dirty="0" smtClean="0"/>
              <a:t> bulgular:</a:t>
            </a:r>
          </a:p>
          <a:p>
            <a:pPr lvl="1"/>
            <a:r>
              <a:rPr lang="tr-TR" sz="2800" dirty="0" smtClean="0"/>
              <a:t>Nabız</a:t>
            </a:r>
          </a:p>
          <a:p>
            <a:pPr lvl="1"/>
            <a:r>
              <a:rPr lang="tr-TR" sz="2800" dirty="0" smtClean="0"/>
              <a:t>Kan basıncı</a:t>
            </a:r>
          </a:p>
          <a:p>
            <a:pPr lvl="1"/>
            <a:r>
              <a:rPr lang="tr-TR" sz="2800" dirty="0" smtClean="0"/>
              <a:t>Solunum sayısı</a:t>
            </a:r>
          </a:p>
          <a:p>
            <a:pPr lvl="1"/>
            <a:r>
              <a:rPr lang="tr-TR" sz="2800" dirty="0" smtClean="0"/>
              <a:t>Vücut ısısı</a:t>
            </a:r>
          </a:p>
          <a:p>
            <a:pPr lvl="1"/>
            <a:r>
              <a:rPr lang="tr-TR" sz="2800" dirty="0" smtClean="0"/>
              <a:t>Oksijen </a:t>
            </a:r>
            <a:r>
              <a:rPr lang="tr-TR" sz="2800" dirty="0" err="1" smtClean="0"/>
              <a:t>saturasyonu</a:t>
            </a:r>
            <a:endParaRPr lang="tr-TR" sz="2800" dirty="0" smtClean="0"/>
          </a:p>
          <a:p>
            <a:pPr lvl="1">
              <a:buNone/>
            </a:pPr>
            <a:endParaRPr lang="tr-T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2800" dirty="0" smtClean="0"/>
              <a:t>Tepeden tırnağa muayene</a:t>
            </a:r>
          </a:p>
        </p:txBody>
      </p:sp>
      <p:pic>
        <p:nvPicPr>
          <p:cNvPr id="4" name="3 Resim" descr="Robot Mercek.jp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48375" y="3762375"/>
            <a:ext cx="3095625" cy="3095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Baş-Boyun Muayenesi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330824" cy="4749275"/>
          </a:xfrm>
        </p:spPr>
        <p:txBody>
          <a:bodyPr>
            <a:noAutofit/>
          </a:bodyPr>
          <a:lstStyle/>
          <a:p>
            <a:r>
              <a:rPr lang="tr-TR" sz="2400" dirty="0" smtClean="0"/>
              <a:t>Göz; </a:t>
            </a:r>
            <a:r>
              <a:rPr lang="tr-TR" sz="2400" dirty="0" err="1" smtClean="0"/>
              <a:t>Pupil</a:t>
            </a:r>
            <a:r>
              <a:rPr lang="tr-TR" sz="2400" dirty="0" smtClean="0"/>
              <a:t> çapı</a:t>
            </a:r>
          </a:p>
          <a:p>
            <a:pPr lvl="1"/>
            <a:r>
              <a:rPr lang="tr-TR" dirty="0" err="1" smtClean="0"/>
              <a:t>Miyozis</a:t>
            </a:r>
            <a:endParaRPr lang="tr-TR" dirty="0" smtClean="0"/>
          </a:p>
          <a:p>
            <a:pPr lvl="2"/>
            <a:r>
              <a:rPr lang="tr-TR" dirty="0" err="1" smtClean="0"/>
              <a:t>Kolinerjikler</a:t>
            </a:r>
            <a:r>
              <a:rPr lang="tr-TR" dirty="0" smtClean="0"/>
              <a:t>, </a:t>
            </a:r>
            <a:r>
              <a:rPr lang="tr-TR" dirty="0" err="1" smtClean="0"/>
              <a:t>klonidin</a:t>
            </a:r>
            <a:r>
              <a:rPr lang="tr-TR" dirty="0" smtClean="0"/>
              <a:t>, </a:t>
            </a:r>
            <a:r>
              <a:rPr lang="tr-TR" dirty="0" err="1" smtClean="0"/>
              <a:t>karbamatlar</a:t>
            </a:r>
            <a:endParaRPr lang="tr-TR" dirty="0" smtClean="0"/>
          </a:p>
          <a:p>
            <a:pPr lvl="2"/>
            <a:r>
              <a:rPr lang="tr-TR" dirty="0" err="1" smtClean="0"/>
              <a:t>Opioidler</a:t>
            </a:r>
            <a:r>
              <a:rPr lang="tr-TR" dirty="0" smtClean="0"/>
              <a:t>, </a:t>
            </a:r>
            <a:r>
              <a:rPr lang="tr-TR" dirty="0" err="1" smtClean="0"/>
              <a:t>organofosfatlar</a:t>
            </a:r>
            <a:endParaRPr lang="tr-TR" dirty="0" smtClean="0"/>
          </a:p>
          <a:p>
            <a:pPr lvl="2"/>
            <a:r>
              <a:rPr lang="tr-TR" dirty="0" err="1" smtClean="0"/>
              <a:t>Fenotiazinler</a:t>
            </a:r>
            <a:r>
              <a:rPr lang="tr-TR" dirty="0" smtClean="0"/>
              <a:t>, </a:t>
            </a:r>
            <a:r>
              <a:rPr lang="tr-TR" dirty="0" err="1" smtClean="0"/>
              <a:t>pilokarbin</a:t>
            </a:r>
            <a:endParaRPr lang="tr-TR" dirty="0" smtClean="0"/>
          </a:p>
          <a:p>
            <a:pPr lvl="2"/>
            <a:r>
              <a:rPr lang="tr-TR" dirty="0" err="1" smtClean="0"/>
              <a:t>Sedatif</a:t>
            </a:r>
            <a:r>
              <a:rPr lang="tr-TR" dirty="0" smtClean="0"/>
              <a:t>-</a:t>
            </a:r>
            <a:r>
              <a:rPr lang="tr-TR" dirty="0" err="1" smtClean="0"/>
              <a:t>hipnotikler</a:t>
            </a:r>
            <a:endParaRPr lang="tr-TR" dirty="0" smtClean="0"/>
          </a:p>
          <a:p>
            <a:pPr lvl="2">
              <a:buNone/>
            </a:pPr>
            <a:endParaRPr lang="tr-TR" dirty="0" smtClean="0"/>
          </a:p>
          <a:p>
            <a:pPr lvl="1"/>
            <a:r>
              <a:rPr lang="tr-TR" dirty="0" err="1" smtClean="0"/>
              <a:t>Midriyazis</a:t>
            </a:r>
            <a:r>
              <a:rPr lang="tr-TR" dirty="0" smtClean="0"/>
              <a:t> </a:t>
            </a:r>
          </a:p>
          <a:p>
            <a:pPr lvl="2"/>
            <a:r>
              <a:rPr lang="tr-TR" dirty="0" err="1" smtClean="0"/>
              <a:t>Sempatomimetikler</a:t>
            </a:r>
            <a:endParaRPr lang="tr-TR" dirty="0" smtClean="0"/>
          </a:p>
          <a:p>
            <a:pPr lvl="2"/>
            <a:r>
              <a:rPr lang="tr-TR" dirty="0" err="1" smtClean="0"/>
              <a:t>Antikolinerjikler</a:t>
            </a:r>
            <a:endParaRPr lang="tr-TR" dirty="0" smtClean="0"/>
          </a:p>
          <a:p>
            <a:pPr lvl="2"/>
            <a:r>
              <a:rPr lang="tr-TR" dirty="0" smtClean="0"/>
              <a:t>Çekilme sendromları</a:t>
            </a:r>
            <a:endParaRPr lang="tr-TR" dirty="0"/>
          </a:p>
        </p:txBody>
      </p:sp>
      <p:pic>
        <p:nvPicPr>
          <p:cNvPr id="5" name="4 İçerik Yer Tutucusu" descr="göz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279550" y="0"/>
            <a:ext cx="186445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Baş-Boyun Muayenesi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Ağız;</a:t>
            </a:r>
          </a:p>
          <a:p>
            <a:pPr lvl="1"/>
            <a:r>
              <a:rPr lang="tr-TR" sz="2800" dirty="0" err="1" smtClean="0"/>
              <a:t>Koroziv</a:t>
            </a:r>
            <a:r>
              <a:rPr lang="tr-TR" sz="2800" dirty="0" smtClean="0"/>
              <a:t> lezyonlar</a:t>
            </a:r>
          </a:p>
          <a:p>
            <a:pPr lvl="1"/>
            <a:r>
              <a:rPr lang="tr-TR" sz="2800" dirty="0" smtClean="0"/>
              <a:t>Koku</a:t>
            </a:r>
          </a:p>
          <a:p>
            <a:pPr lvl="1"/>
            <a:r>
              <a:rPr lang="tr-TR" sz="2800" dirty="0" err="1" smtClean="0"/>
              <a:t>Müköz</a:t>
            </a:r>
            <a:r>
              <a:rPr lang="tr-TR" sz="2800" dirty="0" smtClean="0"/>
              <a:t> </a:t>
            </a:r>
            <a:r>
              <a:rPr lang="tr-TR" sz="2800" dirty="0" err="1" smtClean="0"/>
              <a:t>membranların</a:t>
            </a:r>
            <a:r>
              <a:rPr lang="tr-TR" sz="2800" dirty="0" smtClean="0"/>
              <a:t> </a:t>
            </a:r>
            <a:r>
              <a:rPr lang="tr-TR" sz="2800" dirty="0" err="1" smtClean="0"/>
              <a:t>hidrasyonu</a:t>
            </a:r>
            <a:endParaRPr lang="tr-TR" sz="2800" dirty="0" smtClean="0"/>
          </a:p>
          <a:p>
            <a:r>
              <a:rPr lang="tr-TR" sz="2800" dirty="0" smtClean="0"/>
              <a:t>Boyun;</a:t>
            </a:r>
          </a:p>
          <a:p>
            <a:pPr lvl="1"/>
            <a:r>
              <a:rPr lang="tr-TR" sz="2800" dirty="0" err="1" smtClean="0"/>
              <a:t>Servikal</a:t>
            </a:r>
            <a:r>
              <a:rPr lang="tr-TR" sz="2800" dirty="0" smtClean="0"/>
              <a:t> </a:t>
            </a:r>
            <a:r>
              <a:rPr lang="tr-TR" sz="2800" dirty="0" err="1" smtClean="0"/>
              <a:t>immobilizasyon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Solunum ve Dolaşım Sistemi 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3200" dirty="0" smtClean="0"/>
              <a:t>Kalp</a:t>
            </a:r>
            <a:endParaRPr lang="tr-TR" sz="3200" dirty="0"/>
          </a:p>
        </p:txBody>
      </p:sp>
      <p:sp>
        <p:nvSpPr>
          <p:cNvPr id="6" name="5 Metin Yer Tutucusu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sz="3200" dirty="0" smtClean="0"/>
              <a:t>Solunum sistemi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tr-TR" sz="2800" dirty="0" smtClean="0"/>
              <a:t>Kalp hızı</a:t>
            </a:r>
          </a:p>
          <a:p>
            <a:r>
              <a:rPr lang="tr-TR" sz="2800" dirty="0" err="1" smtClean="0"/>
              <a:t>Ritm</a:t>
            </a:r>
            <a:endParaRPr lang="tr-TR" sz="2800" dirty="0" smtClean="0"/>
          </a:p>
          <a:p>
            <a:r>
              <a:rPr lang="tr-TR" sz="2800" dirty="0" smtClean="0"/>
              <a:t>Üfürüm varlığı</a:t>
            </a:r>
          </a:p>
        </p:txBody>
      </p:sp>
      <p:sp>
        <p:nvSpPr>
          <p:cNvPr id="7" name="6 İçerik Yer Tutucusu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Solunum hızı</a:t>
            </a:r>
          </a:p>
          <a:p>
            <a:r>
              <a:rPr lang="tr-TR" sz="2800" dirty="0" smtClean="0"/>
              <a:t>Dinleme bulguları</a:t>
            </a:r>
          </a:p>
          <a:p>
            <a:r>
              <a:rPr lang="tr-TR" sz="2800" dirty="0" smtClean="0"/>
              <a:t>Göğüs duvarı hareketleri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Gastrointestinal</a:t>
            </a:r>
            <a:r>
              <a:rPr lang="tr-TR" dirty="0" smtClean="0"/>
              <a:t> sistem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Dinleme bulguları</a:t>
            </a:r>
          </a:p>
          <a:p>
            <a:r>
              <a:rPr lang="tr-TR" sz="2800" dirty="0" smtClean="0"/>
              <a:t>Hassasiyet</a:t>
            </a:r>
          </a:p>
          <a:p>
            <a:r>
              <a:rPr lang="tr-TR" sz="2800" dirty="0" smtClean="0"/>
              <a:t>Kitle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Cilt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Otonomik</a:t>
            </a:r>
            <a:r>
              <a:rPr lang="tr-TR" sz="2800" dirty="0" smtClean="0"/>
              <a:t> belirtiler (terleme, kuruluk)</a:t>
            </a:r>
          </a:p>
          <a:p>
            <a:r>
              <a:rPr lang="tr-TR" sz="2800" dirty="0" smtClean="0"/>
              <a:t>Renk</a:t>
            </a:r>
          </a:p>
          <a:p>
            <a:r>
              <a:rPr lang="tr-TR" sz="2800" dirty="0" smtClean="0"/>
              <a:t>Yanık varlığı</a:t>
            </a:r>
          </a:p>
          <a:p>
            <a:r>
              <a:rPr lang="tr-TR" sz="2800" dirty="0" smtClean="0"/>
              <a:t>İğne izleri</a:t>
            </a:r>
          </a:p>
          <a:p>
            <a:r>
              <a:rPr lang="tr-TR" sz="2800" dirty="0" err="1" smtClean="0"/>
              <a:t>Büller</a:t>
            </a:r>
            <a:r>
              <a:rPr lang="tr-TR" sz="2800" dirty="0" smtClean="0"/>
              <a:t>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Santral Sinir Sistemi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Bilinç durumu</a:t>
            </a:r>
          </a:p>
          <a:p>
            <a:r>
              <a:rPr lang="tr-TR" sz="2800" dirty="0" smtClean="0"/>
              <a:t>Motor cevap</a:t>
            </a:r>
          </a:p>
          <a:p>
            <a:r>
              <a:rPr lang="tr-TR" sz="2800" dirty="0" smtClean="0"/>
              <a:t>Refleksler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Toksidromlar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Belirli bir madde grubuna </a:t>
            </a:r>
            <a:r>
              <a:rPr lang="tr-TR" sz="2800" dirty="0" err="1" smtClean="0"/>
              <a:t>maruziyet</a:t>
            </a:r>
            <a:r>
              <a:rPr lang="tr-TR" sz="2800" dirty="0" smtClean="0"/>
              <a:t> sonucu görülen </a:t>
            </a:r>
            <a:r>
              <a:rPr lang="tr-TR" sz="2800" dirty="0" err="1" smtClean="0"/>
              <a:t>otonomik</a:t>
            </a:r>
            <a:r>
              <a:rPr lang="tr-TR" sz="2800" dirty="0" smtClean="0"/>
              <a:t> ve </a:t>
            </a:r>
            <a:r>
              <a:rPr lang="tr-TR" sz="2800" dirty="0" err="1" smtClean="0"/>
              <a:t>nörokimyasal</a:t>
            </a:r>
            <a:r>
              <a:rPr lang="tr-TR" sz="2800" dirty="0" smtClean="0"/>
              <a:t> süreçlere dayanan belirti ve bulgular topluluğudur.</a:t>
            </a:r>
          </a:p>
          <a:p>
            <a:endParaRPr lang="tr-TR" sz="2800" dirty="0" smtClean="0"/>
          </a:p>
          <a:p>
            <a:pPr lvl="1"/>
            <a:r>
              <a:rPr lang="tr-TR" sz="2800" dirty="0" smtClean="0"/>
              <a:t>Maruz kalınan madde</a:t>
            </a:r>
          </a:p>
          <a:p>
            <a:pPr lvl="1"/>
            <a:r>
              <a:rPr lang="tr-TR" sz="2800" dirty="0" smtClean="0"/>
              <a:t>Hasta yönetimi</a:t>
            </a:r>
          </a:p>
          <a:p>
            <a:pPr lvl="1"/>
            <a:r>
              <a:rPr lang="tr-TR" sz="2800" dirty="0" smtClean="0"/>
              <a:t>Tedavi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2800" b="1" dirty="0" smtClean="0"/>
              <a:t>“Zehirli olmayan madde yoktur. </a:t>
            </a:r>
          </a:p>
          <a:p>
            <a:pPr algn="ctr">
              <a:buNone/>
            </a:pPr>
            <a:r>
              <a:rPr lang="tr-TR" sz="2800" b="1" dirty="0" smtClean="0"/>
              <a:t>Her şey zehirlidir ve hiçbir şey zehirsizdir. </a:t>
            </a:r>
          </a:p>
          <a:p>
            <a:pPr algn="ctr">
              <a:buNone/>
            </a:pPr>
            <a:r>
              <a:rPr lang="tr-TR" sz="2800" b="1" dirty="0" smtClean="0"/>
              <a:t>Sadece doz, bir şeyin zehir olmadığını belirler.”</a:t>
            </a:r>
          </a:p>
          <a:p>
            <a:pPr algn="ctr">
              <a:buNone/>
            </a:pPr>
            <a:endParaRPr lang="tr-TR" sz="2800" b="1" dirty="0" smtClean="0"/>
          </a:p>
          <a:p>
            <a:pPr algn="ctr">
              <a:buNone/>
            </a:pPr>
            <a:endParaRPr lang="tr-TR" sz="2800" b="1" dirty="0" smtClean="0"/>
          </a:p>
          <a:p>
            <a:pPr algn="r">
              <a:buNone/>
            </a:pPr>
            <a:r>
              <a:rPr lang="tr-TR" sz="2800" b="1" i="1" dirty="0" err="1" smtClean="0"/>
              <a:t>Third</a:t>
            </a:r>
            <a:r>
              <a:rPr lang="tr-TR" sz="2800" b="1" i="1" dirty="0" smtClean="0"/>
              <a:t> </a:t>
            </a:r>
            <a:r>
              <a:rPr lang="tr-TR" sz="2800" b="1" i="1" dirty="0" err="1" smtClean="0"/>
              <a:t>Defense</a:t>
            </a:r>
            <a:r>
              <a:rPr lang="tr-TR" sz="2800" b="1" dirty="0" smtClean="0"/>
              <a:t>, </a:t>
            </a:r>
            <a:r>
              <a:rPr lang="tr-TR" sz="2800" b="1" dirty="0" err="1" smtClean="0"/>
              <a:t>Paracelcus</a:t>
            </a:r>
            <a:r>
              <a:rPr lang="tr-TR" sz="2800" b="1" dirty="0" smtClean="0"/>
              <a:t> (1493-1541)</a:t>
            </a:r>
            <a:endParaRPr lang="tr-T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633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9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Toksidrom</a:t>
                      </a:r>
                      <a:r>
                        <a:rPr lang="tr-TR" sz="2000" dirty="0" smtClean="0"/>
                        <a:t> 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Örnek toksinler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Belirti ve bulgular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 smtClean="0"/>
                        <a:t>Sempatomimetik</a:t>
                      </a:r>
                      <a:r>
                        <a:rPr lang="tr-TR" sz="2000" b="1" dirty="0" smtClean="0"/>
                        <a:t> 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Kokain, amfetamin, kafein, LSD, </a:t>
                      </a:r>
                      <a:r>
                        <a:rPr lang="tr-TR" sz="2000" dirty="0" err="1" smtClean="0"/>
                        <a:t>teofilin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Hipertemi</a:t>
                      </a:r>
                      <a:r>
                        <a:rPr lang="tr-TR" sz="2000" dirty="0" smtClean="0"/>
                        <a:t>, taşikardi, terleme, ajitasyon, </a:t>
                      </a:r>
                      <a:r>
                        <a:rPr lang="tr-TR" sz="2000" dirty="0" err="1" smtClean="0"/>
                        <a:t>flushing</a:t>
                      </a:r>
                      <a:r>
                        <a:rPr lang="tr-TR" sz="2000" dirty="0" smtClean="0"/>
                        <a:t>,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baseline="0" dirty="0" err="1" smtClean="0"/>
                        <a:t>midriyazis</a:t>
                      </a:r>
                      <a:r>
                        <a:rPr lang="tr-TR" sz="2000" baseline="0" dirty="0" smtClean="0"/>
                        <a:t>, nöbet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 smtClean="0"/>
                        <a:t>Kolinerjik</a:t>
                      </a:r>
                      <a:r>
                        <a:rPr lang="tr-TR" sz="2000" b="1" dirty="0" smtClean="0"/>
                        <a:t> 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Organofosfatlar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karbamatlar</a:t>
                      </a:r>
                      <a:r>
                        <a:rPr lang="tr-TR" sz="2000" dirty="0" smtClean="0"/>
                        <a:t>, bazı mantarlar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Salivasyon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lakrimasyon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ürinasyon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defekasyon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emezis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bronkore</a:t>
                      </a:r>
                      <a:r>
                        <a:rPr lang="tr-TR" sz="2000" dirty="0" smtClean="0"/>
                        <a:t>, terleme, </a:t>
                      </a:r>
                      <a:r>
                        <a:rPr lang="tr-TR" sz="2000" dirty="0" err="1" smtClean="0"/>
                        <a:t>miyozis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 smtClean="0"/>
                        <a:t>Antikolinerjik</a:t>
                      </a:r>
                      <a:r>
                        <a:rPr lang="tr-TR" sz="2000" b="1" dirty="0" smtClean="0"/>
                        <a:t> 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Atropin, </a:t>
                      </a:r>
                      <a:r>
                        <a:rPr lang="tr-TR" sz="2000" dirty="0" err="1" smtClean="0"/>
                        <a:t>skopolamin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antihistaminikler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Hipertermi</a:t>
                      </a:r>
                      <a:r>
                        <a:rPr lang="tr-TR" sz="2000" dirty="0" smtClean="0"/>
                        <a:t>, kuru ve kızarık cilt, </a:t>
                      </a:r>
                      <a:r>
                        <a:rPr lang="tr-TR" sz="2000" dirty="0" err="1" smtClean="0"/>
                        <a:t>deliryum</a:t>
                      </a:r>
                      <a:r>
                        <a:rPr lang="tr-TR" sz="2000" dirty="0" smtClean="0"/>
                        <a:t>, halüsinasyon, </a:t>
                      </a:r>
                      <a:r>
                        <a:rPr lang="tr-TR" sz="2000" dirty="0" err="1" smtClean="0"/>
                        <a:t>midriyazis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 smtClean="0"/>
                        <a:t>Opioid</a:t>
                      </a:r>
                      <a:r>
                        <a:rPr lang="tr-TR" sz="2000" b="1" dirty="0" smtClean="0"/>
                        <a:t> 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Eroin, morfin, </a:t>
                      </a:r>
                      <a:r>
                        <a:rPr lang="tr-TR" sz="2000" dirty="0" err="1" smtClean="0"/>
                        <a:t>fentanyl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metadone</a:t>
                      </a:r>
                      <a:r>
                        <a:rPr lang="tr-TR" sz="2000" baseline="0" dirty="0" smtClean="0"/>
                        <a:t> 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SSS depresyonu, solunum depresyonu, </a:t>
                      </a:r>
                      <a:r>
                        <a:rPr lang="tr-TR" sz="2000" dirty="0" err="1" smtClean="0"/>
                        <a:t>miyozis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000" b="1" dirty="0" err="1" smtClean="0"/>
                        <a:t>Sedatif</a:t>
                      </a:r>
                      <a:r>
                        <a:rPr lang="tr-TR" sz="2000" b="1" dirty="0" smtClean="0"/>
                        <a:t>-</a:t>
                      </a:r>
                      <a:r>
                        <a:rPr lang="tr-TR" sz="2000" b="1" dirty="0" err="1" smtClean="0"/>
                        <a:t>hipnotik</a:t>
                      </a:r>
                      <a:endParaRPr lang="tr-T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Alkol, </a:t>
                      </a:r>
                      <a:r>
                        <a:rPr lang="tr-TR" sz="2000" dirty="0" err="1" smtClean="0"/>
                        <a:t>barbitürat</a:t>
                      </a:r>
                      <a:r>
                        <a:rPr lang="tr-TR" sz="2000" dirty="0" smtClean="0"/>
                        <a:t>, </a:t>
                      </a:r>
                      <a:r>
                        <a:rPr lang="tr-TR" sz="2000" dirty="0" err="1" smtClean="0"/>
                        <a:t>benzodiyazepin</a:t>
                      </a:r>
                      <a:r>
                        <a:rPr lang="tr-TR" sz="2000" dirty="0" smtClean="0"/>
                        <a:t>, GHB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 err="1" smtClean="0"/>
                        <a:t>Sedasyon</a:t>
                      </a:r>
                      <a:r>
                        <a:rPr lang="tr-TR" sz="2000" dirty="0" smtClean="0"/>
                        <a:t>, anestezi, </a:t>
                      </a:r>
                      <a:r>
                        <a:rPr lang="tr-TR" sz="2000" dirty="0" err="1" smtClean="0"/>
                        <a:t>hipotermi</a:t>
                      </a:r>
                      <a:r>
                        <a:rPr lang="tr-TR" sz="2000" dirty="0" smtClean="0"/>
                        <a:t>, travma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toxidro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7463" y="188640"/>
            <a:ext cx="8727026" cy="64807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5220072" y="1484784"/>
            <a:ext cx="3851920" cy="468052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tr-TR" dirty="0" smtClean="0"/>
              <a:t>Ayırıcı 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 fontScale="92500"/>
          </a:bodyPr>
          <a:lstStyle/>
          <a:p>
            <a:r>
              <a:rPr lang="tr-TR" sz="3200" dirty="0" smtClean="0"/>
              <a:t>Hem zehirlenme hem de zehirlenme dışı nedenleri içeren bir çok ayırıcı tanıyı düşünmek gerekir.</a:t>
            </a:r>
          </a:p>
          <a:p>
            <a:pPr>
              <a:buNone/>
            </a:pPr>
            <a:endParaRPr lang="tr-TR" sz="3200" dirty="0" smtClean="0"/>
          </a:p>
          <a:p>
            <a:pPr lvl="1"/>
            <a:r>
              <a:rPr lang="tr-TR" sz="3200" dirty="0" smtClean="0"/>
              <a:t>Bilinç değişikliği</a:t>
            </a:r>
          </a:p>
          <a:p>
            <a:pPr lvl="1"/>
            <a:r>
              <a:rPr lang="tr-TR" sz="3200" dirty="0" smtClean="0"/>
              <a:t>Travma </a:t>
            </a:r>
            <a:endParaRPr lang="tr-TR" sz="32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364088" y="1600200"/>
            <a:ext cx="36004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A- Alkol, </a:t>
            </a:r>
            <a:r>
              <a:rPr lang="tr-TR" dirty="0" err="1" smtClean="0"/>
              <a:t>asidoz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E- </a:t>
            </a:r>
            <a:r>
              <a:rPr lang="tr-TR" dirty="0" err="1" smtClean="0"/>
              <a:t>Ensefalopati</a:t>
            </a:r>
            <a:r>
              <a:rPr lang="tr-TR" dirty="0" smtClean="0"/>
              <a:t>, elektrolit</a:t>
            </a:r>
          </a:p>
          <a:p>
            <a:pPr>
              <a:buNone/>
            </a:pPr>
            <a:r>
              <a:rPr lang="tr-TR" dirty="0" smtClean="0"/>
              <a:t> İ - </a:t>
            </a:r>
            <a:r>
              <a:rPr lang="tr-TR" dirty="0" err="1" smtClean="0"/>
              <a:t>İnfeksiyon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O- </a:t>
            </a:r>
            <a:r>
              <a:rPr lang="tr-TR" dirty="0" err="1" smtClean="0"/>
              <a:t>Opioid</a:t>
            </a:r>
            <a:r>
              <a:rPr lang="tr-TR" dirty="0" smtClean="0"/>
              <a:t>, </a:t>
            </a:r>
            <a:r>
              <a:rPr lang="tr-TR" dirty="0" err="1" smtClean="0"/>
              <a:t>overdoz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U- Üremi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T- Travma</a:t>
            </a:r>
          </a:p>
          <a:p>
            <a:pPr>
              <a:buNone/>
            </a:pPr>
            <a:r>
              <a:rPr lang="tr-TR" dirty="0" smtClean="0"/>
              <a:t> İ- </a:t>
            </a:r>
            <a:r>
              <a:rPr lang="tr-TR" dirty="0" err="1" smtClean="0"/>
              <a:t>İnsülin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P- Psikoz</a:t>
            </a:r>
          </a:p>
          <a:p>
            <a:pPr>
              <a:buNone/>
            </a:pPr>
            <a:r>
              <a:rPr lang="tr-TR" dirty="0" smtClean="0"/>
              <a:t>S- </a:t>
            </a:r>
            <a:r>
              <a:rPr lang="tr-TR" dirty="0" err="1" smtClean="0"/>
              <a:t>Stroke</a:t>
            </a:r>
            <a:r>
              <a:rPr lang="tr-TR" dirty="0" smtClean="0"/>
              <a:t>, nöbet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Tanısal Testler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Klinik bulgular ve şüphelenilen maddeler ışığında</a:t>
            </a:r>
          </a:p>
          <a:p>
            <a:pPr lvl="1"/>
            <a:r>
              <a:rPr lang="tr-TR" sz="2800" dirty="0" smtClean="0"/>
              <a:t>Tam kan sayımı</a:t>
            </a:r>
          </a:p>
          <a:p>
            <a:pPr lvl="1"/>
            <a:r>
              <a:rPr lang="tr-TR" sz="2800" dirty="0" err="1" smtClean="0"/>
              <a:t>Glukoz</a:t>
            </a:r>
            <a:r>
              <a:rPr lang="tr-TR" sz="2800" dirty="0" smtClean="0"/>
              <a:t> </a:t>
            </a:r>
          </a:p>
          <a:p>
            <a:pPr lvl="1"/>
            <a:r>
              <a:rPr lang="tr-TR" sz="2800" dirty="0" smtClean="0"/>
              <a:t>Serum biyokimya</a:t>
            </a:r>
          </a:p>
          <a:p>
            <a:pPr lvl="2"/>
            <a:r>
              <a:rPr lang="tr-TR" sz="2400" dirty="0" smtClean="0"/>
              <a:t>BFT, KCFT, Elektrolitler</a:t>
            </a:r>
          </a:p>
          <a:p>
            <a:pPr lvl="1"/>
            <a:r>
              <a:rPr lang="tr-TR" sz="2800" dirty="0" smtClean="0"/>
              <a:t>Gebelik testi</a:t>
            </a:r>
          </a:p>
          <a:p>
            <a:pPr lvl="1"/>
            <a:r>
              <a:rPr lang="tr-TR" sz="2800" dirty="0" smtClean="0"/>
              <a:t>Arter kan gazları analizi</a:t>
            </a:r>
          </a:p>
          <a:p>
            <a:pPr lvl="1"/>
            <a:r>
              <a:rPr lang="tr-TR" sz="2800" dirty="0" smtClean="0"/>
              <a:t>Serum </a:t>
            </a:r>
            <a:r>
              <a:rPr lang="tr-TR" sz="2800" dirty="0" err="1" smtClean="0"/>
              <a:t>osmolaritesi</a:t>
            </a:r>
            <a:endParaRPr lang="tr-TR" sz="2800" dirty="0" smtClean="0"/>
          </a:p>
          <a:p>
            <a:pPr lvl="1"/>
            <a:r>
              <a:rPr lang="tr-TR" sz="2800" dirty="0" smtClean="0"/>
              <a:t>Etanol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Tanısal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Elektrokardiyografi</a:t>
            </a:r>
          </a:p>
          <a:p>
            <a:r>
              <a:rPr lang="tr-TR" sz="2800" dirty="0" smtClean="0"/>
              <a:t>Radyoloji</a:t>
            </a:r>
          </a:p>
          <a:p>
            <a:r>
              <a:rPr lang="tr-TR" sz="2800" dirty="0" err="1" smtClean="0"/>
              <a:t>Toksik</a:t>
            </a:r>
            <a:r>
              <a:rPr lang="tr-TR" sz="2800" dirty="0" smtClean="0"/>
              <a:t> tarama paneli</a:t>
            </a:r>
          </a:p>
          <a:p>
            <a:pPr lvl="1"/>
            <a:r>
              <a:rPr lang="tr-TR" sz="2800" dirty="0" smtClean="0"/>
              <a:t>AMP, BNZ, COC, OPI, PCP, THC, APA</a:t>
            </a:r>
          </a:p>
          <a:p>
            <a:pPr lvl="1"/>
            <a:r>
              <a:rPr lang="tr-TR" sz="2800" dirty="0" smtClean="0"/>
              <a:t>Yanlış negatif, yanlış pozitif, </a:t>
            </a:r>
            <a:r>
              <a:rPr lang="tr-TR" sz="2800" dirty="0" err="1" smtClean="0"/>
              <a:t>terapötik</a:t>
            </a:r>
            <a:r>
              <a:rPr lang="tr-TR" sz="2800" dirty="0" smtClean="0"/>
              <a:t> doz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Planı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Hikaye</a:t>
            </a:r>
          </a:p>
          <a:p>
            <a:r>
              <a:rPr lang="tr-TR" sz="2800" dirty="0" smtClean="0"/>
              <a:t>Klinik belirti ve bulgular</a:t>
            </a:r>
          </a:p>
          <a:p>
            <a:r>
              <a:rPr lang="tr-TR" sz="2800" dirty="0" smtClean="0"/>
              <a:t>Tanısal testler</a:t>
            </a:r>
          </a:p>
          <a:p>
            <a:r>
              <a:rPr lang="tr-TR" sz="2800" dirty="0" smtClean="0"/>
              <a:t>Zehir Danışma Merkezi/konsültasyon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Planı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Uygun destek tedavisi</a:t>
            </a:r>
          </a:p>
          <a:p>
            <a:r>
              <a:rPr lang="tr-TR" sz="2800" dirty="0" err="1" smtClean="0"/>
              <a:t>Dekontaminasyon</a:t>
            </a:r>
            <a:endParaRPr lang="tr-TR" sz="2800" dirty="0" smtClean="0"/>
          </a:p>
          <a:p>
            <a:r>
              <a:rPr lang="tr-TR" sz="2800" dirty="0" smtClean="0"/>
              <a:t>Eliminasyonun arttırılması</a:t>
            </a:r>
          </a:p>
          <a:p>
            <a:r>
              <a:rPr lang="tr-TR" sz="2800" dirty="0" smtClean="0"/>
              <a:t>Spesifik antidot kullanımı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Uygun Destek Tedavisi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3200" b="1" dirty="0" smtClean="0"/>
              <a:t>Amaç hastanın hayatını tehlikeye sokacak havayolu, solunum, dolaşım ve nörolojik problemleri ve riskleri en aza indirmektir.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Dekontaminasyon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Göz</a:t>
            </a:r>
          </a:p>
          <a:p>
            <a:pPr lvl="1"/>
            <a:r>
              <a:rPr lang="tr-TR" sz="2800" dirty="0" smtClean="0"/>
              <a:t>SF ile 20 </a:t>
            </a:r>
            <a:r>
              <a:rPr lang="tr-TR" sz="2800" dirty="0" err="1" smtClean="0"/>
              <a:t>dk</a:t>
            </a:r>
            <a:r>
              <a:rPr lang="tr-TR" sz="2800" dirty="0" smtClean="0"/>
              <a:t>. yıkama</a:t>
            </a:r>
          </a:p>
          <a:p>
            <a:pPr lvl="1"/>
            <a:r>
              <a:rPr lang="tr-TR" sz="2800" dirty="0" err="1" smtClean="0"/>
              <a:t>Nötralizan</a:t>
            </a:r>
            <a:r>
              <a:rPr lang="tr-TR" sz="2800" dirty="0" smtClean="0"/>
              <a:t> madde kullanılmaz</a:t>
            </a:r>
          </a:p>
          <a:p>
            <a:r>
              <a:rPr lang="tr-TR" sz="2800" dirty="0" err="1" smtClean="0"/>
              <a:t>Dermal</a:t>
            </a:r>
            <a:endParaRPr lang="tr-TR" sz="2800" dirty="0" smtClean="0"/>
          </a:p>
          <a:p>
            <a:pPr lvl="1"/>
            <a:r>
              <a:rPr lang="tr-TR" sz="2800" dirty="0" smtClean="0"/>
              <a:t>Elbiseler çıkarılır ve bol su sabunla yıkanır</a:t>
            </a:r>
          </a:p>
          <a:p>
            <a:pPr lvl="1"/>
            <a:r>
              <a:rPr lang="tr-TR" sz="2800" dirty="0" smtClean="0"/>
              <a:t>Basınçlı su kullanılmaz</a:t>
            </a:r>
          </a:p>
          <a:p>
            <a:r>
              <a:rPr lang="tr-TR" sz="2800" dirty="0" err="1" smtClean="0"/>
              <a:t>İnhalasyon</a:t>
            </a:r>
            <a:endParaRPr lang="tr-TR" sz="2800" dirty="0" smtClean="0"/>
          </a:p>
          <a:p>
            <a:pPr lvl="1"/>
            <a:r>
              <a:rPr lang="tr-TR" sz="2800" dirty="0" smtClean="0"/>
              <a:t>Hasta ortamdan uzaklaştırılır</a:t>
            </a:r>
          </a:p>
          <a:p>
            <a:pPr lvl="1"/>
            <a:r>
              <a:rPr lang="tr-TR" sz="2800" dirty="0" smtClean="0"/>
              <a:t>%100 Oksijen verilir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Gastrik</a:t>
            </a:r>
            <a:r>
              <a:rPr lang="tr-TR" dirty="0" smtClean="0"/>
              <a:t> Lavaj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Orogastrik</a:t>
            </a:r>
            <a:r>
              <a:rPr lang="tr-TR" sz="2800" dirty="0" smtClean="0"/>
              <a:t> tüp (≥30 Fr) kullanılarak ağızdan alınan bir </a:t>
            </a:r>
            <a:r>
              <a:rPr lang="tr-TR" sz="2800" dirty="0" err="1" smtClean="0"/>
              <a:t>toksik</a:t>
            </a:r>
            <a:r>
              <a:rPr lang="tr-TR" sz="2800" dirty="0" smtClean="0"/>
              <a:t> maddenin mideden  doğrudan çıkarılması işlemidir.</a:t>
            </a:r>
          </a:p>
          <a:p>
            <a:pPr>
              <a:buNone/>
            </a:pPr>
            <a:endParaRPr lang="tr-TR" sz="2800" dirty="0" smtClean="0"/>
          </a:p>
          <a:p>
            <a:r>
              <a:rPr lang="tr-TR" sz="2800" dirty="0" err="1" smtClean="0"/>
              <a:t>Orogastrik</a:t>
            </a:r>
            <a:r>
              <a:rPr lang="tr-TR" sz="2800" dirty="0" smtClean="0"/>
              <a:t> tüpten ile gelen içerik berraklaşana / ilaç partikülü gelmeyene kadar, her seferinde 200‐300 ml SF/çeşme suyu toplamda 2‐4 litre olacak şekilde mideye verilip-</a:t>
            </a:r>
            <a:r>
              <a:rPr lang="tr-TR" sz="2800" dirty="0" err="1" smtClean="0"/>
              <a:t>aspire</a:t>
            </a:r>
            <a:r>
              <a:rPr lang="tr-TR" sz="2800" dirty="0" smtClean="0"/>
              <a:t> edilir.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Zehir: vücudun bir parçasına veya bir fonksiyonuna zarar verebilen maddelerdir.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smtClean="0"/>
              <a:t>Aşırı doz: bir kimyasal madde ile istemli veya istemsiz, yoğun olarak karşılaşmadır.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Gastrik</a:t>
            </a:r>
            <a:r>
              <a:rPr lang="tr-TR" dirty="0" smtClean="0"/>
              <a:t> Lavaj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/>
              <a:t>“Aktif kömür ile </a:t>
            </a:r>
            <a:r>
              <a:rPr lang="tr-TR" sz="2800" dirty="0" err="1" smtClean="0"/>
              <a:t>adsorbe</a:t>
            </a:r>
            <a:r>
              <a:rPr lang="tr-TR" sz="2800" dirty="0" smtClean="0"/>
              <a:t> edilemeyen,</a:t>
            </a:r>
          </a:p>
          <a:p>
            <a:pPr algn="ctr">
              <a:buNone/>
            </a:pPr>
            <a:r>
              <a:rPr lang="tr-TR" sz="2800" dirty="0" smtClean="0"/>
              <a:t>antidotu olmayan,</a:t>
            </a:r>
          </a:p>
          <a:p>
            <a:pPr algn="ctr">
              <a:buNone/>
            </a:pPr>
            <a:r>
              <a:rPr lang="tr-TR" sz="2800" dirty="0" smtClean="0"/>
              <a:t> potansiyel olarak hayatı tehdit eden bir zehrin </a:t>
            </a:r>
          </a:p>
          <a:p>
            <a:pPr algn="ctr">
              <a:buNone/>
            </a:pPr>
            <a:r>
              <a:rPr lang="tr-TR" sz="2800" dirty="0" smtClean="0"/>
              <a:t>ağızdan alımından sonraki ilk 1 saat içinde </a:t>
            </a:r>
          </a:p>
          <a:p>
            <a:pPr algn="ctr">
              <a:buNone/>
            </a:pPr>
            <a:r>
              <a:rPr lang="tr-TR" sz="2800" dirty="0" smtClean="0"/>
              <a:t>ve </a:t>
            </a:r>
          </a:p>
          <a:p>
            <a:pPr algn="ctr">
              <a:buNone/>
            </a:pPr>
            <a:r>
              <a:rPr lang="tr-TR" sz="2800" dirty="0" smtClean="0"/>
              <a:t>yeterli deneyime sahip merkezlerde uygulanabilir.”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Gastrik</a:t>
            </a:r>
            <a:r>
              <a:rPr lang="tr-TR" dirty="0" smtClean="0"/>
              <a:t> Lavaj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Havayolu güvenliği sağlanmalıdır</a:t>
            </a:r>
          </a:p>
          <a:p>
            <a:endParaRPr lang="tr-TR" sz="2800" dirty="0" smtClean="0"/>
          </a:p>
          <a:p>
            <a:r>
              <a:rPr lang="tr-TR" sz="2800" dirty="0" smtClean="0"/>
              <a:t>Bilinci kapalı hastalarda </a:t>
            </a:r>
            <a:r>
              <a:rPr lang="tr-TR" sz="2800" dirty="0" err="1" smtClean="0"/>
              <a:t>endotrakeal</a:t>
            </a:r>
            <a:r>
              <a:rPr lang="tr-TR" sz="2800" dirty="0" smtClean="0"/>
              <a:t> </a:t>
            </a:r>
            <a:r>
              <a:rPr lang="tr-TR" sz="2800" dirty="0" err="1" smtClean="0"/>
              <a:t>entübasyon</a:t>
            </a:r>
            <a:r>
              <a:rPr lang="tr-TR" sz="2800" dirty="0" smtClean="0"/>
              <a:t> sonrasında  uygulanmalıdır</a:t>
            </a:r>
          </a:p>
          <a:p>
            <a:endParaRPr lang="tr-TR" sz="2800" dirty="0" smtClean="0"/>
          </a:p>
          <a:p>
            <a:r>
              <a:rPr lang="tr-TR" sz="2800" dirty="0" smtClean="0"/>
              <a:t>Bilinci açık hastalarda işlem konusunda bilgilendirme ve onam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Gastrik</a:t>
            </a:r>
            <a:r>
              <a:rPr lang="tr-TR" dirty="0" smtClean="0"/>
              <a:t> Lavaj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u="sng" dirty="0" err="1" smtClean="0"/>
              <a:t>Kontrendikasyonlar</a:t>
            </a:r>
            <a:endParaRPr lang="tr-TR" sz="2800" u="sng" dirty="0" smtClean="0"/>
          </a:p>
          <a:p>
            <a:pPr lvl="1"/>
            <a:r>
              <a:rPr lang="tr-TR" sz="2800" dirty="0" smtClean="0"/>
              <a:t>Kostik madde alımı</a:t>
            </a:r>
          </a:p>
          <a:p>
            <a:pPr lvl="1"/>
            <a:r>
              <a:rPr lang="tr-TR" sz="2800" dirty="0" smtClean="0"/>
              <a:t>Alkol </a:t>
            </a:r>
            <a:r>
              <a:rPr lang="tr-TR" sz="2800" dirty="0" err="1" smtClean="0"/>
              <a:t>intoksikasyonu</a:t>
            </a:r>
            <a:endParaRPr lang="tr-TR" sz="2800" dirty="0" smtClean="0"/>
          </a:p>
          <a:p>
            <a:pPr lvl="1"/>
            <a:r>
              <a:rPr lang="tr-TR" sz="2800" dirty="0" smtClean="0"/>
              <a:t>Paket halinde madde alımı</a:t>
            </a:r>
          </a:p>
          <a:p>
            <a:pPr lvl="1"/>
            <a:r>
              <a:rPr lang="tr-TR" sz="2800" dirty="0" smtClean="0"/>
              <a:t>Hidrokarbon alımı</a:t>
            </a:r>
          </a:p>
          <a:p>
            <a:pPr lvl="1"/>
            <a:r>
              <a:rPr lang="tr-TR" sz="2800" dirty="0" smtClean="0"/>
              <a:t>Bilinç durumunda değişiklik veya bilinçte kapanma olasılığı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Aktif kömür; yutulan maddeleri </a:t>
            </a:r>
            <a:r>
              <a:rPr lang="tr-TR" sz="2800" dirty="0" err="1" smtClean="0"/>
              <a:t>adsorbe</a:t>
            </a:r>
            <a:r>
              <a:rPr lang="tr-TR" sz="2800" dirty="0" smtClean="0"/>
              <a:t> ederek vücuda </a:t>
            </a:r>
            <a:r>
              <a:rPr lang="tr-TR" sz="2800" dirty="0" err="1" smtClean="0"/>
              <a:t>absorpsiyonunu</a:t>
            </a:r>
            <a:r>
              <a:rPr lang="tr-TR" sz="2800" dirty="0" smtClean="0"/>
              <a:t> azaltan, geniş bir yüzey alanı / hacim oranına sahip, yüksek ısıya ve buhara maruz kalmış karbon içerikli bir maddedir.</a:t>
            </a:r>
          </a:p>
          <a:p>
            <a:pPr lvl="1"/>
            <a:r>
              <a:rPr lang="tr-TR" sz="2800" dirty="0" err="1" smtClean="0"/>
              <a:t>Primer</a:t>
            </a:r>
            <a:r>
              <a:rPr lang="tr-TR" sz="2800" dirty="0" smtClean="0"/>
              <a:t> </a:t>
            </a:r>
            <a:r>
              <a:rPr lang="tr-TR" sz="2800" dirty="0" err="1" smtClean="0"/>
              <a:t>absorbsiyonu</a:t>
            </a:r>
            <a:r>
              <a:rPr lang="tr-TR" sz="2800" dirty="0" smtClean="0"/>
              <a:t> azaltır,</a:t>
            </a:r>
          </a:p>
          <a:p>
            <a:pPr lvl="1"/>
            <a:r>
              <a:rPr lang="tr-TR" sz="2800" dirty="0" err="1" smtClean="0"/>
              <a:t>Enterohepatik</a:t>
            </a:r>
            <a:r>
              <a:rPr lang="tr-TR" sz="2800" dirty="0" smtClean="0"/>
              <a:t> </a:t>
            </a:r>
            <a:r>
              <a:rPr lang="tr-TR" sz="2800" dirty="0" err="1" smtClean="0"/>
              <a:t>sirkulasyon</a:t>
            </a:r>
            <a:r>
              <a:rPr lang="tr-TR" sz="2800" dirty="0" smtClean="0"/>
              <a:t> sırasında tekrar bağlanma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Madde alımından sonraki ilk 1 saat içinde uygulanmalıdır</a:t>
            </a:r>
          </a:p>
          <a:p>
            <a:r>
              <a:rPr lang="tr-TR" sz="2800" dirty="0" smtClean="0"/>
              <a:t>Hasta uyanık ve yapılacak uygulamaya uyumlu olmalıdır </a:t>
            </a:r>
          </a:p>
          <a:p>
            <a:r>
              <a:rPr lang="tr-TR" sz="2800" dirty="0" smtClean="0"/>
              <a:t>Bilinç durumu ve havayolu reflekslerinin korunur kalması beklenir</a:t>
            </a:r>
          </a:p>
          <a:p>
            <a:r>
              <a:rPr lang="tr-TR" sz="2800" dirty="0" smtClean="0"/>
              <a:t>Bilinci açık hastalarda oral yolla, </a:t>
            </a:r>
            <a:r>
              <a:rPr lang="tr-TR" sz="2800" dirty="0" err="1" smtClean="0"/>
              <a:t>orogastrik</a:t>
            </a:r>
            <a:r>
              <a:rPr lang="tr-TR" sz="2800" dirty="0" smtClean="0"/>
              <a:t> sonda yardımı ile verilebilir</a:t>
            </a:r>
          </a:p>
          <a:p>
            <a:endParaRPr lang="tr-T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Alınan madde yüksek derecede </a:t>
            </a:r>
            <a:r>
              <a:rPr lang="tr-TR" sz="2800" dirty="0" err="1" smtClean="0"/>
              <a:t>toksik</a:t>
            </a:r>
            <a:r>
              <a:rPr lang="tr-TR" sz="2800" dirty="0" smtClean="0"/>
              <a:t> (</a:t>
            </a:r>
            <a:r>
              <a:rPr lang="tr-TR" sz="2800" dirty="0" err="1" smtClean="0"/>
              <a:t>verapamil</a:t>
            </a:r>
            <a:r>
              <a:rPr lang="tr-TR" sz="2800" dirty="0" smtClean="0"/>
              <a:t>, </a:t>
            </a:r>
            <a:r>
              <a:rPr lang="tr-TR" sz="2800" dirty="0" err="1" smtClean="0"/>
              <a:t>kolşisin</a:t>
            </a:r>
            <a:r>
              <a:rPr lang="tr-TR" sz="2800" dirty="0" smtClean="0"/>
              <a:t>) veya sürekli </a:t>
            </a:r>
            <a:r>
              <a:rPr lang="tr-TR" sz="2800" dirty="0" err="1" smtClean="0"/>
              <a:t>salınımlı</a:t>
            </a:r>
            <a:r>
              <a:rPr lang="tr-TR" sz="2800" dirty="0" smtClean="0"/>
              <a:t> </a:t>
            </a:r>
            <a:r>
              <a:rPr lang="tr-TR" sz="2800" dirty="0" err="1" smtClean="0"/>
              <a:t>toksik</a:t>
            </a:r>
            <a:r>
              <a:rPr lang="tr-TR" sz="2800" dirty="0" smtClean="0"/>
              <a:t> (</a:t>
            </a:r>
            <a:r>
              <a:rPr lang="tr-TR" sz="2800" dirty="0" err="1" smtClean="0"/>
              <a:t>bupropion</a:t>
            </a:r>
            <a:r>
              <a:rPr lang="tr-TR" sz="2800" dirty="0" smtClean="0"/>
              <a:t> SR) bir madde olmalıdır.</a:t>
            </a:r>
          </a:p>
          <a:p>
            <a:r>
              <a:rPr lang="tr-TR" sz="2800" dirty="0" err="1" smtClean="0"/>
              <a:t>Toksik</a:t>
            </a:r>
            <a:r>
              <a:rPr lang="tr-TR" sz="2800" dirty="0" smtClean="0"/>
              <a:t> bir maddenin yoğun bir düzeyde alındığına dair kanıtlar olmalıdır.</a:t>
            </a:r>
          </a:p>
          <a:p>
            <a:r>
              <a:rPr lang="tr-TR" sz="2800" dirty="0" smtClean="0"/>
              <a:t>Etkili bir antidot olmamalıdır</a:t>
            </a:r>
          </a:p>
          <a:p>
            <a:pPr lvl="1"/>
            <a:r>
              <a:rPr lang="tr-TR" sz="2800" dirty="0" smtClean="0"/>
              <a:t>NAC, </a:t>
            </a:r>
            <a:r>
              <a:rPr lang="tr-TR" sz="2800" dirty="0" err="1" smtClean="0"/>
              <a:t>Digi</a:t>
            </a:r>
            <a:r>
              <a:rPr lang="tr-TR" sz="2800" dirty="0" smtClean="0"/>
              <a:t>-</a:t>
            </a:r>
            <a:r>
              <a:rPr lang="tr-TR" sz="2800" dirty="0" err="1" smtClean="0"/>
              <a:t>Fab</a:t>
            </a:r>
            <a:endParaRPr lang="tr-TR" sz="2800" dirty="0" smtClean="0"/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Yuvarlatılmış Dikdörtgen"/>
          <p:cNvSpPr/>
          <p:nvPr/>
        </p:nvSpPr>
        <p:spPr>
          <a:xfrm>
            <a:off x="4932040" y="2204864"/>
            <a:ext cx="4067944" cy="417646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Yuvarlatılmış Dikdörtgen"/>
          <p:cNvSpPr/>
          <p:nvPr/>
        </p:nvSpPr>
        <p:spPr>
          <a:xfrm>
            <a:off x="72008" y="404664"/>
            <a:ext cx="4427984" cy="61206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2"/>
          </p:nvPr>
        </p:nvSpPr>
        <p:spPr>
          <a:xfrm>
            <a:off x="179512" y="476672"/>
            <a:ext cx="4040188" cy="532859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sz="2800" u="sng" dirty="0" smtClean="0"/>
              <a:t>Aktif kömürün verilebileceği potansiyel ölümcül maddeler</a:t>
            </a:r>
          </a:p>
          <a:p>
            <a:pPr lvl="1"/>
            <a:r>
              <a:rPr lang="tr-TR" sz="2400" dirty="0" err="1" smtClean="0"/>
              <a:t>Siyanid</a:t>
            </a:r>
            <a:endParaRPr lang="tr-TR" sz="2400" dirty="0" smtClean="0"/>
          </a:p>
          <a:p>
            <a:pPr lvl="1"/>
            <a:r>
              <a:rPr lang="tr-TR" sz="2400" dirty="0" err="1" smtClean="0"/>
              <a:t>Kolşisin</a:t>
            </a:r>
            <a:endParaRPr lang="tr-TR" sz="2400" dirty="0" smtClean="0"/>
          </a:p>
          <a:p>
            <a:pPr lvl="1"/>
            <a:r>
              <a:rPr lang="tr-TR" sz="2400" dirty="0" smtClean="0"/>
              <a:t>Kalsiyum kanal </a:t>
            </a:r>
            <a:r>
              <a:rPr lang="tr-TR" sz="2400" dirty="0" err="1" smtClean="0"/>
              <a:t>blokerleri</a:t>
            </a:r>
            <a:endParaRPr lang="tr-TR" sz="2400" dirty="0" smtClean="0"/>
          </a:p>
          <a:p>
            <a:pPr lvl="1"/>
            <a:r>
              <a:rPr lang="tr-TR" sz="2400" dirty="0" err="1" smtClean="0"/>
              <a:t>Trisiklik</a:t>
            </a:r>
            <a:r>
              <a:rPr lang="tr-TR" sz="2400" dirty="0" smtClean="0"/>
              <a:t> </a:t>
            </a:r>
            <a:r>
              <a:rPr lang="tr-TR" sz="2400" dirty="0" err="1" smtClean="0"/>
              <a:t>antidepresanlar</a:t>
            </a:r>
          </a:p>
          <a:p>
            <a:pPr lvl="1"/>
            <a:r>
              <a:rPr lang="tr-TR" sz="2400" dirty="0" smtClean="0"/>
              <a:t>Kardiyak </a:t>
            </a:r>
            <a:r>
              <a:rPr lang="tr-TR" sz="2400" dirty="0" err="1" smtClean="0"/>
              <a:t>glikozidler</a:t>
            </a:r>
            <a:endParaRPr lang="tr-TR" sz="2400" dirty="0" smtClean="0"/>
          </a:p>
          <a:p>
            <a:pPr lvl="1"/>
            <a:r>
              <a:rPr lang="tr-TR" sz="2400" dirty="0" err="1" smtClean="0"/>
              <a:t>Siklopeptid</a:t>
            </a:r>
            <a:r>
              <a:rPr lang="tr-TR" sz="2400" dirty="0" smtClean="0"/>
              <a:t> mantarlar</a:t>
            </a:r>
          </a:p>
          <a:p>
            <a:pPr lvl="2"/>
            <a:r>
              <a:rPr lang="tr-TR" sz="2000" i="1" dirty="0" err="1" smtClean="0"/>
              <a:t>Amanita</a:t>
            </a:r>
            <a:r>
              <a:rPr lang="tr-TR" sz="2000" i="1" dirty="0" smtClean="0"/>
              <a:t> </a:t>
            </a:r>
            <a:r>
              <a:rPr lang="tr-TR" sz="2000" i="1" dirty="0" err="1" smtClean="0"/>
              <a:t>phalloides</a:t>
            </a:r>
            <a:endParaRPr lang="tr-TR" sz="2000" i="1" dirty="0" smtClean="0"/>
          </a:p>
          <a:p>
            <a:pPr lvl="1"/>
            <a:r>
              <a:rPr lang="tr-TR" sz="2400" dirty="0" smtClean="0"/>
              <a:t>Kokain</a:t>
            </a:r>
          </a:p>
          <a:p>
            <a:pPr lvl="1"/>
            <a:r>
              <a:rPr lang="tr-TR" sz="2400" dirty="0" smtClean="0"/>
              <a:t>Salisilatlar </a:t>
            </a:r>
            <a:endParaRPr lang="tr-TR" sz="2400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4"/>
          </p:nvPr>
        </p:nvSpPr>
        <p:spPr>
          <a:xfrm>
            <a:off x="4994721" y="2348880"/>
            <a:ext cx="4041775" cy="42210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tr-TR" sz="2800" dirty="0" smtClean="0"/>
              <a:t>    </a:t>
            </a:r>
            <a:r>
              <a:rPr lang="tr-TR" sz="2800" u="sng" dirty="0" smtClean="0"/>
              <a:t>Aktif kömürün </a:t>
            </a:r>
            <a:r>
              <a:rPr lang="tr-TR" sz="2800" u="sng" dirty="0" err="1" smtClean="0"/>
              <a:t>adsorbe</a:t>
            </a:r>
            <a:r>
              <a:rPr lang="tr-TR" sz="2800" u="sng" dirty="0" smtClean="0"/>
              <a:t> edemediği maddeler</a:t>
            </a:r>
          </a:p>
          <a:p>
            <a:pPr lvl="1"/>
            <a:r>
              <a:rPr lang="tr-TR" sz="2400" dirty="0" err="1" smtClean="0"/>
              <a:t>Pestisidler</a:t>
            </a:r>
            <a:endParaRPr lang="tr-TR" sz="2400" dirty="0" smtClean="0"/>
          </a:p>
          <a:p>
            <a:pPr lvl="1"/>
            <a:r>
              <a:rPr lang="tr-TR" sz="2400" dirty="0" smtClean="0"/>
              <a:t>Ağır metaller</a:t>
            </a:r>
          </a:p>
          <a:p>
            <a:pPr lvl="1"/>
            <a:r>
              <a:rPr lang="tr-TR" sz="2400" dirty="0" smtClean="0"/>
              <a:t>Asit/alkali</a:t>
            </a:r>
          </a:p>
          <a:p>
            <a:pPr lvl="1"/>
            <a:r>
              <a:rPr lang="tr-TR" sz="2400" dirty="0" smtClean="0"/>
              <a:t>Demir</a:t>
            </a:r>
          </a:p>
          <a:p>
            <a:pPr lvl="1"/>
            <a:r>
              <a:rPr lang="tr-TR" sz="2400" dirty="0" smtClean="0"/>
              <a:t>Lityum</a:t>
            </a:r>
          </a:p>
          <a:p>
            <a:pPr lvl="1"/>
            <a:r>
              <a:rPr lang="tr-TR" sz="2400" dirty="0" err="1" smtClean="0"/>
              <a:t>Solventler</a:t>
            </a:r>
            <a:r>
              <a:rPr lang="tr-TR" sz="2400" dirty="0" smtClean="0"/>
              <a:t> 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Aktif kömürün genel dozu oral yolla 25-100 gramdır.</a:t>
            </a:r>
          </a:p>
          <a:p>
            <a:pPr lvl="1"/>
            <a:r>
              <a:rPr lang="tr-TR" sz="2800" dirty="0" smtClean="0"/>
              <a:t>Çocuklarda 0,5-1 gr/kg</a:t>
            </a:r>
          </a:p>
          <a:p>
            <a:r>
              <a:rPr lang="tr-TR" sz="2800" dirty="0" smtClean="0"/>
              <a:t>İdeal doz: </a:t>
            </a:r>
          </a:p>
          <a:p>
            <a:pPr lvl="1"/>
            <a:r>
              <a:rPr lang="tr-TR" sz="2800" dirty="0" smtClean="0"/>
              <a:t>Aktif kömür: toksin</a:t>
            </a:r>
          </a:p>
          <a:p>
            <a:pPr lvl="1"/>
            <a:r>
              <a:rPr lang="tr-TR" sz="2800" dirty="0" smtClean="0"/>
              <a:t>10:1</a:t>
            </a:r>
          </a:p>
          <a:p>
            <a:pPr lvl="1">
              <a:buNone/>
            </a:pPr>
            <a:endParaRPr lang="tr-TR" sz="2800" dirty="0" smtClean="0"/>
          </a:p>
          <a:p>
            <a:pPr>
              <a:buFont typeface="Constantia" pitchFamily="18" charset="0"/>
              <a:buChar char="!"/>
            </a:pPr>
            <a:r>
              <a:rPr lang="tr-TR" sz="2800" dirty="0" smtClean="0"/>
              <a:t>Havayolu güvenliği</a:t>
            </a:r>
          </a:p>
          <a:p>
            <a:pPr>
              <a:buFont typeface="Constantia" pitchFamily="18" charset="0"/>
              <a:buChar char="!"/>
            </a:pPr>
            <a:r>
              <a:rPr lang="tr-TR" sz="2800" dirty="0" smtClean="0"/>
              <a:t>Obstrüksiyon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 Barsak </a:t>
            </a:r>
            <a:r>
              <a:rPr lang="tr-TR" dirty="0" err="1" smtClean="0"/>
              <a:t>İrrigasyonu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Vücutta emilmeyen, vücudun sıvı değişimine katılmayan bir polietilen glikol solüsyonu ile uygulanır.</a:t>
            </a:r>
          </a:p>
          <a:p>
            <a:endParaRPr lang="tr-TR" sz="2800" dirty="0" smtClean="0"/>
          </a:p>
          <a:p>
            <a:r>
              <a:rPr lang="tr-TR" sz="2800" dirty="0" smtClean="0"/>
              <a:t>Etkili olabilmesi için, yetişkin bir insanda saatte 2 litre hızda verilmelidir. </a:t>
            </a:r>
          </a:p>
          <a:p>
            <a:pPr lvl="1"/>
            <a:r>
              <a:rPr lang="tr-TR" sz="2800" dirty="0" smtClean="0"/>
              <a:t>Bu nedenle </a:t>
            </a:r>
            <a:r>
              <a:rPr lang="tr-TR" sz="2800" dirty="0" err="1" smtClean="0"/>
              <a:t>nazogastrik</a:t>
            </a:r>
            <a:r>
              <a:rPr lang="tr-TR" sz="2800" dirty="0" smtClean="0"/>
              <a:t> tüp gerekir.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 Barsak </a:t>
            </a:r>
            <a:r>
              <a:rPr lang="tr-TR" dirty="0" err="1" smtClean="0"/>
              <a:t>İrrigasyonu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Uzamış </a:t>
            </a:r>
            <a:r>
              <a:rPr lang="tr-TR" sz="2800" dirty="0" err="1" smtClean="0"/>
              <a:t>salınımlı</a:t>
            </a:r>
            <a:r>
              <a:rPr lang="tr-TR" sz="2800" dirty="0" smtClean="0"/>
              <a:t> ilaçlar, yasadışı paket halinde madde yutanlar ve metal (demir, kurşun..) alımında tüm barsak </a:t>
            </a:r>
            <a:r>
              <a:rPr lang="tr-TR" sz="2800" dirty="0" err="1" smtClean="0"/>
              <a:t>irrigasyonu</a:t>
            </a:r>
            <a:r>
              <a:rPr lang="tr-TR" sz="2800" dirty="0" smtClean="0"/>
              <a:t> kullanılabilir.</a:t>
            </a:r>
          </a:p>
          <a:p>
            <a:endParaRPr lang="tr-TR" sz="2800" dirty="0" smtClean="0"/>
          </a:p>
          <a:p>
            <a:r>
              <a:rPr lang="tr-TR" sz="2800" dirty="0" smtClean="0"/>
              <a:t>Kritik hastalarda, </a:t>
            </a:r>
          </a:p>
          <a:p>
            <a:r>
              <a:rPr lang="tr-TR" sz="2800" dirty="0" smtClean="0"/>
              <a:t>Barsak </a:t>
            </a:r>
            <a:r>
              <a:rPr lang="tr-TR" sz="2800" dirty="0" err="1" smtClean="0"/>
              <a:t>hipoperfüzyonunda</a:t>
            </a:r>
            <a:r>
              <a:rPr lang="tr-TR" sz="2800" dirty="0" smtClean="0"/>
              <a:t> ve</a:t>
            </a:r>
          </a:p>
          <a:p>
            <a:r>
              <a:rPr lang="tr-TR" sz="2800" dirty="0" smtClean="0"/>
              <a:t>Barsak obstrüksiyonunda </a:t>
            </a:r>
            <a:r>
              <a:rPr lang="tr-TR" sz="2800" dirty="0" err="1" smtClean="0"/>
              <a:t>kontrendikedir</a:t>
            </a:r>
            <a:r>
              <a:rPr lang="tr-TR" sz="2800" dirty="0" smtClean="0"/>
              <a:t>!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Acil Serviste Zehirlenmeler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800" dirty="0" smtClean="0"/>
              <a:t>İstemli olarak aşırı dozda oral yolla ilaç alan erişkinler</a:t>
            </a:r>
          </a:p>
          <a:p>
            <a:r>
              <a:rPr lang="tr-TR" sz="2800" dirty="0" smtClean="0"/>
              <a:t>Çocuklarda kazara oluşan zehirlenmeler</a:t>
            </a:r>
          </a:p>
          <a:p>
            <a:pPr lvl="1">
              <a:buNone/>
            </a:pPr>
            <a:endParaRPr lang="tr-TR" sz="2800" dirty="0" smtClean="0"/>
          </a:p>
          <a:p>
            <a:pPr lvl="1">
              <a:buFont typeface="Wingdings" pitchFamily="2" charset="2"/>
              <a:buChar char="ü"/>
            </a:pPr>
            <a:r>
              <a:rPr lang="tr-TR" dirty="0" smtClean="0"/>
              <a:t>Yasadışı madde kötüye kullanımı</a:t>
            </a:r>
          </a:p>
          <a:p>
            <a:pPr lvl="1">
              <a:buFont typeface="Wingdings" pitchFamily="2" charset="2"/>
              <a:buChar char="ü"/>
            </a:pPr>
            <a:r>
              <a:rPr lang="tr-TR" dirty="0" err="1" smtClean="0"/>
              <a:t>Terapötik</a:t>
            </a:r>
            <a:r>
              <a:rPr lang="tr-TR" dirty="0" smtClean="0"/>
              <a:t> doz üzerinde ilaç kullanımı, kronik zehirlenme</a:t>
            </a:r>
          </a:p>
          <a:p>
            <a:pPr lvl="1">
              <a:buFont typeface="Wingdings" pitchFamily="2" charset="2"/>
              <a:buChar char="ü"/>
            </a:pPr>
            <a:r>
              <a:rPr lang="tr-TR" dirty="0" smtClean="0"/>
              <a:t>Çevresel, endüstriyel ve tarımsal kimyasallara </a:t>
            </a:r>
            <a:r>
              <a:rPr lang="tr-TR" dirty="0" err="1" smtClean="0"/>
              <a:t>maruziyet</a:t>
            </a:r>
            <a:endParaRPr lang="tr-TR" dirty="0" smtClean="0"/>
          </a:p>
          <a:p>
            <a:pPr lvl="1">
              <a:buFont typeface="Wingdings" pitchFamily="2" charset="2"/>
              <a:buChar char="ü"/>
            </a:pPr>
            <a:r>
              <a:rPr lang="tr-TR" dirty="0" smtClean="0"/>
              <a:t>İlaç etkileşimleri</a:t>
            </a:r>
          </a:p>
          <a:p>
            <a:pPr lvl="1">
              <a:buFont typeface="Wingdings" pitchFamily="2" charset="2"/>
              <a:buChar char="ü"/>
            </a:pPr>
            <a:r>
              <a:rPr lang="tr-TR" dirty="0" smtClean="0"/>
              <a:t>Zehirli ısırık ve sokmalar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Eliminasyonun arttırılması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tr-TR" sz="2000" b="1" dirty="0" smtClean="0"/>
              <a:t>Hemodiyaliz</a:t>
            </a:r>
          </a:p>
          <a:p>
            <a:pPr marL="400050" lvl="1" indent="0">
              <a:lnSpc>
                <a:spcPct val="90000"/>
              </a:lnSpc>
              <a:buNone/>
              <a:defRPr/>
            </a:pPr>
            <a:r>
              <a:rPr lang="tr-TR" sz="2000" dirty="0" smtClean="0"/>
              <a:t>Yarı geçirgen bir </a:t>
            </a:r>
            <a:r>
              <a:rPr lang="tr-TR" sz="2000" dirty="0" err="1" smtClean="0"/>
              <a:t>membrandan</a:t>
            </a:r>
            <a:r>
              <a:rPr lang="tr-TR" sz="2000" dirty="0" smtClean="0"/>
              <a:t> konsantrasyon </a:t>
            </a:r>
            <a:r>
              <a:rPr lang="tr-TR" sz="2000" dirty="0" err="1" smtClean="0"/>
              <a:t>gradiyenti</a:t>
            </a:r>
            <a:r>
              <a:rPr lang="tr-TR" sz="2000" dirty="0" smtClean="0"/>
              <a:t> </a:t>
            </a:r>
            <a:r>
              <a:rPr lang="tr-TR" sz="2000" dirty="0" err="1" smtClean="0"/>
              <a:t>olusturularak</a:t>
            </a:r>
            <a:r>
              <a:rPr lang="tr-TR" sz="2000" dirty="0" smtClean="0"/>
              <a:t> toksinin filtre edilme ilkesine dayanır. Ayrıca molekül ağırlığı 500 </a:t>
            </a:r>
            <a:r>
              <a:rPr lang="tr-TR" sz="2000" dirty="0" err="1" smtClean="0"/>
              <a:t>Daltondan</a:t>
            </a:r>
            <a:r>
              <a:rPr lang="tr-TR" sz="2000" dirty="0" smtClean="0"/>
              <a:t> hafif olan, suda eriyen ve plazma proteinlerine bağlanmayan maddeler için hemodiyaliz faydalıdır.</a:t>
            </a:r>
          </a:p>
          <a:p>
            <a:pPr marL="400050" lvl="1" indent="0">
              <a:lnSpc>
                <a:spcPct val="90000"/>
              </a:lnSpc>
              <a:buNone/>
              <a:defRPr/>
            </a:pPr>
            <a:endParaRPr lang="tr-TR" sz="20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tr-TR" sz="2000" b="1" dirty="0" err="1" smtClean="0"/>
              <a:t>Hemoperfüzyon</a:t>
            </a:r>
            <a:endParaRPr lang="tr-TR" sz="2000" b="1" dirty="0" smtClean="0"/>
          </a:p>
          <a:p>
            <a:pPr marL="400050" lvl="1" indent="0">
              <a:lnSpc>
                <a:spcPct val="90000"/>
              </a:lnSpc>
              <a:buNone/>
              <a:defRPr/>
            </a:pPr>
            <a:r>
              <a:rPr lang="tr-TR" sz="2000" dirty="0" err="1" smtClean="0"/>
              <a:t>Hemoperfüzyon</a:t>
            </a:r>
            <a:r>
              <a:rPr lang="tr-TR" sz="2000" dirty="0" smtClean="0"/>
              <a:t> sırasında kan aktive kömür veya karbonla kaplı kartuştan geçirilir. Bu yöntemin hemodiyalizden farkı plazma proteinine bağlanan </a:t>
            </a:r>
            <a:r>
              <a:rPr lang="tr-TR" sz="2000" dirty="0" err="1" smtClean="0"/>
              <a:t>toksik</a:t>
            </a:r>
            <a:r>
              <a:rPr lang="tr-TR" sz="2000" dirty="0" smtClean="0"/>
              <a:t> maddelerin bile temizlenebilmesidir.</a:t>
            </a:r>
          </a:p>
          <a:p>
            <a:pPr marL="400050" lvl="1" indent="0">
              <a:lnSpc>
                <a:spcPct val="90000"/>
              </a:lnSpc>
              <a:buNone/>
              <a:defRPr/>
            </a:pPr>
            <a:r>
              <a:rPr lang="tr-TR" sz="2000" dirty="0" smtClean="0"/>
              <a:t>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tr-TR" sz="2000" b="1" dirty="0" err="1" smtClean="0"/>
              <a:t>Hemofiltrasyon</a:t>
            </a:r>
            <a:endParaRPr lang="tr-TR" sz="2000" b="1" dirty="0" smtClean="0"/>
          </a:p>
          <a:p>
            <a:pPr marL="400050" lvl="1" indent="0">
              <a:lnSpc>
                <a:spcPct val="90000"/>
              </a:lnSpc>
              <a:buNone/>
              <a:defRPr/>
            </a:pPr>
            <a:r>
              <a:rPr lang="tr-TR" sz="2000" dirty="0" smtClean="0"/>
              <a:t>Yüksek molekül ağırlıklı (500-40000) maddelerin hidrostatik basınç ile plazma </a:t>
            </a:r>
            <a:r>
              <a:rPr lang="tr-TR" sz="2000" dirty="0" err="1" smtClean="0"/>
              <a:t>semipermeabl</a:t>
            </a:r>
            <a:r>
              <a:rPr lang="tr-TR" sz="2000" dirty="0" smtClean="0"/>
              <a:t> </a:t>
            </a:r>
            <a:r>
              <a:rPr lang="tr-TR" sz="2000" dirty="0" err="1" smtClean="0"/>
              <a:t>membrandan</a:t>
            </a:r>
            <a:r>
              <a:rPr lang="tr-TR" sz="2000" dirty="0" smtClean="0"/>
              <a:t> geçmesi ilkesine dayanır.</a:t>
            </a:r>
          </a:p>
          <a:p>
            <a:endParaRPr lang="tr-T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113384" y="1003136"/>
          <a:ext cx="4546848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Hemodiyaliz uygulanabilecek</a:t>
                      </a:r>
                      <a:r>
                        <a:rPr lang="tr-TR" sz="2800" baseline="0" dirty="0" smtClean="0"/>
                        <a:t> toksinler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 smtClean="0"/>
                        <a:t>Salisilatlar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Metil</a:t>
                      </a:r>
                      <a:r>
                        <a:rPr lang="tr-TR" sz="2800" baseline="0" dirty="0" smtClean="0"/>
                        <a:t> alkol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Etil</a:t>
                      </a:r>
                      <a:r>
                        <a:rPr lang="tr-TR" sz="2800" baseline="0" dirty="0" smtClean="0"/>
                        <a:t>en glikol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dirty="0" err="1" smtClean="0"/>
                        <a:t>Metformin</a:t>
                      </a:r>
                      <a:r>
                        <a:rPr lang="tr-TR" sz="2800" dirty="0" smtClean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Teofilin</a:t>
                      </a:r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Lityum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Valproik</a:t>
                      </a:r>
                      <a:r>
                        <a:rPr lang="tr-TR" sz="2800" dirty="0" smtClean="0"/>
                        <a:t> asit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Barbitüratlar</a:t>
                      </a:r>
                      <a:r>
                        <a:rPr lang="tr-TR" sz="2800" dirty="0" smtClean="0"/>
                        <a:t> </a:t>
                      </a:r>
                      <a:endParaRPr lang="tr-T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Tekrarlayan Dozda 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Tek doz aktif kömür uygulamasındaki gibi ilaç emilimini engellemek yanında vücutta emilmiş olan bazı toksinlerin uzaklaştırılmasında kullanılmaktadır.</a:t>
            </a:r>
          </a:p>
          <a:p>
            <a:r>
              <a:rPr lang="tr-TR" sz="2800" dirty="0" smtClean="0"/>
              <a:t>Yüksek düzeyde toksin alımı ve çözülmenin yavaş olduğu durumlarda (</a:t>
            </a:r>
            <a:r>
              <a:rPr lang="tr-TR" sz="2800" dirty="0" err="1" smtClean="0"/>
              <a:t>bezoar</a:t>
            </a:r>
            <a:r>
              <a:rPr lang="tr-TR" sz="2800" dirty="0" smtClean="0"/>
              <a:t>, katılaşma ve uzamış salınım) </a:t>
            </a:r>
            <a:r>
              <a:rPr lang="tr-TR" sz="2800" dirty="0" err="1" smtClean="0"/>
              <a:t>ksenobiyotiklerin</a:t>
            </a:r>
            <a:r>
              <a:rPr lang="tr-TR" sz="2800" dirty="0" smtClean="0"/>
              <a:t> emilimi ve eliminasyon yarı ömrünü azaltır.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tr-TR" dirty="0" smtClean="0"/>
              <a:t>Tekrarlayan Dozda Aktif Kömür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74840" cy="452596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Yükleme dozu</a:t>
            </a:r>
          </a:p>
          <a:p>
            <a:pPr marL="742950" lvl="2" indent="-342900"/>
            <a:r>
              <a:rPr lang="tr-TR" sz="2800" dirty="0" smtClean="0"/>
              <a:t>Aktif kömür: toksin</a:t>
            </a:r>
          </a:p>
          <a:p>
            <a:pPr marL="742950" lvl="2" indent="-342900"/>
            <a:r>
              <a:rPr lang="tr-TR" sz="2800" dirty="0" smtClean="0"/>
              <a:t>10:1 oranında</a:t>
            </a:r>
          </a:p>
          <a:p>
            <a:r>
              <a:rPr lang="tr-TR" sz="3200" dirty="0" smtClean="0"/>
              <a:t>Tekrarlayan dozlar </a:t>
            </a:r>
          </a:p>
          <a:p>
            <a:pPr lvl="1">
              <a:buFont typeface="Arial" pitchFamily="34" charset="0"/>
              <a:buChar char="•"/>
            </a:pPr>
            <a:r>
              <a:rPr lang="tr-TR" sz="2800" dirty="0" smtClean="0"/>
              <a:t>24 saate kadar</a:t>
            </a:r>
          </a:p>
          <a:p>
            <a:pPr lvl="1">
              <a:buFont typeface="Arial" pitchFamily="34" charset="0"/>
              <a:buChar char="•"/>
            </a:pPr>
            <a:r>
              <a:rPr lang="tr-TR" sz="2800" dirty="0" smtClean="0"/>
              <a:t>her 4-6 saate </a:t>
            </a:r>
          </a:p>
          <a:p>
            <a:pPr lvl="1">
              <a:buFont typeface="Arial" pitchFamily="34" charset="0"/>
              <a:buChar char="•"/>
            </a:pPr>
            <a:r>
              <a:rPr lang="tr-TR" sz="2800" dirty="0" smtClean="0"/>
              <a:t>ilk dozun yarısı kadar</a:t>
            </a:r>
            <a:endParaRPr lang="tr-TR" sz="2800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5080248" y="1749152"/>
          <a:ext cx="3668216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8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Tekrarlayan Aktif Kömür Uygulanan</a:t>
                      </a:r>
                      <a:r>
                        <a:rPr lang="tr-TR" sz="2400" b="1" baseline="0" dirty="0" smtClean="0"/>
                        <a:t> Toksinler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 smtClean="0"/>
                        <a:t>Aminofilin</a:t>
                      </a:r>
                      <a:r>
                        <a:rPr lang="tr-TR" sz="2400" b="1" dirty="0" smtClean="0"/>
                        <a:t> /</a:t>
                      </a:r>
                      <a:r>
                        <a:rPr lang="tr-TR" sz="2400" b="1" dirty="0" err="1" smtClean="0"/>
                        <a:t>Teofilin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 smtClean="0"/>
                        <a:t>Barbitüratlar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 smtClean="0"/>
                        <a:t>Karbamezapin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smtClean="0"/>
                        <a:t>Salisilatlar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 err="1" smtClean="0"/>
                        <a:t>Dapson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Kinin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Serum </a:t>
            </a:r>
            <a:r>
              <a:rPr lang="tr-TR" dirty="0" err="1" smtClean="0"/>
              <a:t>alkalinizasyonu</a:t>
            </a:r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Salisilatlar, </a:t>
            </a:r>
            <a:r>
              <a:rPr lang="tr-TR" dirty="0" err="1" smtClean="0"/>
              <a:t>metotreksat</a:t>
            </a:r>
            <a:r>
              <a:rPr lang="tr-TR" dirty="0" smtClean="0"/>
              <a:t> ve </a:t>
            </a:r>
            <a:r>
              <a:rPr lang="tr-TR" dirty="0" err="1" smtClean="0"/>
              <a:t>fenobarbital</a:t>
            </a:r>
            <a:r>
              <a:rPr lang="tr-TR" dirty="0" smtClean="0"/>
              <a:t> gibi bazı suda çözünen maddeler serum yeterince alkali hale getirilirse artmış </a:t>
            </a:r>
            <a:r>
              <a:rPr lang="tr-TR" dirty="0" err="1" smtClean="0"/>
              <a:t>üriner</a:t>
            </a:r>
            <a:r>
              <a:rPr lang="tr-TR" dirty="0" smtClean="0"/>
              <a:t> eliminasyona uğrar.</a:t>
            </a:r>
          </a:p>
          <a:p>
            <a:r>
              <a:rPr lang="tr-TR" dirty="0" smtClean="0"/>
              <a:t>Hedef:</a:t>
            </a:r>
          </a:p>
          <a:p>
            <a:pPr lvl="1"/>
            <a:r>
              <a:rPr lang="tr-TR" dirty="0" smtClean="0"/>
              <a:t>Serum </a:t>
            </a:r>
            <a:r>
              <a:rPr lang="tr-TR" dirty="0" err="1" smtClean="0"/>
              <a:t>pH</a:t>
            </a:r>
            <a:r>
              <a:rPr lang="tr-TR" dirty="0" smtClean="0"/>
              <a:t>: 7,50</a:t>
            </a:r>
          </a:p>
          <a:p>
            <a:pPr lvl="1"/>
            <a:r>
              <a:rPr lang="tr-TR" dirty="0" smtClean="0"/>
              <a:t>İdrar </a:t>
            </a:r>
            <a:r>
              <a:rPr lang="tr-TR" dirty="0" err="1" smtClean="0"/>
              <a:t>pH</a:t>
            </a:r>
            <a:r>
              <a:rPr lang="tr-TR" dirty="0" smtClean="0"/>
              <a:t>: 8.00</a:t>
            </a:r>
          </a:p>
          <a:p>
            <a:pPr lvl="1"/>
            <a:r>
              <a:rPr lang="tr-TR" dirty="0" smtClean="0"/>
              <a:t>Serum Potasyum seviyesi normal sınırlarda tutulmalı</a:t>
            </a:r>
          </a:p>
          <a:p>
            <a:r>
              <a:rPr lang="tr-TR" dirty="0" smtClean="0"/>
              <a:t>1 litre %5 dekstroz içinde 150 </a:t>
            </a:r>
            <a:r>
              <a:rPr lang="tr-TR" dirty="0" err="1" smtClean="0"/>
              <a:t>mEq</a:t>
            </a:r>
            <a:r>
              <a:rPr lang="tr-TR" dirty="0" smtClean="0"/>
              <a:t> %8,4 NaHCO3 ve 20-40 </a:t>
            </a:r>
            <a:r>
              <a:rPr lang="tr-TR" dirty="0" err="1" smtClean="0"/>
              <a:t>mEq</a:t>
            </a:r>
            <a:r>
              <a:rPr lang="tr-TR" dirty="0" smtClean="0"/>
              <a:t> Potasyum, 250 </a:t>
            </a:r>
            <a:r>
              <a:rPr lang="tr-TR" dirty="0" err="1" smtClean="0"/>
              <a:t>cc</a:t>
            </a:r>
            <a:r>
              <a:rPr lang="tr-TR" dirty="0" smtClean="0"/>
              <a:t>/h hızını geçmeyecek şekilde </a:t>
            </a:r>
            <a:r>
              <a:rPr lang="tr-TR" dirty="0" err="1" smtClean="0"/>
              <a:t>intravenöz</a:t>
            </a:r>
            <a:r>
              <a:rPr lang="tr-TR" dirty="0" smtClean="0"/>
              <a:t> verilir.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Plazmaferez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Plazmanın kandan ayrıştırılıp geri kalan kısmın </a:t>
            </a:r>
            <a:r>
              <a:rPr lang="tr-TR" dirty="0" err="1" smtClean="0"/>
              <a:t>replasman</a:t>
            </a:r>
            <a:r>
              <a:rPr lang="tr-TR" dirty="0" smtClean="0"/>
              <a:t> sıvısı (taze donmuş plazma, albümin, albümin-</a:t>
            </a:r>
            <a:r>
              <a:rPr lang="tr-TR" dirty="0" err="1" smtClean="0"/>
              <a:t>salin</a:t>
            </a:r>
            <a:r>
              <a:rPr lang="tr-TR" dirty="0" smtClean="0"/>
              <a:t> solüsyonu) ile tekrar dolaşıma verilmesi temeline dayanır.</a:t>
            </a:r>
          </a:p>
          <a:p>
            <a:r>
              <a:rPr lang="tr-TR" dirty="0" err="1" smtClean="0"/>
              <a:t>Plazmaferez</a:t>
            </a:r>
            <a:r>
              <a:rPr lang="tr-TR" dirty="0" smtClean="0"/>
              <a:t>, bir çok immünolojik ve </a:t>
            </a:r>
            <a:r>
              <a:rPr lang="tr-TR" dirty="0" err="1" smtClean="0"/>
              <a:t>toksik</a:t>
            </a:r>
            <a:r>
              <a:rPr lang="tr-TR" dirty="0" smtClean="0"/>
              <a:t> hastalıkta kullanılan </a:t>
            </a:r>
            <a:r>
              <a:rPr lang="tr-TR" dirty="0" err="1" smtClean="0"/>
              <a:t>nonspesifik</a:t>
            </a:r>
            <a:r>
              <a:rPr lang="tr-TR" dirty="0" smtClean="0"/>
              <a:t> bir tedavi yöntemidir</a:t>
            </a:r>
          </a:p>
          <a:p>
            <a:r>
              <a:rPr lang="tr-TR" dirty="0" err="1" smtClean="0"/>
              <a:t>Toksik</a:t>
            </a:r>
            <a:r>
              <a:rPr lang="tr-TR" dirty="0" smtClean="0"/>
              <a:t> madde alımında kandaki </a:t>
            </a:r>
            <a:r>
              <a:rPr lang="tr-TR" dirty="0" err="1" smtClean="0"/>
              <a:t>toksik</a:t>
            </a:r>
            <a:r>
              <a:rPr lang="tr-TR" dirty="0" smtClean="0"/>
              <a:t> maddeyi tamamen ya da kısmen hızlı bir şekilde uzaklaştırır.</a:t>
            </a:r>
          </a:p>
          <a:p>
            <a:r>
              <a:rPr lang="tr-TR" dirty="0" smtClean="0"/>
              <a:t>Özellikle plazma proteinlerine yüksek oranda bağlanan ve plazma yarılanma ömrü uzun olan maddelerle olan zehirlenmelerde </a:t>
            </a:r>
            <a:r>
              <a:rPr lang="tr-TR" dirty="0" err="1" smtClean="0"/>
              <a:t>toksik</a:t>
            </a:r>
            <a:r>
              <a:rPr lang="tr-TR" dirty="0" smtClean="0"/>
              <a:t> maddenin hızlı bir şekilde atılımını sağlayan bir yöntemdir.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Spesifik antidot kullanımı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 smtClean="0"/>
              <a:t>Zehirlenmelerin çoğunda sadece </a:t>
            </a:r>
            <a:r>
              <a:rPr lang="tr-TR" sz="2800" dirty="0" err="1" smtClean="0"/>
              <a:t>dekontaminasyon</a:t>
            </a:r>
            <a:r>
              <a:rPr lang="tr-TR" sz="2800" dirty="0" smtClean="0"/>
              <a:t> ve destekleyici tedavi yeterli olsa da seçili bazı durumlarda spesifik antidotların kullanımı gerekebilir.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678904"/>
          <a:ext cx="8229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Antidot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Toksin </a:t>
                      </a:r>
                      <a:endParaRPr lang="tr-T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N- </a:t>
                      </a:r>
                      <a:r>
                        <a:rPr lang="tr-TR" sz="2400" b="1" dirty="0" err="1" smtClean="0"/>
                        <a:t>asetilsistein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Asetaminofen</a:t>
                      </a:r>
                      <a:r>
                        <a:rPr lang="tr-TR" sz="2400" b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Etil</a:t>
                      </a:r>
                      <a:r>
                        <a:rPr lang="tr-TR" sz="2400" b="1" baseline="0" dirty="0" smtClean="0"/>
                        <a:t> alkol</a:t>
                      </a:r>
                      <a:r>
                        <a:rPr lang="tr-TR" sz="2400" b="1" dirty="0" smtClean="0"/>
                        <a:t>,</a:t>
                      </a:r>
                      <a:r>
                        <a:rPr lang="tr-TR" sz="2400" b="1" baseline="0" dirty="0" smtClean="0"/>
                        <a:t> </a:t>
                      </a:r>
                      <a:r>
                        <a:rPr lang="tr-TR" sz="2400" b="1" baseline="0" dirty="0" err="1" smtClean="0"/>
                        <a:t>F</a:t>
                      </a:r>
                      <a:r>
                        <a:rPr lang="tr-TR" sz="2400" b="1" dirty="0" err="1" smtClean="0"/>
                        <a:t>omepizol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smtClean="0"/>
                        <a:t>Metil</a:t>
                      </a:r>
                      <a:r>
                        <a:rPr lang="tr-TR" sz="2400" b="0" baseline="0" dirty="0" smtClean="0"/>
                        <a:t> alkol</a:t>
                      </a:r>
                      <a:r>
                        <a:rPr lang="tr-TR" sz="2400" b="0" dirty="0" smtClean="0"/>
                        <a:t>,</a:t>
                      </a:r>
                      <a:r>
                        <a:rPr lang="tr-TR" sz="2400" b="0" baseline="0" dirty="0" smtClean="0"/>
                        <a:t> Etilen glikol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Oksijen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Karbonmonoksit</a:t>
                      </a:r>
                      <a:r>
                        <a:rPr lang="tr-TR" sz="2400" b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Nalokson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Opioidler</a:t>
                      </a:r>
                      <a:r>
                        <a:rPr lang="tr-TR" sz="2400" b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Flumazenil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Benzodiyazepinler</a:t>
                      </a:r>
                      <a:r>
                        <a:rPr lang="tr-TR" sz="2400" b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Fizostigmin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Antikolinerjikler</a:t>
                      </a:r>
                      <a:r>
                        <a:rPr lang="tr-TR" sz="2400" b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Atropin, </a:t>
                      </a:r>
                      <a:r>
                        <a:rPr lang="tr-TR" sz="2400" b="1" dirty="0" err="1" smtClean="0"/>
                        <a:t>Pralidoksim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Organofosfatlar</a:t>
                      </a:r>
                      <a:r>
                        <a:rPr lang="tr-TR" sz="2400" b="0" baseline="0" dirty="0" smtClean="0"/>
                        <a:t>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Deferoksamin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smtClean="0"/>
                        <a:t>Demir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Dimerkaprol</a:t>
                      </a:r>
                      <a:r>
                        <a:rPr lang="tr-TR" sz="2400" b="1" dirty="0" smtClean="0"/>
                        <a:t> 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smtClean="0"/>
                        <a:t>Arsenik, Kurşun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err="1" smtClean="0"/>
                        <a:t>Ca</a:t>
                      </a:r>
                      <a:r>
                        <a:rPr lang="tr-TR" sz="2400" b="1" dirty="0" smtClean="0"/>
                        <a:t> EDTA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smtClean="0"/>
                        <a:t>Kurşun 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Sodyum bikarbonat</a:t>
                      </a:r>
                      <a:endParaRPr lang="tr-T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b="0" dirty="0" err="1" smtClean="0"/>
                        <a:t>Trisiklik</a:t>
                      </a:r>
                      <a:r>
                        <a:rPr lang="tr-TR" sz="2400" b="0" dirty="0" smtClean="0"/>
                        <a:t> </a:t>
                      </a:r>
                      <a:r>
                        <a:rPr lang="tr-TR" sz="2400" b="0" dirty="0" err="1" smtClean="0"/>
                        <a:t>antidepresanlar</a:t>
                      </a:r>
                      <a:endParaRPr lang="tr-T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Taburculuk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800" dirty="0" smtClean="0"/>
              <a:t>Doğru teşhis konulmuş,</a:t>
            </a:r>
          </a:p>
          <a:p>
            <a:pPr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800" dirty="0" smtClean="0"/>
              <a:t>Yeterli süre gözlem altında kalmış,</a:t>
            </a:r>
          </a:p>
          <a:p>
            <a:pPr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800" dirty="0" smtClean="0"/>
              <a:t>Uygun tedaviyi almış,</a:t>
            </a:r>
          </a:p>
          <a:p>
            <a:pPr>
              <a:lnSpc>
                <a:spcPct val="130000"/>
              </a:lnSpc>
              <a:buFont typeface="Wingdings" pitchFamily="2" charset="2"/>
              <a:buChar char="ü"/>
              <a:defRPr/>
            </a:pPr>
            <a:r>
              <a:rPr lang="tr-TR" sz="2800" dirty="0" smtClean="0"/>
              <a:t>Semptomu kalmayan hastalar.</a:t>
            </a:r>
          </a:p>
          <a:p>
            <a:pPr>
              <a:lnSpc>
                <a:spcPct val="130000"/>
              </a:lnSpc>
              <a:buNone/>
              <a:defRPr/>
            </a:pPr>
            <a:endParaRPr lang="tr-TR" sz="2800" dirty="0" smtClean="0"/>
          </a:p>
          <a:p>
            <a:pPr>
              <a:lnSpc>
                <a:spcPct val="130000"/>
              </a:lnSpc>
              <a:buFont typeface="Calibri" pitchFamily="34" charset="0"/>
              <a:buChar char="!"/>
              <a:defRPr/>
            </a:pPr>
            <a:r>
              <a:rPr lang="tr-TR" sz="2800" dirty="0" smtClean="0"/>
              <a:t>Psikiyatrik değerlendirme</a:t>
            </a:r>
          </a:p>
          <a:p>
            <a:pPr>
              <a:lnSpc>
                <a:spcPct val="130000"/>
              </a:lnSpc>
              <a:buFont typeface="Calibri" pitchFamily="34" charset="0"/>
              <a:buChar char="!"/>
              <a:defRPr/>
            </a:pPr>
            <a:r>
              <a:rPr lang="tr-TR" sz="2800" dirty="0" smtClean="0"/>
              <a:t>Adli vaka bildirimi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C:\Documents and Settings\Acil Konferans\Desktop\yabani-mantar-yemeyi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6070" t="72546" r="35001" b="9549"/>
          <a:stretch>
            <a:fillRect/>
          </a:stretch>
        </p:blipFill>
        <p:spPr bwMode="auto">
          <a:xfrm>
            <a:off x="1907704" y="620621"/>
            <a:ext cx="5472607" cy="547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Koma dahil her türlü bilinç bozukluğu olan hastalar,</a:t>
            </a:r>
          </a:p>
          <a:p>
            <a:r>
              <a:rPr lang="tr-TR" sz="2800" dirty="0" smtClean="0"/>
              <a:t>Hayatı tehdit eden ritim bozukluğu olan hastalar,</a:t>
            </a:r>
          </a:p>
          <a:p>
            <a:r>
              <a:rPr lang="tr-TR" sz="2800" dirty="0" smtClean="0"/>
              <a:t>Travmaya uğramış kişiler,</a:t>
            </a:r>
          </a:p>
          <a:p>
            <a:r>
              <a:rPr lang="tr-TR" sz="2800" dirty="0" smtClean="0"/>
              <a:t>Belirti ve bulguların hiç bir hastalığa uymadığı değişik klinik gidişe sahip hastalar,</a:t>
            </a:r>
          </a:p>
          <a:p>
            <a:r>
              <a:rPr lang="tr-TR" sz="2800" dirty="0" smtClean="0"/>
              <a:t>Zehirlenme veya psikiyatrik hastalık öyküsü varlığında zehirlenmeden kuşkulanılmalıdır.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 YAKLAŞIM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4400" b="1" dirty="0" smtClean="0"/>
              <a:t>A-B-C</a:t>
            </a:r>
          </a:p>
          <a:p>
            <a:r>
              <a:rPr lang="tr-TR" sz="3200" dirty="0" err="1" smtClean="0"/>
              <a:t>Ensık</a:t>
            </a:r>
            <a:r>
              <a:rPr lang="tr-TR" sz="3200" dirty="0" smtClean="0"/>
              <a:t> ölüm nedeni bilinç bulanıklığı sonucu gelişen havayolu obstrüksiyonu ve solunum </a:t>
            </a:r>
            <a:r>
              <a:rPr lang="tr-TR" sz="3200" dirty="0" err="1" smtClean="0"/>
              <a:t>arrestidir</a:t>
            </a:r>
            <a:r>
              <a:rPr lang="tr-TR" sz="3200" dirty="0" smtClean="0"/>
              <a:t>. </a:t>
            </a:r>
          </a:p>
          <a:p>
            <a:r>
              <a:rPr lang="tr-TR" sz="3200" dirty="0" smtClean="0"/>
              <a:t>İlk yaklaşım hastanın havayolu açıklığını sağlayıp güvence altına almak ve solunum desteği vermek olmalıdır.</a:t>
            </a:r>
            <a:endParaRPr lang="tr-T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A) HAVAYOLU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Havayolunu korumada yetersizlik</a:t>
            </a:r>
          </a:p>
          <a:p>
            <a:pPr lvl="1"/>
            <a:r>
              <a:rPr lang="tr-TR" sz="2800" dirty="0" smtClean="0"/>
              <a:t>Bilinç durumu</a:t>
            </a:r>
          </a:p>
          <a:p>
            <a:pPr lvl="1"/>
            <a:r>
              <a:rPr lang="tr-TR" sz="2800" dirty="0" smtClean="0"/>
              <a:t>Ses çıkarabilme</a:t>
            </a:r>
          </a:p>
          <a:p>
            <a:pPr lvl="1"/>
            <a:r>
              <a:rPr lang="tr-TR" sz="2800" dirty="0" smtClean="0"/>
              <a:t>Yutma refleksi, </a:t>
            </a:r>
            <a:r>
              <a:rPr lang="tr-TR" sz="2800" dirty="0" err="1" smtClean="0"/>
              <a:t>sekresyonları</a:t>
            </a:r>
            <a:r>
              <a:rPr lang="tr-TR" sz="2800" dirty="0" smtClean="0"/>
              <a:t> ile baş edebilme</a:t>
            </a:r>
          </a:p>
          <a:p>
            <a:pPr lvl="1"/>
            <a:r>
              <a:rPr lang="tr-TR" sz="2800" dirty="0" smtClean="0"/>
              <a:t>Gag refleksi? </a:t>
            </a:r>
          </a:p>
          <a:p>
            <a:pPr lvl="1"/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Havayolu açma manevraları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Yardımcı havayolu araçları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Endotrakeal</a:t>
            </a:r>
            <a:r>
              <a:rPr lang="tr-TR" sz="2800" dirty="0" smtClean="0"/>
              <a:t> </a:t>
            </a:r>
            <a:r>
              <a:rPr lang="tr-TR" sz="2800" dirty="0" err="1" smtClean="0"/>
              <a:t>entübasyon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B) SOLUNUM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Oksijenasyon</a:t>
            </a:r>
            <a:r>
              <a:rPr lang="tr-TR" sz="2800" dirty="0" smtClean="0"/>
              <a:t> ve </a:t>
            </a:r>
            <a:r>
              <a:rPr lang="tr-TR" sz="2800" dirty="0" err="1" smtClean="0"/>
              <a:t>ventilasyon</a:t>
            </a:r>
            <a:endParaRPr lang="tr-TR" sz="2800" dirty="0" smtClean="0"/>
          </a:p>
          <a:p>
            <a:r>
              <a:rPr lang="tr-TR" sz="2800" dirty="0" smtClean="0"/>
              <a:t>Solunum sayısı ve derinliği</a:t>
            </a:r>
          </a:p>
          <a:p>
            <a:r>
              <a:rPr lang="tr-TR" sz="2800" dirty="0" smtClean="0"/>
              <a:t>Solunum sesleri</a:t>
            </a:r>
          </a:p>
          <a:p>
            <a:r>
              <a:rPr lang="tr-TR" sz="2800" dirty="0" smtClean="0"/>
              <a:t>Arter kan gazları</a:t>
            </a:r>
          </a:p>
          <a:p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smtClean="0"/>
              <a:t>Oksijen desteği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Endotrakeal</a:t>
            </a:r>
            <a:r>
              <a:rPr lang="tr-TR" sz="2800" dirty="0" smtClean="0"/>
              <a:t> </a:t>
            </a:r>
            <a:r>
              <a:rPr lang="tr-TR" sz="2800" dirty="0" err="1" smtClean="0"/>
              <a:t>entübasyon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C) DOLAŞIM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Nabız ve kan basıncı</a:t>
            </a:r>
          </a:p>
          <a:p>
            <a:r>
              <a:rPr lang="tr-TR" sz="2800" dirty="0" smtClean="0"/>
              <a:t>Kardiyak </a:t>
            </a:r>
            <a:r>
              <a:rPr lang="tr-TR" sz="2800" dirty="0" err="1" smtClean="0"/>
              <a:t>monitörizasyon</a:t>
            </a:r>
            <a:endParaRPr lang="tr-TR" sz="2800" dirty="0" smtClean="0"/>
          </a:p>
          <a:p>
            <a:r>
              <a:rPr lang="tr-TR" sz="2800" dirty="0" smtClean="0"/>
              <a:t>Elektrokardiyografi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dirty="0" err="1" smtClean="0"/>
              <a:t>Damaryolu</a:t>
            </a:r>
            <a:r>
              <a:rPr lang="tr-TR" sz="2800" dirty="0" smtClean="0"/>
              <a:t> açılması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1475</Words>
  <Application>Microsoft Office PowerPoint</Application>
  <PresentationFormat>Ekran Gösterisi (4:3)</PresentationFormat>
  <Paragraphs>350</Paragraphs>
  <Slides>49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49</vt:i4>
      </vt:variant>
    </vt:vector>
  </HeadingPairs>
  <TitlesOfParts>
    <vt:vector size="55" baseType="lpstr">
      <vt:lpstr>Arial</vt:lpstr>
      <vt:lpstr>Calibri</vt:lpstr>
      <vt:lpstr>Constantia</vt:lpstr>
      <vt:lpstr>Wingdings</vt:lpstr>
      <vt:lpstr>Wingdings 2</vt:lpstr>
      <vt:lpstr>Akış</vt:lpstr>
      <vt:lpstr>ZEHİRLENMELERE YAKLAŞIM</vt:lpstr>
      <vt:lpstr>PowerPoint Sunusu</vt:lpstr>
      <vt:lpstr>PowerPoint Sunusu</vt:lpstr>
      <vt:lpstr>Acil Serviste Zehirlenmeler</vt:lpstr>
      <vt:lpstr>PowerPoint Sunusu</vt:lpstr>
      <vt:lpstr>İLK YAKLAŞIM</vt:lpstr>
      <vt:lpstr>A) HAVAYOLU</vt:lpstr>
      <vt:lpstr>B) SOLUNUM</vt:lpstr>
      <vt:lpstr>C) DOLAŞIM</vt:lpstr>
      <vt:lpstr>D) BİLİNÇ DURUMU</vt:lpstr>
      <vt:lpstr>HİKAYE</vt:lpstr>
      <vt:lpstr>FİZİK MUAYENE</vt:lpstr>
      <vt:lpstr>Baş-Boyun Muayenesi</vt:lpstr>
      <vt:lpstr>Baş-Boyun Muayenesi</vt:lpstr>
      <vt:lpstr>Solunum ve Dolaşım Sistemi </vt:lpstr>
      <vt:lpstr>Gastrointestinal sistem</vt:lpstr>
      <vt:lpstr>Cilt </vt:lpstr>
      <vt:lpstr>Santral Sinir Sistemi</vt:lpstr>
      <vt:lpstr>Toksidromlar </vt:lpstr>
      <vt:lpstr>PowerPoint Sunusu</vt:lpstr>
      <vt:lpstr>PowerPoint Sunusu</vt:lpstr>
      <vt:lpstr>Ayırıcı Tanı</vt:lpstr>
      <vt:lpstr>Tanısal Testler</vt:lpstr>
      <vt:lpstr>Tanısal Testler</vt:lpstr>
      <vt:lpstr>Tedavi Planı</vt:lpstr>
      <vt:lpstr>Tedavi Planı</vt:lpstr>
      <vt:lpstr>Uygun Destek Tedavisi</vt:lpstr>
      <vt:lpstr>Dekontaminasyon</vt:lpstr>
      <vt:lpstr>Gastrik Lavaj</vt:lpstr>
      <vt:lpstr>Gastrik Lavaj</vt:lpstr>
      <vt:lpstr>Gastrik Lavaj</vt:lpstr>
      <vt:lpstr>Gastrik Lavaj</vt:lpstr>
      <vt:lpstr>Aktif kömür</vt:lpstr>
      <vt:lpstr>Aktif kömür</vt:lpstr>
      <vt:lpstr>Aktif kömür</vt:lpstr>
      <vt:lpstr>PowerPoint Sunusu</vt:lpstr>
      <vt:lpstr>Aktif kömür</vt:lpstr>
      <vt:lpstr>Tüm Barsak İrrigasyonu</vt:lpstr>
      <vt:lpstr>Tüm Barsak İrrigasyonu</vt:lpstr>
      <vt:lpstr>Eliminasyonun arttırılması</vt:lpstr>
      <vt:lpstr>PowerPoint Sunusu</vt:lpstr>
      <vt:lpstr>Tekrarlayan Dozda Aktif Kömür</vt:lpstr>
      <vt:lpstr>Tekrarlayan Dozda Aktif Kömür</vt:lpstr>
      <vt:lpstr>Serum alkalinizasyonu</vt:lpstr>
      <vt:lpstr>Plazmaferez</vt:lpstr>
      <vt:lpstr>Spesifik antidot kullanımı</vt:lpstr>
      <vt:lpstr>PowerPoint Sunusu</vt:lpstr>
      <vt:lpstr>Taburculuk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ZEHİRLENMELERE YAKLAŞIM</dc:title>
  <dc:creator>Metin Kaya Gökçe</dc:creator>
  <cp:lastModifiedBy>Metin Kaya Gökçe</cp:lastModifiedBy>
  <cp:revision>1</cp:revision>
  <dcterms:modified xsi:type="dcterms:W3CDTF">2020-04-02T10:31:52Z</dcterms:modified>
</cp:coreProperties>
</file>