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323" r:id="rId3"/>
    <p:sldId id="324" r:id="rId4"/>
    <p:sldId id="325" r:id="rId5"/>
    <p:sldId id="326" r:id="rId6"/>
    <p:sldId id="328" r:id="rId7"/>
    <p:sldId id="329" r:id="rId8"/>
    <p:sldId id="330" r:id="rId9"/>
    <p:sldId id="331" r:id="rId10"/>
    <p:sldId id="332" r:id="rId11"/>
    <p:sldId id="333" r:id="rId12"/>
    <p:sldId id="335" r:id="rId13"/>
    <p:sldId id="337" r:id="rId14"/>
    <p:sldId id="336" r:id="rId15"/>
    <p:sldId id="338"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599"/>
  </p:normalViewPr>
  <p:slideViewPr>
    <p:cSldViewPr snapToGrid="0" snapToObjects="1">
      <p:cViewPr varScale="1">
        <p:scale>
          <a:sx n="108" d="100"/>
          <a:sy n="108" d="100"/>
        </p:scale>
        <p:origin x="64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14045E-8473-7F4C-A24F-294540C7AF91}" type="datetimeFigureOut">
              <a:rPr lang="tr-TR" smtClean="0"/>
              <a:t>22.12.2020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98B41F-6F6F-AF43-B311-30D90E17F763}" type="slidenum">
              <a:rPr lang="tr-TR" smtClean="0"/>
              <a:t>‹#›</a:t>
            </a:fld>
            <a:endParaRPr lang="tr-TR"/>
          </a:p>
        </p:txBody>
      </p:sp>
    </p:spTree>
    <p:extLst>
      <p:ext uri="{BB962C8B-B14F-4D97-AF65-F5344CB8AC3E}">
        <p14:creationId xmlns:p14="http://schemas.microsoft.com/office/powerpoint/2010/main" val="22258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1 Slayt Görüntüsü Yer Tutucusu">
            <a:extLst>
              <a:ext uri="{FF2B5EF4-FFF2-40B4-BE49-F238E27FC236}">
                <a16:creationId xmlns:a16="http://schemas.microsoft.com/office/drawing/2014/main" id="{64D46868-9DB4-B04F-9C99-8FA328ACFB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9315" name="2 Not Yer Tutucusu">
            <a:extLst>
              <a:ext uri="{FF2B5EF4-FFF2-40B4-BE49-F238E27FC236}">
                <a16:creationId xmlns:a16="http://schemas.microsoft.com/office/drawing/2014/main" id="{986B0CEE-9AF5-D647-94C8-0262DED5AB5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69316" name="3 Slayt Numarası Yer Tutucusu">
            <a:extLst>
              <a:ext uri="{FF2B5EF4-FFF2-40B4-BE49-F238E27FC236}">
                <a16:creationId xmlns:a16="http://schemas.microsoft.com/office/drawing/2014/main" id="{E6733A4E-16F1-EB46-ACF1-49BC9427FE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3AE5E17-F65A-EA49-8934-C99924ABE66B}" type="slidenum">
              <a:rPr lang="tr-TR" altLang="tr-TR">
                <a:latin typeface="Arial" panose="020B0604020202020204" pitchFamily="34" charset="0"/>
              </a:rPr>
              <a:pPr>
                <a:spcBef>
                  <a:spcPct val="0"/>
                </a:spcBef>
              </a:pPr>
              <a:t>2</a:t>
            </a:fld>
            <a:endParaRPr lang="tr-TR" altLang="tr-TR">
              <a:latin typeface="Arial" panose="020B0604020202020204" pitchFamily="34" charset="0"/>
            </a:endParaRPr>
          </a:p>
        </p:txBody>
      </p:sp>
    </p:spTree>
    <p:extLst>
      <p:ext uri="{BB962C8B-B14F-4D97-AF65-F5344CB8AC3E}">
        <p14:creationId xmlns:p14="http://schemas.microsoft.com/office/powerpoint/2010/main" val="11856280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1 Slayt Görüntüsü Yer Tutucusu">
            <a:extLst>
              <a:ext uri="{FF2B5EF4-FFF2-40B4-BE49-F238E27FC236}">
                <a16:creationId xmlns:a16="http://schemas.microsoft.com/office/drawing/2014/main" id="{41E23FC6-3B72-FE49-8E87-0ECDD7CD40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7747" name="2 Not Yer Tutucusu">
            <a:extLst>
              <a:ext uri="{FF2B5EF4-FFF2-40B4-BE49-F238E27FC236}">
                <a16:creationId xmlns:a16="http://schemas.microsoft.com/office/drawing/2014/main" id="{044743F2-1707-EC48-8606-FF4BFC5308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87748" name="3 Slayt Numarası Yer Tutucusu">
            <a:extLst>
              <a:ext uri="{FF2B5EF4-FFF2-40B4-BE49-F238E27FC236}">
                <a16:creationId xmlns:a16="http://schemas.microsoft.com/office/drawing/2014/main" id="{C81554B5-AC65-594A-8E23-9EF1134CA68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157921-F4ED-FE4F-9E1C-688A1AFC1827}" type="slidenum">
              <a:rPr lang="tr-TR" altLang="tr-TR">
                <a:latin typeface="Arial" panose="020B0604020202020204" pitchFamily="34" charset="0"/>
              </a:rPr>
              <a:pPr>
                <a:spcBef>
                  <a:spcPct val="0"/>
                </a:spcBef>
              </a:pPr>
              <a:t>11</a:t>
            </a:fld>
            <a:endParaRPr lang="tr-TR" altLang="tr-TR">
              <a:latin typeface="Arial" panose="020B0604020202020204" pitchFamily="34" charset="0"/>
            </a:endParaRPr>
          </a:p>
        </p:txBody>
      </p:sp>
    </p:spTree>
    <p:extLst>
      <p:ext uri="{BB962C8B-B14F-4D97-AF65-F5344CB8AC3E}">
        <p14:creationId xmlns:p14="http://schemas.microsoft.com/office/powerpoint/2010/main" val="28056792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1 Slayt Görüntüsü Yer Tutucusu">
            <a:extLst>
              <a:ext uri="{FF2B5EF4-FFF2-40B4-BE49-F238E27FC236}">
                <a16:creationId xmlns:a16="http://schemas.microsoft.com/office/drawing/2014/main" id="{42AF56B8-A53E-574A-9552-7E9350540B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9795" name="2 Not Yer Tutucusu">
            <a:extLst>
              <a:ext uri="{FF2B5EF4-FFF2-40B4-BE49-F238E27FC236}">
                <a16:creationId xmlns:a16="http://schemas.microsoft.com/office/drawing/2014/main" id="{58361FE5-453A-3148-87C2-B4080C5151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89796" name="3 Slayt Numarası Yer Tutucusu">
            <a:extLst>
              <a:ext uri="{FF2B5EF4-FFF2-40B4-BE49-F238E27FC236}">
                <a16:creationId xmlns:a16="http://schemas.microsoft.com/office/drawing/2014/main" id="{635884ED-8A1E-9E41-9800-3E4B223ADC5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4992FEB-609E-AD4F-B791-8297003045BF}" type="slidenum">
              <a:rPr lang="tr-TR" altLang="tr-TR">
                <a:latin typeface="Arial" panose="020B0604020202020204" pitchFamily="34" charset="0"/>
              </a:rPr>
              <a:pPr>
                <a:spcBef>
                  <a:spcPct val="0"/>
                </a:spcBef>
              </a:pPr>
              <a:t>12</a:t>
            </a:fld>
            <a:endParaRPr lang="tr-TR" altLang="tr-TR">
              <a:latin typeface="Arial" panose="020B0604020202020204" pitchFamily="34" charset="0"/>
            </a:endParaRPr>
          </a:p>
        </p:txBody>
      </p:sp>
    </p:spTree>
    <p:extLst>
      <p:ext uri="{BB962C8B-B14F-4D97-AF65-F5344CB8AC3E}">
        <p14:creationId xmlns:p14="http://schemas.microsoft.com/office/powerpoint/2010/main" val="29644524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1 Slayt Görüntüsü Yer Tutucusu">
            <a:extLst>
              <a:ext uri="{FF2B5EF4-FFF2-40B4-BE49-F238E27FC236}">
                <a16:creationId xmlns:a16="http://schemas.microsoft.com/office/drawing/2014/main" id="{89387C02-0668-FE49-A29A-7F5B773D805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1843" name="2 Not Yer Tutucusu">
            <a:extLst>
              <a:ext uri="{FF2B5EF4-FFF2-40B4-BE49-F238E27FC236}">
                <a16:creationId xmlns:a16="http://schemas.microsoft.com/office/drawing/2014/main" id="{720B424A-EF5E-DE42-A4A5-9DFE541A99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91844" name="3 Slayt Numarası Yer Tutucusu">
            <a:extLst>
              <a:ext uri="{FF2B5EF4-FFF2-40B4-BE49-F238E27FC236}">
                <a16:creationId xmlns:a16="http://schemas.microsoft.com/office/drawing/2014/main" id="{63ED6892-F026-D847-B755-47508CBE35D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230207F-4F92-5E4E-A380-BC541B93C76C}" type="slidenum">
              <a:rPr lang="tr-TR" altLang="tr-TR">
                <a:latin typeface="Arial" panose="020B0604020202020204" pitchFamily="34" charset="0"/>
              </a:rPr>
              <a:pPr>
                <a:spcBef>
                  <a:spcPct val="0"/>
                </a:spcBef>
              </a:pPr>
              <a:t>13</a:t>
            </a:fld>
            <a:endParaRPr lang="tr-TR" altLang="tr-TR">
              <a:latin typeface="Arial" panose="020B0604020202020204" pitchFamily="34" charset="0"/>
            </a:endParaRPr>
          </a:p>
        </p:txBody>
      </p:sp>
    </p:spTree>
    <p:extLst>
      <p:ext uri="{BB962C8B-B14F-4D97-AF65-F5344CB8AC3E}">
        <p14:creationId xmlns:p14="http://schemas.microsoft.com/office/powerpoint/2010/main" val="40939502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1 Slayt Görüntüsü Yer Tutucusu">
            <a:extLst>
              <a:ext uri="{FF2B5EF4-FFF2-40B4-BE49-F238E27FC236}">
                <a16:creationId xmlns:a16="http://schemas.microsoft.com/office/drawing/2014/main" id="{6E9BF240-3A75-4D47-AE7D-2EF7500D24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3891" name="2 Not Yer Tutucusu">
            <a:extLst>
              <a:ext uri="{FF2B5EF4-FFF2-40B4-BE49-F238E27FC236}">
                <a16:creationId xmlns:a16="http://schemas.microsoft.com/office/drawing/2014/main" id="{4C23A115-D898-7348-B4E4-98CFC71159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93892" name="3 Slayt Numarası Yer Tutucusu">
            <a:extLst>
              <a:ext uri="{FF2B5EF4-FFF2-40B4-BE49-F238E27FC236}">
                <a16:creationId xmlns:a16="http://schemas.microsoft.com/office/drawing/2014/main" id="{53D81031-CF07-0442-9FB9-E065A3B781F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FC80D0D-1C9B-1C4C-8D1D-BECB6ECADA15}" type="slidenum">
              <a:rPr lang="tr-TR" altLang="tr-TR">
                <a:latin typeface="Arial" panose="020B0604020202020204" pitchFamily="34" charset="0"/>
              </a:rPr>
              <a:pPr>
                <a:spcBef>
                  <a:spcPct val="0"/>
                </a:spcBef>
              </a:pPr>
              <a:t>14</a:t>
            </a:fld>
            <a:endParaRPr lang="tr-TR" altLang="tr-TR">
              <a:latin typeface="Arial" panose="020B0604020202020204" pitchFamily="34" charset="0"/>
            </a:endParaRPr>
          </a:p>
        </p:txBody>
      </p:sp>
    </p:spTree>
    <p:extLst>
      <p:ext uri="{BB962C8B-B14F-4D97-AF65-F5344CB8AC3E}">
        <p14:creationId xmlns:p14="http://schemas.microsoft.com/office/powerpoint/2010/main" val="3688359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1 Slayt Görüntüsü Yer Tutucusu">
            <a:extLst>
              <a:ext uri="{FF2B5EF4-FFF2-40B4-BE49-F238E27FC236}">
                <a16:creationId xmlns:a16="http://schemas.microsoft.com/office/drawing/2014/main" id="{34D48AB9-9EB9-F94F-ADE5-9EAB16B3C6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5939" name="2 Not Yer Tutucusu">
            <a:extLst>
              <a:ext uri="{FF2B5EF4-FFF2-40B4-BE49-F238E27FC236}">
                <a16:creationId xmlns:a16="http://schemas.microsoft.com/office/drawing/2014/main" id="{2C3A6720-3533-5541-B1C2-2EB579D0FF2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95940" name="3 Slayt Numarası Yer Tutucusu">
            <a:extLst>
              <a:ext uri="{FF2B5EF4-FFF2-40B4-BE49-F238E27FC236}">
                <a16:creationId xmlns:a16="http://schemas.microsoft.com/office/drawing/2014/main" id="{4A167000-41B4-4C42-B0BF-D4A152B3BE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3F33DE1-D47E-2141-A0F7-E59E654FF5A3}" type="slidenum">
              <a:rPr lang="tr-TR" altLang="tr-TR">
                <a:latin typeface="Arial" panose="020B0604020202020204" pitchFamily="34" charset="0"/>
              </a:rPr>
              <a:pPr>
                <a:spcBef>
                  <a:spcPct val="0"/>
                </a:spcBef>
              </a:pPr>
              <a:t>15</a:t>
            </a:fld>
            <a:endParaRPr lang="tr-TR" altLang="tr-TR">
              <a:latin typeface="Arial" panose="020B0604020202020204" pitchFamily="34" charset="0"/>
            </a:endParaRPr>
          </a:p>
        </p:txBody>
      </p:sp>
    </p:spTree>
    <p:extLst>
      <p:ext uri="{BB962C8B-B14F-4D97-AF65-F5344CB8AC3E}">
        <p14:creationId xmlns:p14="http://schemas.microsoft.com/office/powerpoint/2010/main" val="1308060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1 Slayt Görüntüsü Yer Tutucusu">
            <a:extLst>
              <a:ext uri="{FF2B5EF4-FFF2-40B4-BE49-F238E27FC236}">
                <a16:creationId xmlns:a16="http://schemas.microsoft.com/office/drawing/2014/main" id="{10DAFF07-FB8A-6746-98CC-8A49D88BF2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1363" name="2 Not Yer Tutucusu">
            <a:extLst>
              <a:ext uri="{FF2B5EF4-FFF2-40B4-BE49-F238E27FC236}">
                <a16:creationId xmlns:a16="http://schemas.microsoft.com/office/drawing/2014/main" id="{4FA6DB1A-2B89-7140-A72C-0A350BE6B5D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71364" name="3 Slayt Numarası Yer Tutucusu">
            <a:extLst>
              <a:ext uri="{FF2B5EF4-FFF2-40B4-BE49-F238E27FC236}">
                <a16:creationId xmlns:a16="http://schemas.microsoft.com/office/drawing/2014/main" id="{92F286F6-4D3B-7A46-BBB5-92D7C6DB5F8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E35C851-5FCC-374D-848F-2A96881CD82A}" type="slidenum">
              <a:rPr lang="tr-TR" altLang="tr-TR">
                <a:latin typeface="Arial" panose="020B0604020202020204" pitchFamily="34" charset="0"/>
              </a:rPr>
              <a:pPr>
                <a:spcBef>
                  <a:spcPct val="0"/>
                </a:spcBef>
              </a:pPr>
              <a:t>3</a:t>
            </a:fld>
            <a:endParaRPr lang="tr-TR" altLang="tr-TR">
              <a:latin typeface="Arial" panose="020B0604020202020204" pitchFamily="34" charset="0"/>
            </a:endParaRPr>
          </a:p>
        </p:txBody>
      </p:sp>
    </p:spTree>
    <p:extLst>
      <p:ext uri="{BB962C8B-B14F-4D97-AF65-F5344CB8AC3E}">
        <p14:creationId xmlns:p14="http://schemas.microsoft.com/office/powerpoint/2010/main" val="2836808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1 Slayt Görüntüsü Yer Tutucusu">
            <a:extLst>
              <a:ext uri="{FF2B5EF4-FFF2-40B4-BE49-F238E27FC236}">
                <a16:creationId xmlns:a16="http://schemas.microsoft.com/office/drawing/2014/main" id="{7F921B0C-ADEE-5F4C-92CA-CDEA0EE968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3411" name="2 Not Yer Tutucusu">
            <a:extLst>
              <a:ext uri="{FF2B5EF4-FFF2-40B4-BE49-F238E27FC236}">
                <a16:creationId xmlns:a16="http://schemas.microsoft.com/office/drawing/2014/main" id="{2613ABB3-E627-FF4F-95F3-64310689A9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73412" name="3 Slayt Numarası Yer Tutucusu">
            <a:extLst>
              <a:ext uri="{FF2B5EF4-FFF2-40B4-BE49-F238E27FC236}">
                <a16:creationId xmlns:a16="http://schemas.microsoft.com/office/drawing/2014/main" id="{985714C8-963E-574B-A230-171C327550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5B78B83-1A7D-0047-826A-ADC0C93A9326}" type="slidenum">
              <a:rPr lang="tr-TR" altLang="tr-TR">
                <a:latin typeface="Arial" panose="020B0604020202020204" pitchFamily="34" charset="0"/>
              </a:rPr>
              <a:pPr>
                <a:spcBef>
                  <a:spcPct val="0"/>
                </a:spcBef>
              </a:pPr>
              <a:t>4</a:t>
            </a:fld>
            <a:endParaRPr lang="tr-TR" altLang="tr-TR">
              <a:latin typeface="Arial" panose="020B0604020202020204" pitchFamily="34" charset="0"/>
            </a:endParaRPr>
          </a:p>
        </p:txBody>
      </p:sp>
    </p:spTree>
    <p:extLst>
      <p:ext uri="{BB962C8B-B14F-4D97-AF65-F5344CB8AC3E}">
        <p14:creationId xmlns:p14="http://schemas.microsoft.com/office/powerpoint/2010/main" val="1853021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1 Slayt Görüntüsü Yer Tutucusu">
            <a:extLst>
              <a:ext uri="{FF2B5EF4-FFF2-40B4-BE49-F238E27FC236}">
                <a16:creationId xmlns:a16="http://schemas.microsoft.com/office/drawing/2014/main" id="{1F3CCE8E-4D2A-5040-B507-85138967F3F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5459" name="2 Not Yer Tutucusu">
            <a:extLst>
              <a:ext uri="{FF2B5EF4-FFF2-40B4-BE49-F238E27FC236}">
                <a16:creationId xmlns:a16="http://schemas.microsoft.com/office/drawing/2014/main" id="{8E559901-0349-2A4E-8416-8370111E3F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75460" name="3 Slayt Numarası Yer Tutucusu">
            <a:extLst>
              <a:ext uri="{FF2B5EF4-FFF2-40B4-BE49-F238E27FC236}">
                <a16:creationId xmlns:a16="http://schemas.microsoft.com/office/drawing/2014/main" id="{D18AD602-093D-1547-9B74-B4CBF2D4FE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1FAA57C-B496-0241-A1D5-28C47EBD3B90}" type="slidenum">
              <a:rPr lang="tr-TR" altLang="tr-TR">
                <a:latin typeface="Arial" panose="020B0604020202020204" pitchFamily="34" charset="0"/>
              </a:rPr>
              <a:pPr>
                <a:spcBef>
                  <a:spcPct val="0"/>
                </a:spcBef>
              </a:pPr>
              <a:t>5</a:t>
            </a:fld>
            <a:endParaRPr lang="tr-TR" altLang="tr-TR">
              <a:latin typeface="Arial" panose="020B0604020202020204" pitchFamily="34" charset="0"/>
            </a:endParaRPr>
          </a:p>
        </p:txBody>
      </p:sp>
    </p:spTree>
    <p:extLst>
      <p:ext uri="{BB962C8B-B14F-4D97-AF65-F5344CB8AC3E}">
        <p14:creationId xmlns:p14="http://schemas.microsoft.com/office/powerpoint/2010/main" val="25719275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1 Slayt Görüntüsü Yer Tutucusu">
            <a:extLst>
              <a:ext uri="{FF2B5EF4-FFF2-40B4-BE49-F238E27FC236}">
                <a16:creationId xmlns:a16="http://schemas.microsoft.com/office/drawing/2014/main" id="{FCDF422D-1138-B043-B7A6-ACDDF355FE8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7507" name="2 Not Yer Tutucusu">
            <a:extLst>
              <a:ext uri="{FF2B5EF4-FFF2-40B4-BE49-F238E27FC236}">
                <a16:creationId xmlns:a16="http://schemas.microsoft.com/office/drawing/2014/main" id="{1DFDB88E-C25E-C34C-AE3B-B51DC5EC294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77508" name="3 Slayt Numarası Yer Tutucusu">
            <a:extLst>
              <a:ext uri="{FF2B5EF4-FFF2-40B4-BE49-F238E27FC236}">
                <a16:creationId xmlns:a16="http://schemas.microsoft.com/office/drawing/2014/main" id="{A73EDFDC-193E-8248-AB5D-9F7DFDE9A2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E6B85C0-0E9E-0A45-ADD4-F7F487EE8F11}" type="slidenum">
              <a:rPr lang="tr-TR" altLang="tr-TR">
                <a:latin typeface="Arial" panose="020B0604020202020204" pitchFamily="34" charset="0"/>
              </a:rPr>
              <a:pPr>
                <a:spcBef>
                  <a:spcPct val="0"/>
                </a:spcBef>
              </a:pPr>
              <a:t>6</a:t>
            </a:fld>
            <a:endParaRPr lang="tr-TR" altLang="tr-TR">
              <a:latin typeface="Arial" panose="020B0604020202020204" pitchFamily="34" charset="0"/>
            </a:endParaRPr>
          </a:p>
        </p:txBody>
      </p:sp>
    </p:spTree>
    <p:extLst>
      <p:ext uri="{BB962C8B-B14F-4D97-AF65-F5344CB8AC3E}">
        <p14:creationId xmlns:p14="http://schemas.microsoft.com/office/powerpoint/2010/main" val="3344776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1 Slayt Görüntüsü Yer Tutucusu">
            <a:extLst>
              <a:ext uri="{FF2B5EF4-FFF2-40B4-BE49-F238E27FC236}">
                <a16:creationId xmlns:a16="http://schemas.microsoft.com/office/drawing/2014/main" id="{A040C1F6-C7AD-CE4B-A779-852528B03E7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9555" name="2 Not Yer Tutucusu">
            <a:extLst>
              <a:ext uri="{FF2B5EF4-FFF2-40B4-BE49-F238E27FC236}">
                <a16:creationId xmlns:a16="http://schemas.microsoft.com/office/drawing/2014/main" id="{7F614751-0D1D-734D-99F4-8DA8E114BC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79556" name="3 Slayt Numarası Yer Tutucusu">
            <a:extLst>
              <a:ext uri="{FF2B5EF4-FFF2-40B4-BE49-F238E27FC236}">
                <a16:creationId xmlns:a16="http://schemas.microsoft.com/office/drawing/2014/main" id="{A1C0604E-7E69-4C40-B88C-8FEBDBAAEC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35712B9-D636-0440-BFB4-1717162C576C}" type="slidenum">
              <a:rPr lang="tr-TR" altLang="tr-TR">
                <a:latin typeface="Arial" panose="020B0604020202020204" pitchFamily="34" charset="0"/>
              </a:rPr>
              <a:pPr>
                <a:spcBef>
                  <a:spcPct val="0"/>
                </a:spcBef>
              </a:pPr>
              <a:t>7</a:t>
            </a:fld>
            <a:endParaRPr lang="tr-TR" altLang="tr-TR">
              <a:latin typeface="Arial" panose="020B0604020202020204" pitchFamily="34" charset="0"/>
            </a:endParaRPr>
          </a:p>
        </p:txBody>
      </p:sp>
    </p:spTree>
    <p:extLst>
      <p:ext uri="{BB962C8B-B14F-4D97-AF65-F5344CB8AC3E}">
        <p14:creationId xmlns:p14="http://schemas.microsoft.com/office/powerpoint/2010/main" val="24378377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1 Slayt Görüntüsü Yer Tutucusu">
            <a:extLst>
              <a:ext uri="{FF2B5EF4-FFF2-40B4-BE49-F238E27FC236}">
                <a16:creationId xmlns:a16="http://schemas.microsoft.com/office/drawing/2014/main" id="{B85A8BB9-5645-244C-804D-84B51188D3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1603" name="2 Not Yer Tutucusu">
            <a:extLst>
              <a:ext uri="{FF2B5EF4-FFF2-40B4-BE49-F238E27FC236}">
                <a16:creationId xmlns:a16="http://schemas.microsoft.com/office/drawing/2014/main" id="{268EB8D0-FA3E-BF44-8297-1F9BD04D41A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81604" name="3 Slayt Numarası Yer Tutucusu">
            <a:extLst>
              <a:ext uri="{FF2B5EF4-FFF2-40B4-BE49-F238E27FC236}">
                <a16:creationId xmlns:a16="http://schemas.microsoft.com/office/drawing/2014/main" id="{3DA4A5A3-878B-6A4F-BB5C-2818B49129C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731EB6C-1706-D441-885B-7E998F85DCB9}" type="slidenum">
              <a:rPr lang="tr-TR" altLang="tr-TR">
                <a:latin typeface="Arial" panose="020B0604020202020204" pitchFamily="34" charset="0"/>
              </a:rPr>
              <a:pPr>
                <a:spcBef>
                  <a:spcPct val="0"/>
                </a:spcBef>
              </a:pPr>
              <a:t>8</a:t>
            </a:fld>
            <a:endParaRPr lang="tr-TR" altLang="tr-TR">
              <a:latin typeface="Arial" panose="020B0604020202020204" pitchFamily="34" charset="0"/>
            </a:endParaRPr>
          </a:p>
        </p:txBody>
      </p:sp>
    </p:spTree>
    <p:extLst>
      <p:ext uri="{BB962C8B-B14F-4D97-AF65-F5344CB8AC3E}">
        <p14:creationId xmlns:p14="http://schemas.microsoft.com/office/powerpoint/2010/main" val="3477849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1 Slayt Görüntüsü Yer Tutucusu">
            <a:extLst>
              <a:ext uri="{FF2B5EF4-FFF2-40B4-BE49-F238E27FC236}">
                <a16:creationId xmlns:a16="http://schemas.microsoft.com/office/drawing/2014/main" id="{146602BE-99A8-D740-A271-B9CA039049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3651" name="2 Not Yer Tutucusu">
            <a:extLst>
              <a:ext uri="{FF2B5EF4-FFF2-40B4-BE49-F238E27FC236}">
                <a16:creationId xmlns:a16="http://schemas.microsoft.com/office/drawing/2014/main" id="{425A9D09-D8EB-D648-996D-AD8183B2FB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83652" name="3 Slayt Numarası Yer Tutucusu">
            <a:extLst>
              <a:ext uri="{FF2B5EF4-FFF2-40B4-BE49-F238E27FC236}">
                <a16:creationId xmlns:a16="http://schemas.microsoft.com/office/drawing/2014/main" id="{80F354AB-28C7-6A44-AE74-9EDA2236CFC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A399FEC-72E5-9F4C-919A-6F88432DAA9A}" type="slidenum">
              <a:rPr lang="tr-TR" altLang="tr-TR">
                <a:latin typeface="Arial" panose="020B0604020202020204" pitchFamily="34" charset="0"/>
              </a:rPr>
              <a:pPr>
                <a:spcBef>
                  <a:spcPct val="0"/>
                </a:spcBef>
              </a:pPr>
              <a:t>9</a:t>
            </a:fld>
            <a:endParaRPr lang="tr-TR" altLang="tr-TR">
              <a:latin typeface="Arial" panose="020B0604020202020204" pitchFamily="34" charset="0"/>
            </a:endParaRPr>
          </a:p>
        </p:txBody>
      </p:sp>
    </p:spTree>
    <p:extLst>
      <p:ext uri="{BB962C8B-B14F-4D97-AF65-F5344CB8AC3E}">
        <p14:creationId xmlns:p14="http://schemas.microsoft.com/office/powerpoint/2010/main" val="12808629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1 Slayt Görüntüsü Yer Tutucusu">
            <a:extLst>
              <a:ext uri="{FF2B5EF4-FFF2-40B4-BE49-F238E27FC236}">
                <a16:creationId xmlns:a16="http://schemas.microsoft.com/office/drawing/2014/main" id="{F936AA97-16FF-BB4C-B2A3-74DCA411F76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5699" name="2 Not Yer Tutucusu">
            <a:extLst>
              <a:ext uri="{FF2B5EF4-FFF2-40B4-BE49-F238E27FC236}">
                <a16:creationId xmlns:a16="http://schemas.microsoft.com/office/drawing/2014/main" id="{CFA1D983-3B4B-C54D-AE0A-FFC1FA8AC7E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85700" name="3 Slayt Numarası Yer Tutucusu">
            <a:extLst>
              <a:ext uri="{FF2B5EF4-FFF2-40B4-BE49-F238E27FC236}">
                <a16:creationId xmlns:a16="http://schemas.microsoft.com/office/drawing/2014/main" id="{1C337A2B-8125-194D-BFA3-9AB798F9A1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3640DF4-FB74-934D-B22C-B866C8D8BD49}" type="slidenum">
              <a:rPr lang="tr-TR" altLang="tr-TR">
                <a:latin typeface="Arial" panose="020B0604020202020204" pitchFamily="34" charset="0"/>
              </a:rPr>
              <a:pPr>
                <a:spcBef>
                  <a:spcPct val="0"/>
                </a:spcBef>
              </a:pPr>
              <a:t>10</a:t>
            </a:fld>
            <a:endParaRPr lang="tr-TR" altLang="tr-TR">
              <a:latin typeface="Arial" panose="020B0604020202020204" pitchFamily="34" charset="0"/>
            </a:endParaRPr>
          </a:p>
        </p:txBody>
      </p:sp>
    </p:spTree>
    <p:extLst>
      <p:ext uri="{BB962C8B-B14F-4D97-AF65-F5344CB8AC3E}">
        <p14:creationId xmlns:p14="http://schemas.microsoft.com/office/powerpoint/2010/main" val="3086941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4018C12-398E-2246-9A02-EB07493812E1}"/>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026AA04-281F-F342-8F9C-3A1D03F80C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DC6B10D-3771-4347-8563-073482B053C6}"/>
              </a:ext>
            </a:extLst>
          </p:cNvPr>
          <p:cNvSpPr>
            <a:spLocks noGrp="1"/>
          </p:cNvSpPr>
          <p:nvPr>
            <p:ph type="dt" sz="half" idx="10"/>
          </p:nvPr>
        </p:nvSpPr>
        <p:spPr/>
        <p:txBody>
          <a:bodyPr/>
          <a:lstStyle/>
          <a:p>
            <a:fld id="{D76AF597-3B9E-7341-AD6F-29F32A18B7F3}" type="datetimeFigureOut">
              <a:rPr lang="tr-TR" smtClean="0"/>
              <a:t>22.12.2020</a:t>
            </a:fld>
            <a:endParaRPr lang="tr-TR"/>
          </a:p>
        </p:txBody>
      </p:sp>
      <p:sp>
        <p:nvSpPr>
          <p:cNvPr id="5" name="Alt Bilgi Yer Tutucusu 4">
            <a:extLst>
              <a:ext uri="{FF2B5EF4-FFF2-40B4-BE49-F238E27FC236}">
                <a16:creationId xmlns:a16="http://schemas.microsoft.com/office/drawing/2014/main" id="{AEF00444-18C6-D540-B7C8-B81E80CB690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3A6AABF-9DA3-7541-BDF5-FE757CEEBA34}"/>
              </a:ext>
            </a:extLst>
          </p:cNvPr>
          <p:cNvSpPr>
            <a:spLocks noGrp="1"/>
          </p:cNvSpPr>
          <p:nvPr>
            <p:ph type="sldNum" sz="quarter" idx="12"/>
          </p:nvPr>
        </p:nvSpPr>
        <p:spPr/>
        <p:txBody>
          <a:bodyPr/>
          <a:lstStyle/>
          <a:p>
            <a:fld id="{F39D7553-A60B-7F41-B6F0-7C461F95F5F7}" type="slidenum">
              <a:rPr lang="tr-TR" smtClean="0"/>
              <a:t>‹#›</a:t>
            </a:fld>
            <a:endParaRPr lang="tr-TR"/>
          </a:p>
        </p:txBody>
      </p:sp>
    </p:spTree>
    <p:extLst>
      <p:ext uri="{BB962C8B-B14F-4D97-AF65-F5344CB8AC3E}">
        <p14:creationId xmlns:p14="http://schemas.microsoft.com/office/powerpoint/2010/main" val="3894508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74E688-580E-8542-91EC-5B11BCC7507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868E11C-4842-5E4B-BA7A-F75DC2220C7A}"/>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79D4B467-402F-B047-A92A-74439809F04D}"/>
              </a:ext>
            </a:extLst>
          </p:cNvPr>
          <p:cNvSpPr>
            <a:spLocks noGrp="1"/>
          </p:cNvSpPr>
          <p:nvPr>
            <p:ph type="dt" sz="half" idx="10"/>
          </p:nvPr>
        </p:nvSpPr>
        <p:spPr/>
        <p:txBody>
          <a:bodyPr/>
          <a:lstStyle/>
          <a:p>
            <a:fld id="{D76AF597-3B9E-7341-AD6F-29F32A18B7F3}" type="datetimeFigureOut">
              <a:rPr lang="tr-TR" smtClean="0"/>
              <a:t>22.12.2020</a:t>
            </a:fld>
            <a:endParaRPr lang="tr-TR"/>
          </a:p>
        </p:txBody>
      </p:sp>
      <p:sp>
        <p:nvSpPr>
          <p:cNvPr id="5" name="Alt Bilgi Yer Tutucusu 4">
            <a:extLst>
              <a:ext uri="{FF2B5EF4-FFF2-40B4-BE49-F238E27FC236}">
                <a16:creationId xmlns:a16="http://schemas.microsoft.com/office/drawing/2014/main" id="{62690989-A42C-BC48-B584-D508D8BBDA0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022B238-387B-2945-BDEA-2F8D479491C0}"/>
              </a:ext>
            </a:extLst>
          </p:cNvPr>
          <p:cNvSpPr>
            <a:spLocks noGrp="1"/>
          </p:cNvSpPr>
          <p:nvPr>
            <p:ph type="sldNum" sz="quarter" idx="12"/>
          </p:nvPr>
        </p:nvSpPr>
        <p:spPr/>
        <p:txBody>
          <a:bodyPr/>
          <a:lstStyle/>
          <a:p>
            <a:fld id="{F39D7553-A60B-7F41-B6F0-7C461F95F5F7}" type="slidenum">
              <a:rPr lang="tr-TR" smtClean="0"/>
              <a:t>‹#›</a:t>
            </a:fld>
            <a:endParaRPr lang="tr-TR"/>
          </a:p>
        </p:txBody>
      </p:sp>
    </p:spTree>
    <p:extLst>
      <p:ext uri="{BB962C8B-B14F-4D97-AF65-F5344CB8AC3E}">
        <p14:creationId xmlns:p14="http://schemas.microsoft.com/office/powerpoint/2010/main" val="2277103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D09CF4B-7C95-584D-A385-89C74047BC6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35AEFFC-EB7B-1542-93AA-086C755345E1}"/>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3CF0523-E1E9-4548-85B5-4D6C161DB37F}"/>
              </a:ext>
            </a:extLst>
          </p:cNvPr>
          <p:cNvSpPr>
            <a:spLocks noGrp="1"/>
          </p:cNvSpPr>
          <p:nvPr>
            <p:ph type="dt" sz="half" idx="10"/>
          </p:nvPr>
        </p:nvSpPr>
        <p:spPr/>
        <p:txBody>
          <a:bodyPr/>
          <a:lstStyle/>
          <a:p>
            <a:fld id="{D76AF597-3B9E-7341-AD6F-29F32A18B7F3}" type="datetimeFigureOut">
              <a:rPr lang="tr-TR" smtClean="0"/>
              <a:t>22.12.2020</a:t>
            </a:fld>
            <a:endParaRPr lang="tr-TR"/>
          </a:p>
        </p:txBody>
      </p:sp>
      <p:sp>
        <p:nvSpPr>
          <p:cNvPr id="5" name="Alt Bilgi Yer Tutucusu 4">
            <a:extLst>
              <a:ext uri="{FF2B5EF4-FFF2-40B4-BE49-F238E27FC236}">
                <a16:creationId xmlns:a16="http://schemas.microsoft.com/office/drawing/2014/main" id="{2B465515-3ABA-3740-A279-B6B5B6DA965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07B0FAA-C9AD-7B41-8015-33E8B2FA9796}"/>
              </a:ext>
            </a:extLst>
          </p:cNvPr>
          <p:cNvSpPr>
            <a:spLocks noGrp="1"/>
          </p:cNvSpPr>
          <p:nvPr>
            <p:ph type="sldNum" sz="quarter" idx="12"/>
          </p:nvPr>
        </p:nvSpPr>
        <p:spPr/>
        <p:txBody>
          <a:bodyPr/>
          <a:lstStyle/>
          <a:p>
            <a:fld id="{F39D7553-A60B-7F41-B6F0-7C461F95F5F7}" type="slidenum">
              <a:rPr lang="tr-TR" smtClean="0"/>
              <a:t>‹#›</a:t>
            </a:fld>
            <a:endParaRPr lang="tr-TR"/>
          </a:p>
        </p:txBody>
      </p:sp>
    </p:spTree>
    <p:extLst>
      <p:ext uri="{BB962C8B-B14F-4D97-AF65-F5344CB8AC3E}">
        <p14:creationId xmlns:p14="http://schemas.microsoft.com/office/powerpoint/2010/main" val="1530031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850"/>
            <a:ext cx="10972800" cy="1143000"/>
          </a:xfrm>
        </p:spPr>
        <p:txBody>
          <a:bodyPr/>
          <a:lstStyle/>
          <a:p>
            <a:r>
              <a:rPr lang="tr-TR"/>
              <a:t>Asıl başlık stili için tıklatın</a:t>
            </a:r>
          </a:p>
        </p:txBody>
      </p:sp>
      <p:sp>
        <p:nvSpPr>
          <p:cNvPr id="3" name="2 Tablo Yer Tutucusu"/>
          <p:cNvSpPr>
            <a:spLocks noGrp="1"/>
          </p:cNvSpPr>
          <p:nvPr>
            <p:ph type="tbl" idx="1"/>
          </p:nvPr>
        </p:nvSpPr>
        <p:spPr>
          <a:xfrm>
            <a:off x="609600" y="1935164"/>
            <a:ext cx="10972800" cy="4389437"/>
          </a:xfrm>
        </p:spPr>
        <p:txBody>
          <a:bodyPr/>
          <a:lstStyle/>
          <a:p>
            <a:pPr lvl="0"/>
            <a:endParaRPr lang="tr-TR" noProof="0"/>
          </a:p>
        </p:txBody>
      </p:sp>
      <p:sp>
        <p:nvSpPr>
          <p:cNvPr id="4" name="9 Veri Yer Tutucusu">
            <a:extLst>
              <a:ext uri="{FF2B5EF4-FFF2-40B4-BE49-F238E27FC236}">
                <a16:creationId xmlns:a16="http://schemas.microsoft.com/office/drawing/2014/main" id="{19132989-ACAD-DF4E-9A4A-114BCF386B3A}"/>
              </a:ext>
            </a:extLst>
          </p:cNvPr>
          <p:cNvSpPr>
            <a:spLocks noGrp="1"/>
          </p:cNvSpPr>
          <p:nvPr>
            <p:ph type="dt" sz="half" idx="10"/>
          </p:nvPr>
        </p:nvSpPr>
        <p:spPr/>
        <p:txBody>
          <a:bodyPr/>
          <a:lstStyle>
            <a:lvl1pPr>
              <a:defRPr/>
            </a:lvl1pPr>
          </a:lstStyle>
          <a:p>
            <a:pPr>
              <a:defRPr/>
            </a:pPr>
            <a:fld id="{88D6680E-0A6E-A342-BF2D-92B9E9E0AFC7}" type="datetimeFigureOut">
              <a:rPr lang="tr-TR"/>
              <a:pPr>
                <a:defRPr/>
              </a:pPr>
              <a:t>22.12.2020</a:t>
            </a:fld>
            <a:endParaRPr lang="tr-TR"/>
          </a:p>
        </p:txBody>
      </p:sp>
      <p:sp>
        <p:nvSpPr>
          <p:cNvPr id="5" name="21 Altbilgi Yer Tutucusu">
            <a:extLst>
              <a:ext uri="{FF2B5EF4-FFF2-40B4-BE49-F238E27FC236}">
                <a16:creationId xmlns:a16="http://schemas.microsoft.com/office/drawing/2014/main" id="{D6EAFEEC-C212-C34C-992C-9118AA84C2EE}"/>
              </a:ext>
            </a:extLst>
          </p:cNvPr>
          <p:cNvSpPr>
            <a:spLocks noGrp="1"/>
          </p:cNvSpPr>
          <p:nvPr>
            <p:ph type="ftr" sz="quarter" idx="11"/>
          </p:nvPr>
        </p:nvSpPr>
        <p:spPr/>
        <p:txBody>
          <a:bodyPr/>
          <a:lstStyle>
            <a:lvl1pPr>
              <a:defRPr/>
            </a:lvl1pPr>
          </a:lstStyle>
          <a:p>
            <a:pPr>
              <a:defRPr/>
            </a:pPr>
            <a:endParaRPr lang="tr-TR"/>
          </a:p>
        </p:txBody>
      </p:sp>
      <p:sp>
        <p:nvSpPr>
          <p:cNvPr id="6" name="17 Slayt Numarası Yer Tutucusu">
            <a:extLst>
              <a:ext uri="{FF2B5EF4-FFF2-40B4-BE49-F238E27FC236}">
                <a16:creationId xmlns:a16="http://schemas.microsoft.com/office/drawing/2014/main" id="{6B34DAAD-6FEC-FD4E-8FF0-EA069CBE0CC9}"/>
              </a:ext>
            </a:extLst>
          </p:cNvPr>
          <p:cNvSpPr>
            <a:spLocks noGrp="1"/>
          </p:cNvSpPr>
          <p:nvPr>
            <p:ph type="sldNum" sz="quarter" idx="12"/>
          </p:nvPr>
        </p:nvSpPr>
        <p:spPr/>
        <p:txBody>
          <a:bodyPr/>
          <a:lstStyle>
            <a:lvl1pPr>
              <a:defRPr/>
            </a:lvl1pPr>
          </a:lstStyle>
          <a:p>
            <a:pPr>
              <a:defRPr/>
            </a:pPr>
            <a:fld id="{0CA82197-6245-9341-83C5-28B7EC689E08}" type="slidenum">
              <a:rPr lang="tr-TR" altLang="tr-TR"/>
              <a:pPr>
                <a:defRPr/>
              </a:pPr>
              <a:t>‹#›</a:t>
            </a:fld>
            <a:endParaRPr lang="tr-TR" altLang="tr-TR"/>
          </a:p>
        </p:txBody>
      </p:sp>
    </p:spTree>
    <p:extLst>
      <p:ext uri="{BB962C8B-B14F-4D97-AF65-F5344CB8AC3E}">
        <p14:creationId xmlns:p14="http://schemas.microsoft.com/office/powerpoint/2010/main" val="2368337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A19271-6C40-6B43-9CB8-C8DFF0C3826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79C55D5-CAA9-A34E-A495-5456C0B72CDC}"/>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3A9A96EA-FF08-C64D-9E5D-E979B507D63D}"/>
              </a:ext>
            </a:extLst>
          </p:cNvPr>
          <p:cNvSpPr>
            <a:spLocks noGrp="1"/>
          </p:cNvSpPr>
          <p:nvPr>
            <p:ph type="dt" sz="half" idx="10"/>
          </p:nvPr>
        </p:nvSpPr>
        <p:spPr/>
        <p:txBody>
          <a:bodyPr/>
          <a:lstStyle/>
          <a:p>
            <a:fld id="{D76AF597-3B9E-7341-AD6F-29F32A18B7F3}" type="datetimeFigureOut">
              <a:rPr lang="tr-TR" smtClean="0"/>
              <a:t>22.12.2020</a:t>
            </a:fld>
            <a:endParaRPr lang="tr-TR"/>
          </a:p>
        </p:txBody>
      </p:sp>
      <p:sp>
        <p:nvSpPr>
          <p:cNvPr id="5" name="Alt Bilgi Yer Tutucusu 4">
            <a:extLst>
              <a:ext uri="{FF2B5EF4-FFF2-40B4-BE49-F238E27FC236}">
                <a16:creationId xmlns:a16="http://schemas.microsoft.com/office/drawing/2014/main" id="{FDD3547D-088B-DD45-883A-AB33BA5486E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FA0E141-DA87-EA43-825B-912C923E1CA6}"/>
              </a:ext>
            </a:extLst>
          </p:cNvPr>
          <p:cNvSpPr>
            <a:spLocks noGrp="1"/>
          </p:cNvSpPr>
          <p:nvPr>
            <p:ph type="sldNum" sz="quarter" idx="12"/>
          </p:nvPr>
        </p:nvSpPr>
        <p:spPr/>
        <p:txBody>
          <a:bodyPr/>
          <a:lstStyle/>
          <a:p>
            <a:fld id="{F39D7553-A60B-7F41-B6F0-7C461F95F5F7}" type="slidenum">
              <a:rPr lang="tr-TR" smtClean="0"/>
              <a:t>‹#›</a:t>
            </a:fld>
            <a:endParaRPr lang="tr-TR"/>
          </a:p>
        </p:txBody>
      </p:sp>
    </p:spTree>
    <p:extLst>
      <p:ext uri="{BB962C8B-B14F-4D97-AF65-F5344CB8AC3E}">
        <p14:creationId xmlns:p14="http://schemas.microsoft.com/office/powerpoint/2010/main" val="935339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6F997BC-88AB-0646-9833-3BF4CE430D1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0087729-51DB-B342-BBAD-20446E693B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0430DECA-DAE3-E340-9B1A-716EE8A20B3B}"/>
              </a:ext>
            </a:extLst>
          </p:cNvPr>
          <p:cNvSpPr>
            <a:spLocks noGrp="1"/>
          </p:cNvSpPr>
          <p:nvPr>
            <p:ph type="dt" sz="half" idx="10"/>
          </p:nvPr>
        </p:nvSpPr>
        <p:spPr/>
        <p:txBody>
          <a:bodyPr/>
          <a:lstStyle/>
          <a:p>
            <a:fld id="{D76AF597-3B9E-7341-AD6F-29F32A18B7F3}" type="datetimeFigureOut">
              <a:rPr lang="tr-TR" smtClean="0"/>
              <a:t>22.12.2020</a:t>
            </a:fld>
            <a:endParaRPr lang="tr-TR"/>
          </a:p>
        </p:txBody>
      </p:sp>
      <p:sp>
        <p:nvSpPr>
          <p:cNvPr id="5" name="Alt Bilgi Yer Tutucusu 4">
            <a:extLst>
              <a:ext uri="{FF2B5EF4-FFF2-40B4-BE49-F238E27FC236}">
                <a16:creationId xmlns:a16="http://schemas.microsoft.com/office/drawing/2014/main" id="{A1264307-FB92-9A49-B0E2-F071295FA99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DF61011-73EE-A44F-BCE8-AA8B806DF435}"/>
              </a:ext>
            </a:extLst>
          </p:cNvPr>
          <p:cNvSpPr>
            <a:spLocks noGrp="1"/>
          </p:cNvSpPr>
          <p:nvPr>
            <p:ph type="sldNum" sz="quarter" idx="12"/>
          </p:nvPr>
        </p:nvSpPr>
        <p:spPr/>
        <p:txBody>
          <a:bodyPr/>
          <a:lstStyle/>
          <a:p>
            <a:fld id="{F39D7553-A60B-7F41-B6F0-7C461F95F5F7}" type="slidenum">
              <a:rPr lang="tr-TR" smtClean="0"/>
              <a:t>‹#›</a:t>
            </a:fld>
            <a:endParaRPr lang="tr-TR"/>
          </a:p>
        </p:txBody>
      </p:sp>
    </p:spTree>
    <p:extLst>
      <p:ext uri="{BB962C8B-B14F-4D97-AF65-F5344CB8AC3E}">
        <p14:creationId xmlns:p14="http://schemas.microsoft.com/office/powerpoint/2010/main" val="759718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0C7288E-6415-084D-9742-CC1305865B8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5A466E5-C279-5643-AF58-F28B0766B5B8}"/>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D32C510-C00A-E94B-8FCD-C027AE0EE130}"/>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700CA271-312F-F244-852C-8AED3DCB8417}"/>
              </a:ext>
            </a:extLst>
          </p:cNvPr>
          <p:cNvSpPr>
            <a:spLocks noGrp="1"/>
          </p:cNvSpPr>
          <p:nvPr>
            <p:ph type="dt" sz="half" idx="10"/>
          </p:nvPr>
        </p:nvSpPr>
        <p:spPr/>
        <p:txBody>
          <a:bodyPr/>
          <a:lstStyle/>
          <a:p>
            <a:fld id="{D76AF597-3B9E-7341-AD6F-29F32A18B7F3}" type="datetimeFigureOut">
              <a:rPr lang="tr-TR" smtClean="0"/>
              <a:t>22.12.2020</a:t>
            </a:fld>
            <a:endParaRPr lang="tr-TR"/>
          </a:p>
        </p:txBody>
      </p:sp>
      <p:sp>
        <p:nvSpPr>
          <p:cNvPr id="6" name="Alt Bilgi Yer Tutucusu 5">
            <a:extLst>
              <a:ext uri="{FF2B5EF4-FFF2-40B4-BE49-F238E27FC236}">
                <a16:creationId xmlns:a16="http://schemas.microsoft.com/office/drawing/2014/main" id="{B0A04E9D-9194-284C-BD11-4FF24292C97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505BFA1-D265-494B-A557-1209F54F4344}"/>
              </a:ext>
            </a:extLst>
          </p:cNvPr>
          <p:cNvSpPr>
            <a:spLocks noGrp="1"/>
          </p:cNvSpPr>
          <p:nvPr>
            <p:ph type="sldNum" sz="quarter" idx="12"/>
          </p:nvPr>
        </p:nvSpPr>
        <p:spPr/>
        <p:txBody>
          <a:bodyPr/>
          <a:lstStyle/>
          <a:p>
            <a:fld id="{F39D7553-A60B-7F41-B6F0-7C461F95F5F7}" type="slidenum">
              <a:rPr lang="tr-TR" smtClean="0"/>
              <a:t>‹#›</a:t>
            </a:fld>
            <a:endParaRPr lang="tr-TR"/>
          </a:p>
        </p:txBody>
      </p:sp>
    </p:spTree>
    <p:extLst>
      <p:ext uri="{BB962C8B-B14F-4D97-AF65-F5344CB8AC3E}">
        <p14:creationId xmlns:p14="http://schemas.microsoft.com/office/powerpoint/2010/main" val="2147062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8DD5EC4-84D0-A148-9C41-E16807AFFDE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C6C0F8F-8C2F-F648-98C7-BF8B7B062F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9E6C4368-E210-B145-8081-843A5BC0ACEF}"/>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62484F4B-7DB5-3243-B07B-A6DE358217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4F927178-8EED-9743-8C96-15212C9CEEFE}"/>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6BCA210B-E3FB-2D4A-84E9-453F9BC94AF8}"/>
              </a:ext>
            </a:extLst>
          </p:cNvPr>
          <p:cNvSpPr>
            <a:spLocks noGrp="1"/>
          </p:cNvSpPr>
          <p:nvPr>
            <p:ph type="dt" sz="half" idx="10"/>
          </p:nvPr>
        </p:nvSpPr>
        <p:spPr/>
        <p:txBody>
          <a:bodyPr/>
          <a:lstStyle/>
          <a:p>
            <a:fld id="{D76AF597-3B9E-7341-AD6F-29F32A18B7F3}" type="datetimeFigureOut">
              <a:rPr lang="tr-TR" smtClean="0"/>
              <a:t>22.12.2020</a:t>
            </a:fld>
            <a:endParaRPr lang="tr-TR"/>
          </a:p>
        </p:txBody>
      </p:sp>
      <p:sp>
        <p:nvSpPr>
          <p:cNvPr id="8" name="Alt Bilgi Yer Tutucusu 7">
            <a:extLst>
              <a:ext uri="{FF2B5EF4-FFF2-40B4-BE49-F238E27FC236}">
                <a16:creationId xmlns:a16="http://schemas.microsoft.com/office/drawing/2014/main" id="{0A709A7B-965D-C645-AEFF-564D2C85218A}"/>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EBFFE05-4290-A24B-A070-048745DE389C}"/>
              </a:ext>
            </a:extLst>
          </p:cNvPr>
          <p:cNvSpPr>
            <a:spLocks noGrp="1"/>
          </p:cNvSpPr>
          <p:nvPr>
            <p:ph type="sldNum" sz="quarter" idx="12"/>
          </p:nvPr>
        </p:nvSpPr>
        <p:spPr/>
        <p:txBody>
          <a:bodyPr/>
          <a:lstStyle/>
          <a:p>
            <a:fld id="{F39D7553-A60B-7F41-B6F0-7C461F95F5F7}" type="slidenum">
              <a:rPr lang="tr-TR" smtClean="0"/>
              <a:t>‹#›</a:t>
            </a:fld>
            <a:endParaRPr lang="tr-TR"/>
          </a:p>
        </p:txBody>
      </p:sp>
    </p:spTree>
    <p:extLst>
      <p:ext uri="{BB962C8B-B14F-4D97-AF65-F5344CB8AC3E}">
        <p14:creationId xmlns:p14="http://schemas.microsoft.com/office/powerpoint/2010/main" val="1015498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C408812-A647-E546-817D-C262CF20782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FD4598B9-C188-7541-B800-C052C04681FE}"/>
              </a:ext>
            </a:extLst>
          </p:cNvPr>
          <p:cNvSpPr>
            <a:spLocks noGrp="1"/>
          </p:cNvSpPr>
          <p:nvPr>
            <p:ph type="dt" sz="half" idx="10"/>
          </p:nvPr>
        </p:nvSpPr>
        <p:spPr/>
        <p:txBody>
          <a:bodyPr/>
          <a:lstStyle/>
          <a:p>
            <a:fld id="{D76AF597-3B9E-7341-AD6F-29F32A18B7F3}" type="datetimeFigureOut">
              <a:rPr lang="tr-TR" smtClean="0"/>
              <a:t>22.12.2020</a:t>
            </a:fld>
            <a:endParaRPr lang="tr-TR"/>
          </a:p>
        </p:txBody>
      </p:sp>
      <p:sp>
        <p:nvSpPr>
          <p:cNvPr id="4" name="Alt Bilgi Yer Tutucusu 3">
            <a:extLst>
              <a:ext uri="{FF2B5EF4-FFF2-40B4-BE49-F238E27FC236}">
                <a16:creationId xmlns:a16="http://schemas.microsoft.com/office/drawing/2014/main" id="{1B564A4A-D225-9B47-B051-00644A38DEB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A257EE4-5C47-FC46-9CDC-583AADF038EC}"/>
              </a:ext>
            </a:extLst>
          </p:cNvPr>
          <p:cNvSpPr>
            <a:spLocks noGrp="1"/>
          </p:cNvSpPr>
          <p:nvPr>
            <p:ph type="sldNum" sz="quarter" idx="12"/>
          </p:nvPr>
        </p:nvSpPr>
        <p:spPr/>
        <p:txBody>
          <a:bodyPr/>
          <a:lstStyle/>
          <a:p>
            <a:fld id="{F39D7553-A60B-7F41-B6F0-7C461F95F5F7}" type="slidenum">
              <a:rPr lang="tr-TR" smtClean="0"/>
              <a:t>‹#›</a:t>
            </a:fld>
            <a:endParaRPr lang="tr-TR"/>
          </a:p>
        </p:txBody>
      </p:sp>
    </p:spTree>
    <p:extLst>
      <p:ext uri="{BB962C8B-B14F-4D97-AF65-F5344CB8AC3E}">
        <p14:creationId xmlns:p14="http://schemas.microsoft.com/office/powerpoint/2010/main" val="1335276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5427A6D-F997-FF41-817D-FD0DE31D01DC}"/>
              </a:ext>
            </a:extLst>
          </p:cNvPr>
          <p:cNvSpPr>
            <a:spLocks noGrp="1"/>
          </p:cNvSpPr>
          <p:nvPr>
            <p:ph type="dt" sz="half" idx="10"/>
          </p:nvPr>
        </p:nvSpPr>
        <p:spPr/>
        <p:txBody>
          <a:bodyPr/>
          <a:lstStyle/>
          <a:p>
            <a:fld id="{D76AF597-3B9E-7341-AD6F-29F32A18B7F3}" type="datetimeFigureOut">
              <a:rPr lang="tr-TR" smtClean="0"/>
              <a:t>22.12.2020</a:t>
            </a:fld>
            <a:endParaRPr lang="tr-TR"/>
          </a:p>
        </p:txBody>
      </p:sp>
      <p:sp>
        <p:nvSpPr>
          <p:cNvPr id="3" name="Alt Bilgi Yer Tutucusu 2">
            <a:extLst>
              <a:ext uri="{FF2B5EF4-FFF2-40B4-BE49-F238E27FC236}">
                <a16:creationId xmlns:a16="http://schemas.microsoft.com/office/drawing/2014/main" id="{F0CF47C1-D04E-D24E-BF24-EA16801DB5D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08A01117-D830-AA41-A221-0C1B43F72990}"/>
              </a:ext>
            </a:extLst>
          </p:cNvPr>
          <p:cNvSpPr>
            <a:spLocks noGrp="1"/>
          </p:cNvSpPr>
          <p:nvPr>
            <p:ph type="sldNum" sz="quarter" idx="12"/>
          </p:nvPr>
        </p:nvSpPr>
        <p:spPr/>
        <p:txBody>
          <a:bodyPr/>
          <a:lstStyle/>
          <a:p>
            <a:fld id="{F39D7553-A60B-7F41-B6F0-7C461F95F5F7}" type="slidenum">
              <a:rPr lang="tr-TR" smtClean="0"/>
              <a:t>‹#›</a:t>
            </a:fld>
            <a:endParaRPr lang="tr-TR"/>
          </a:p>
        </p:txBody>
      </p:sp>
    </p:spTree>
    <p:extLst>
      <p:ext uri="{BB962C8B-B14F-4D97-AF65-F5344CB8AC3E}">
        <p14:creationId xmlns:p14="http://schemas.microsoft.com/office/powerpoint/2010/main" val="2678937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714E5F2-2F33-7045-9EA2-9DBC2E1EE57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26D53D0-DB9A-7540-B01F-809B85F610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94A1E90C-CAA1-9A4D-9565-8A0E4766B7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993DFEE2-2CF6-7A49-8848-88AB6C653120}"/>
              </a:ext>
            </a:extLst>
          </p:cNvPr>
          <p:cNvSpPr>
            <a:spLocks noGrp="1"/>
          </p:cNvSpPr>
          <p:nvPr>
            <p:ph type="dt" sz="half" idx="10"/>
          </p:nvPr>
        </p:nvSpPr>
        <p:spPr/>
        <p:txBody>
          <a:bodyPr/>
          <a:lstStyle/>
          <a:p>
            <a:fld id="{D76AF597-3B9E-7341-AD6F-29F32A18B7F3}" type="datetimeFigureOut">
              <a:rPr lang="tr-TR" smtClean="0"/>
              <a:t>22.12.2020</a:t>
            </a:fld>
            <a:endParaRPr lang="tr-TR"/>
          </a:p>
        </p:txBody>
      </p:sp>
      <p:sp>
        <p:nvSpPr>
          <p:cNvPr id="6" name="Alt Bilgi Yer Tutucusu 5">
            <a:extLst>
              <a:ext uri="{FF2B5EF4-FFF2-40B4-BE49-F238E27FC236}">
                <a16:creationId xmlns:a16="http://schemas.microsoft.com/office/drawing/2014/main" id="{5A9B0043-8822-3D4D-A3A1-3CDDD73D859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261806E-4048-FF4D-B297-78302FDE0B74}"/>
              </a:ext>
            </a:extLst>
          </p:cNvPr>
          <p:cNvSpPr>
            <a:spLocks noGrp="1"/>
          </p:cNvSpPr>
          <p:nvPr>
            <p:ph type="sldNum" sz="quarter" idx="12"/>
          </p:nvPr>
        </p:nvSpPr>
        <p:spPr/>
        <p:txBody>
          <a:bodyPr/>
          <a:lstStyle/>
          <a:p>
            <a:fld id="{F39D7553-A60B-7F41-B6F0-7C461F95F5F7}" type="slidenum">
              <a:rPr lang="tr-TR" smtClean="0"/>
              <a:t>‹#›</a:t>
            </a:fld>
            <a:endParaRPr lang="tr-TR"/>
          </a:p>
        </p:txBody>
      </p:sp>
    </p:spTree>
    <p:extLst>
      <p:ext uri="{BB962C8B-B14F-4D97-AF65-F5344CB8AC3E}">
        <p14:creationId xmlns:p14="http://schemas.microsoft.com/office/powerpoint/2010/main" val="1117232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F1D0BF5-7A94-3646-9F58-366A69168BB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D5CF87B-F634-DE44-AADF-2B74F93B0F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C1F48BA-EEFB-CF4B-B168-1EBB2CF63D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7604ECBD-63BD-CE47-8DCB-80AE90AD909C}"/>
              </a:ext>
            </a:extLst>
          </p:cNvPr>
          <p:cNvSpPr>
            <a:spLocks noGrp="1"/>
          </p:cNvSpPr>
          <p:nvPr>
            <p:ph type="dt" sz="half" idx="10"/>
          </p:nvPr>
        </p:nvSpPr>
        <p:spPr/>
        <p:txBody>
          <a:bodyPr/>
          <a:lstStyle/>
          <a:p>
            <a:fld id="{D76AF597-3B9E-7341-AD6F-29F32A18B7F3}" type="datetimeFigureOut">
              <a:rPr lang="tr-TR" smtClean="0"/>
              <a:t>22.12.2020</a:t>
            </a:fld>
            <a:endParaRPr lang="tr-TR"/>
          </a:p>
        </p:txBody>
      </p:sp>
      <p:sp>
        <p:nvSpPr>
          <p:cNvPr id="6" name="Alt Bilgi Yer Tutucusu 5">
            <a:extLst>
              <a:ext uri="{FF2B5EF4-FFF2-40B4-BE49-F238E27FC236}">
                <a16:creationId xmlns:a16="http://schemas.microsoft.com/office/drawing/2014/main" id="{C613C304-EFBC-D245-819F-566371AEFF5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2FE0532-A33A-964B-9FF2-DB479DEFC5B4}"/>
              </a:ext>
            </a:extLst>
          </p:cNvPr>
          <p:cNvSpPr>
            <a:spLocks noGrp="1"/>
          </p:cNvSpPr>
          <p:nvPr>
            <p:ph type="sldNum" sz="quarter" idx="12"/>
          </p:nvPr>
        </p:nvSpPr>
        <p:spPr/>
        <p:txBody>
          <a:bodyPr/>
          <a:lstStyle/>
          <a:p>
            <a:fld id="{F39D7553-A60B-7F41-B6F0-7C461F95F5F7}" type="slidenum">
              <a:rPr lang="tr-TR" smtClean="0"/>
              <a:t>‹#›</a:t>
            </a:fld>
            <a:endParaRPr lang="tr-TR"/>
          </a:p>
        </p:txBody>
      </p:sp>
    </p:spTree>
    <p:extLst>
      <p:ext uri="{BB962C8B-B14F-4D97-AF65-F5344CB8AC3E}">
        <p14:creationId xmlns:p14="http://schemas.microsoft.com/office/powerpoint/2010/main" val="3509652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210567B-D315-9B4D-8674-D36592A619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0FBA1AB-00D2-0B45-8299-7DAF5C3F3E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BAD15723-F8DB-804D-9BAA-DEBCDC8730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6AF597-3B9E-7341-AD6F-29F32A18B7F3}" type="datetimeFigureOut">
              <a:rPr lang="tr-TR" smtClean="0"/>
              <a:t>22.12.2020</a:t>
            </a:fld>
            <a:endParaRPr lang="tr-TR"/>
          </a:p>
        </p:txBody>
      </p:sp>
      <p:sp>
        <p:nvSpPr>
          <p:cNvPr id="5" name="Alt Bilgi Yer Tutucusu 4">
            <a:extLst>
              <a:ext uri="{FF2B5EF4-FFF2-40B4-BE49-F238E27FC236}">
                <a16:creationId xmlns:a16="http://schemas.microsoft.com/office/drawing/2014/main" id="{6B28A914-9B42-B046-A936-BD66CE7C92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2CCA344F-5904-BC4A-9F5C-013C03B2DC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9D7553-A60B-7F41-B6F0-7C461F95F5F7}" type="slidenum">
              <a:rPr lang="tr-TR" smtClean="0"/>
              <a:t>‹#›</a:t>
            </a:fld>
            <a:endParaRPr lang="tr-TR"/>
          </a:p>
        </p:txBody>
      </p:sp>
    </p:spTree>
    <p:extLst>
      <p:ext uri="{BB962C8B-B14F-4D97-AF65-F5344CB8AC3E}">
        <p14:creationId xmlns:p14="http://schemas.microsoft.com/office/powerpoint/2010/main" val="1335119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27B556E-7069-DD44-834A-1EE93820EF01}"/>
              </a:ext>
            </a:extLst>
          </p:cNvPr>
          <p:cNvSpPr>
            <a:spLocks noGrp="1"/>
          </p:cNvSpPr>
          <p:nvPr>
            <p:ph type="ctrTitle"/>
          </p:nvPr>
        </p:nvSpPr>
        <p:spPr/>
        <p:txBody>
          <a:bodyPr/>
          <a:lstStyle/>
          <a:p>
            <a:r>
              <a:rPr lang="tr-TR" b="1" dirty="0"/>
              <a:t>Sütün Mineral Maddeleri</a:t>
            </a:r>
          </a:p>
        </p:txBody>
      </p:sp>
      <p:sp>
        <p:nvSpPr>
          <p:cNvPr id="3" name="Alt Başlık 2">
            <a:extLst>
              <a:ext uri="{FF2B5EF4-FFF2-40B4-BE49-F238E27FC236}">
                <a16:creationId xmlns:a16="http://schemas.microsoft.com/office/drawing/2014/main" id="{FC8D72E5-C9FC-C740-AEFB-F3DE0CFABFD9}"/>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83347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2 İçerik Yer Tutucusu">
            <a:extLst>
              <a:ext uri="{FF2B5EF4-FFF2-40B4-BE49-F238E27FC236}">
                <a16:creationId xmlns:a16="http://schemas.microsoft.com/office/drawing/2014/main" id="{04B08B76-B051-1E41-9461-F524B11182EA}"/>
              </a:ext>
            </a:extLst>
          </p:cNvPr>
          <p:cNvSpPr>
            <a:spLocks noGrp="1"/>
          </p:cNvSpPr>
          <p:nvPr>
            <p:ph idx="1"/>
          </p:nvPr>
        </p:nvSpPr>
        <p:spPr>
          <a:xfrm>
            <a:off x="1981200" y="857250"/>
            <a:ext cx="8229600" cy="5467350"/>
          </a:xfrm>
        </p:spPr>
        <p:txBody>
          <a:bodyPr/>
          <a:lstStyle/>
          <a:p>
            <a:pPr algn="just">
              <a:buFont typeface="Wingdings" pitchFamily="2" charset="2"/>
              <a:buChar char="Ø"/>
            </a:pPr>
            <a:r>
              <a:rPr lang="tr-TR" altLang="tr-TR">
                <a:latin typeface="Arial" panose="020B0604020202020204" pitchFamily="34" charset="0"/>
                <a:cs typeface="Arial" panose="020B0604020202020204" pitchFamily="34" charset="0"/>
              </a:rPr>
              <a:t>Eritme peynir yapımında; eritme tuzları kalsiyum, kalsiyum fosfat veya sitrat komplekslerini bağlamakta ve kırılgan kalsiyum kazeinatı, yumuşak bir yapıya sahip  ve yağın içerisinde daha kolay emülsifiye olan sodyum kazeinata dönüştürerek kıvamını etkilemektedir. </a:t>
            </a:r>
          </a:p>
          <a:p>
            <a:pPr algn="just">
              <a:buFont typeface="Wingdings" pitchFamily="2" charset="2"/>
              <a:buChar char="Ø"/>
            </a:pPr>
            <a:r>
              <a:rPr lang="tr-TR" altLang="tr-TR">
                <a:latin typeface="Arial" panose="020B0604020202020204" pitchFamily="34" charset="0"/>
                <a:cs typeface="Arial" panose="020B0604020202020204" pitchFamily="34" charset="0"/>
              </a:rPr>
              <a:t>Uzun süre depolanan uzun ömürlü sütlerde  görülen çökelti tabakası da kalsiyum miktarı ile ilgilidir.</a:t>
            </a:r>
          </a:p>
          <a:p>
            <a:pPr algn="just">
              <a:buFont typeface="Wingdings" pitchFamily="2" charset="2"/>
              <a:buChar char="Ø"/>
            </a:pPr>
            <a:r>
              <a:rPr lang="tr-TR" altLang="tr-TR">
                <a:latin typeface="Arial" panose="020B0604020202020204" pitchFamily="34" charset="0"/>
                <a:cs typeface="Arial" panose="020B0604020202020204" pitchFamily="34" charset="0"/>
              </a:rPr>
              <a:t>Süttozunun çözünürlüğü ve buna bağlı olarak rekombine sütün kalitesi kalsiyum iyonlarından etkilenir.</a:t>
            </a:r>
          </a:p>
          <a:p>
            <a:pPr algn="just">
              <a:buFont typeface="Wingdings 2" pitchFamily="2" charset="2"/>
              <a:buNone/>
            </a:pPr>
            <a:endParaRPr lang="tr-TR" altLang="tr-TR" sz="3600"/>
          </a:p>
        </p:txBody>
      </p:sp>
    </p:spTree>
    <p:extLst>
      <p:ext uri="{BB962C8B-B14F-4D97-AF65-F5344CB8AC3E}">
        <p14:creationId xmlns:p14="http://schemas.microsoft.com/office/powerpoint/2010/main" val="1689635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1 Başlık">
            <a:extLst>
              <a:ext uri="{FF2B5EF4-FFF2-40B4-BE49-F238E27FC236}">
                <a16:creationId xmlns:a16="http://schemas.microsoft.com/office/drawing/2014/main" id="{59C2CAE1-6ADF-3744-8C3B-4B0F7165DC55}"/>
              </a:ext>
            </a:extLst>
          </p:cNvPr>
          <p:cNvSpPr>
            <a:spLocks noGrp="1"/>
          </p:cNvSpPr>
          <p:nvPr>
            <p:ph type="title"/>
          </p:nvPr>
        </p:nvSpPr>
        <p:spPr>
          <a:xfrm>
            <a:off x="1881188" y="214313"/>
            <a:ext cx="8229600" cy="1143000"/>
          </a:xfrm>
        </p:spPr>
        <p:txBody>
          <a:bodyPr/>
          <a:lstStyle/>
          <a:p>
            <a:r>
              <a:rPr lang="tr-TR" altLang="tr-TR" sz="4000" b="1"/>
              <a:t>Sitratların önemi</a:t>
            </a:r>
          </a:p>
        </p:txBody>
      </p:sp>
      <p:sp>
        <p:nvSpPr>
          <p:cNvPr id="286723" name="2 İçerik Yer Tutucusu">
            <a:extLst>
              <a:ext uri="{FF2B5EF4-FFF2-40B4-BE49-F238E27FC236}">
                <a16:creationId xmlns:a16="http://schemas.microsoft.com/office/drawing/2014/main" id="{94AFFD7A-FA03-2042-9742-2D0BDF28E2DC}"/>
              </a:ext>
            </a:extLst>
          </p:cNvPr>
          <p:cNvSpPr>
            <a:spLocks noGrp="1"/>
          </p:cNvSpPr>
          <p:nvPr>
            <p:ph idx="1"/>
          </p:nvPr>
        </p:nvSpPr>
        <p:spPr>
          <a:xfrm>
            <a:off x="1981200" y="1428750"/>
            <a:ext cx="8229600" cy="4895850"/>
          </a:xfrm>
        </p:spPr>
        <p:txBody>
          <a:bodyPr>
            <a:normAutofit lnSpcReduction="10000"/>
          </a:bodyPr>
          <a:lstStyle/>
          <a:p>
            <a:pPr algn="just">
              <a:buFont typeface="Wingdings 2" pitchFamily="2" charset="2"/>
              <a:buNone/>
            </a:pPr>
            <a:r>
              <a:rPr lang="tr-TR" altLang="tr-TR"/>
              <a:t>Sütteki sitratların konsantrasyonu ortalama olarak %0.2 civarındadır.</a:t>
            </a:r>
          </a:p>
          <a:p>
            <a:pPr algn="just">
              <a:buFont typeface="Wingdings" pitchFamily="2" charset="2"/>
              <a:buChar char="Ø"/>
            </a:pPr>
            <a:r>
              <a:rPr lang="tr-TR" altLang="tr-TR"/>
              <a:t>Tamponlama sisteminin önemli bir bileşenidir.</a:t>
            </a:r>
          </a:p>
          <a:p>
            <a:pPr algn="just">
              <a:buFont typeface="Wingdings" pitchFamily="2" charset="2"/>
              <a:buChar char="Ø"/>
            </a:pPr>
            <a:r>
              <a:rPr lang="tr-TR" altLang="tr-TR"/>
              <a:t>Kalsiyum ve magnezyum ile kompleks oluşturur. Böylece ısıtma ve dondurma sırasında süt proteinlerinin floklaşmaya karşı stabilitesini stabilizasyonunu sağlar.</a:t>
            </a:r>
          </a:p>
          <a:p>
            <a:pPr algn="just">
              <a:buFont typeface="Wingdings" pitchFamily="2" charset="2"/>
              <a:buChar char="Ø"/>
            </a:pPr>
            <a:r>
              <a:rPr lang="tr-TR" altLang="tr-TR"/>
              <a:t>Fermente süt ürünlerinde aroma maddelerinin başlangıç maddesini oluşturur.</a:t>
            </a:r>
          </a:p>
          <a:p>
            <a:pPr algn="just">
              <a:buFont typeface="Wingdings 2" pitchFamily="2" charset="2"/>
              <a:buNone/>
            </a:pPr>
            <a:r>
              <a:rPr lang="tr-TR" altLang="tr-TR" i="1"/>
              <a:t>Str. cremoris, Str. diacetylactis ve Leuconostoc </a:t>
            </a:r>
            <a:r>
              <a:rPr lang="tr-TR" altLang="tr-TR"/>
              <a:t>türleri, sitratı, asetik asit, asetaldehit ve CO2 üzerinden asetona dönüştürür.</a:t>
            </a:r>
          </a:p>
          <a:p>
            <a:pPr algn="just">
              <a:buFont typeface="Wingdings 2" pitchFamily="2" charset="2"/>
              <a:buNone/>
            </a:pPr>
            <a:endParaRPr lang="tr-TR" altLang="tr-TR"/>
          </a:p>
          <a:p>
            <a:pPr>
              <a:buFont typeface="Wingdings" pitchFamily="2" charset="2"/>
              <a:buChar char="Ø"/>
            </a:pPr>
            <a:endParaRPr lang="tr-TR" altLang="tr-TR"/>
          </a:p>
        </p:txBody>
      </p:sp>
    </p:spTree>
    <p:extLst>
      <p:ext uri="{BB962C8B-B14F-4D97-AF65-F5344CB8AC3E}">
        <p14:creationId xmlns:p14="http://schemas.microsoft.com/office/powerpoint/2010/main" val="4039484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2 İçerik Yer Tutucusu">
            <a:extLst>
              <a:ext uri="{FF2B5EF4-FFF2-40B4-BE49-F238E27FC236}">
                <a16:creationId xmlns:a16="http://schemas.microsoft.com/office/drawing/2014/main" id="{5CE30531-4625-4446-BFFD-430A4804D1E8}"/>
              </a:ext>
            </a:extLst>
          </p:cNvPr>
          <p:cNvSpPr>
            <a:spLocks noGrp="1"/>
          </p:cNvSpPr>
          <p:nvPr>
            <p:ph idx="1"/>
          </p:nvPr>
        </p:nvSpPr>
        <p:spPr>
          <a:xfrm>
            <a:off x="1981200" y="1196976"/>
            <a:ext cx="8229600" cy="5127625"/>
          </a:xfrm>
        </p:spPr>
        <p:txBody>
          <a:bodyPr/>
          <a:lstStyle/>
          <a:p>
            <a:pPr algn="just">
              <a:buFont typeface="Wingdings" pitchFamily="2" charset="2"/>
              <a:buChar char="Ø"/>
            </a:pPr>
            <a:r>
              <a:rPr lang="tr-TR" altLang="tr-TR"/>
              <a:t>Enzimlerin bileşiminde yer alırlar. </a:t>
            </a:r>
          </a:p>
          <a:p>
            <a:pPr algn="just">
              <a:buFont typeface="Wingdings" pitchFamily="2" charset="2"/>
              <a:buChar char="Ø"/>
            </a:pPr>
            <a:r>
              <a:rPr lang="tr-TR" altLang="tr-TR"/>
              <a:t>Enzimleri aktive ederler yada etkisini azaltırlar.</a:t>
            </a:r>
          </a:p>
          <a:p>
            <a:pPr algn="just">
              <a:buFont typeface="Wingdings" pitchFamily="2" charset="2"/>
              <a:buChar char="Ø"/>
            </a:pPr>
            <a:r>
              <a:rPr lang="tr-TR" altLang="tr-TR"/>
              <a:t>Süt ve ürünlerinde kalite kusurlarına yol açan kimyasal reaksiyonların oluşmasında katalitik etkisi vardır.</a:t>
            </a:r>
          </a:p>
          <a:p>
            <a:pPr algn="just">
              <a:buFont typeface="Wingdings" pitchFamily="2" charset="2"/>
              <a:buChar char="Ø"/>
            </a:pPr>
            <a:endParaRPr lang="tr-TR" altLang="tr-TR"/>
          </a:p>
          <a:p>
            <a:pPr algn="just">
              <a:buFont typeface="Wingdings" pitchFamily="2" charset="2"/>
              <a:buChar char="Ø"/>
            </a:pPr>
            <a:endParaRPr lang="tr-TR" altLang="tr-TR"/>
          </a:p>
        </p:txBody>
      </p:sp>
    </p:spTree>
    <p:extLst>
      <p:ext uri="{BB962C8B-B14F-4D97-AF65-F5344CB8AC3E}">
        <p14:creationId xmlns:p14="http://schemas.microsoft.com/office/powerpoint/2010/main" val="1343839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1 Başlık">
            <a:extLst>
              <a:ext uri="{FF2B5EF4-FFF2-40B4-BE49-F238E27FC236}">
                <a16:creationId xmlns:a16="http://schemas.microsoft.com/office/drawing/2014/main" id="{C1461100-2CDC-CA41-ABCB-127E354EBD85}"/>
              </a:ext>
            </a:extLst>
          </p:cNvPr>
          <p:cNvSpPr>
            <a:spLocks noGrp="1"/>
          </p:cNvSpPr>
          <p:nvPr>
            <p:ph type="title"/>
          </p:nvPr>
        </p:nvSpPr>
        <p:spPr>
          <a:xfrm>
            <a:off x="1992313" y="476250"/>
            <a:ext cx="8229600" cy="1143000"/>
          </a:xfrm>
        </p:spPr>
        <p:txBody>
          <a:bodyPr/>
          <a:lstStyle/>
          <a:p>
            <a:r>
              <a:rPr lang="tr-TR" altLang="tr-TR" sz="3600" b="1"/>
              <a:t>Sütteki iz elementlerin önemi</a:t>
            </a:r>
          </a:p>
        </p:txBody>
      </p:sp>
      <p:sp>
        <p:nvSpPr>
          <p:cNvPr id="290819" name="2 İçerik Yer Tutucusu">
            <a:extLst>
              <a:ext uri="{FF2B5EF4-FFF2-40B4-BE49-F238E27FC236}">
                <a16:creationId xmlns:a16="http://schemas.microsoft.com/office/drawing/2014/main" id="{B932B3F1-AB28-E24E-8674-68015B561EE8}"/>
              </a:ext>
            </a:extLst>
          </p:cNvPr>
          <p:cNvSpPr>
            <a:spLocks noGrp="1"/>
          </p:cNvSpPr>
          <p:nvPr>
            <p:ph idx="1"/>
          </p:nvPr>
        </p:nvSpPr>
        <p:spPr/>
        <p:txBody>
          <a:bodyPr>
            <a:normAutofit lnSpcReduction="10000"/>
          </a:bodyPr>
          <a:lstStyle/>
          <a:p>
            <a:pPr algn="just">
              <a:buFont typeface="Wingdings 2" pitchFamily="2" charset="2"/>
              <a:buNone/>
            </a:pPr>
            <a:r>
              <a:rPr lang="tr-TR" altLang="tr-TR">
                <a:latin typeface="Arial" panose="020B0604020202020204" pitchFamily="34" charset="0"/>
                <a:cs typeface="Arial" panose="020B0604020202020204" pitchFamily="34" charset="0"/>
              </a:rPr>
              <a:t>Genellikle 1 mg’ dan daha az miktarda olan elementler iz element olarak kabul edilir. </a:t>
            </a:r>
          </a:p>
          <a:p>
            <a:pPr algn="just">
              <a:buFont typeface="Wingdings" pitchFamily="2" charset="2"/>
              <a:buChar char="Ø"/>
            </a:pPr>
            <a:r>
              <a:rPr lang="tr-TR" altLang="tr-TR">
                <a:latin typeface="Arial" panose="020B0604020202020204" pitchFamily="34" charset="0"/>
                <a:cs typeface="Arial" panose="020B0604020202020204" pitchFamily="34" charset="0"/>
              </a:rPr>
              <a:t>Sütteki iz elementlerin miktarı üzerine yemlemenin önemli bir etkisi vardır.</a:t>
            </a:r>
          </a:p>
          <a:p>
            <a:pPr algn="just">
              <a:buFont typeface="Wingdings" pitchFamily="2" charset="2"/>
              <a:buChar char="Ø"/>
            </a:pPr>
            <a:r>
              <a:rPr lang="tr-TR" altLang="tr-TR">
                <a:latin typeface="Arial" panose="020B0604020202020204" pitchFamily="34" charset="0"/>
                <a:cs typeface="Arial" panose="020B0604020202020204" pitchFamily="34" charset="0"/>
              </a:rPr>
              <a:t>Laktasyon süresincede iz elementlerin miktarında değişmeler olmaktadır. </a:t>
            </a:r>
          </a:p>
          <a:p>
            <a:pPr algn="just">
              <a:buFont typeface="Wingdings 2" pitchFamily="2" charset="2"/>
              <a:buNone/>
            </a:pPr>
            <a:endParaRPr lang="tr-TR" altLang="tr-TR">
              <a:latin typeface="Arial" panose="020B0604020202020204" pitchFamily="34" charset="0"/>
              <a:cs typeface="Arial" panose="020B0604020202020204" pitchFamily="34" charset="0"/>
            </a:endParaRPr>
          </a:p>
          <a:p>
            <a:pPr algn="just">
              <a:buFont typeface="Wingdings 2" pitchFamily="2" charset="2"/>
              <a:buNone/>
            </a:pPr>
            <a:r>
              <a:rPr lang="tr-TR" altLang="tr-TR">
                <a:latin typeface="Arial" panose="020B0604020202020204" pitchFamily="34" charset="0"/>
                <a:cs typeface="Arial" panose="020B0604020202020204" pitchFamily="34" charset="0"/>
              </a:rPr>
              <a:t>Bazı iz elementler hayati öneme sahip olup </a:t>
            </a:r>
            <a:r>
              <a:rPr lang="tr-TR" altLang="tr-TR">
                <a:solidFill>
                  <a:srgbClr val="FF0000"/>
                </a:solidFill>
                <a:latin typeface="Arial" panose="020B0604020202020204" pitchFamily="34" charset="0"/>
                <a:cs typeface="Arial" panose="020B0604020202020204" pitchFamily="34" charset="0"/>
              </a:rPr>
              <a:t>“mikro besin elementleri” </a:t>
            </a:r>
            <a:r>
              <a:rPr lang="tr-TR" altLang="tr-TR">
                <a:latin typeface="Arial" panose="020B0604020202020204" pitchFamily="34" charset="0"/>
                <a:cs typeface="Arial" panose="020B0604020202020204" pitchFamily="34" charset="0"/>
              </a:rPr>
              <a:t>olarak kabul edilirler. Özellikle ağız sütlerinde Fe, Cu, Co, Zn ve I miktarları yüksektir.</a:t>
            </a:r>
          </a:p>
        </p:txBody>
      </p:sp>
    </p:spTree>
    <p:extLst>
      <p:ext uri="{BB962C8B-B14F-4D97-AF65-F5344CB8AC3E}">
        <p14:creationId xmlns:p14="http://schemas.microsoft.com/office/powerpoint/2010/main" val="1263089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1 Başlık">
            <a:extLst>
              <a:ext uri="{FF2B5EF4-FFF2-40B4-BE49-F238E27FC236}">
                <a16:creationId xmlns:a16="http://schemas.microsoft.com/office/drawing/2014/main" id="{AD52B03F-F6C7-BA45-B869-E6C954961BB7}"/>
              </a:ext>
            </a:extLst>
          </p:cNvPr>
          <p:cNvSpPr>
            <a:spLocks noGrp="1"/>
          </p:cNvSpPr>
          <p:nvPr>
            <p:ph type="title"/>
          </p:nvPr>
        </p:nvSpPr>
        <p:spPr/>
        <p:txBody>
          <a:bodyPr/>
          <a:lstStyle/>
          <a:p>
            <a:r>
              <a:rPr lang="tr-TR" altLang="tr-TR" sz="3200">
                <a:latin typeface="Arial" panose="020B0604020202020204" pitchFamily="34" charset="0"/>
                <a:cs typeface="Arial" panose="020B0604020202020204" pitchFamily="34" charset="0"/>
              </a:rPr>
              <a:t>Sütteki Mineral Madde Miktarını Etkileyen Faktörler</a:t>
            </a:r>
          </a:p>
        </p:txBody>
      </p:sp>
      <p:sp>
        <p:nvSpPr>
          <p:cNvPr id="292867" name="2 İçerik Yer Tutucusu">
            <a:extLst>
              <a:ext uri="{FF2B5EF4-FFF2-40B4-BE49-F238E27FC236}">
                <a16:creationId xmlns:a16="http://schemas.microsoft.com/office/drawing/2014/main" id="{5CEDC388-EF48-EA44-AC95-C9EF89D23902}"/>
              </a:ext>
            </a:extLst>
          </p:cNvPr>
          <p:cNvSpPr>
            <a:spLocks noGrp="1"/>
          </p:cNvSpPr>
          <p:nvPr>
            <p:ph idx="1"/>
          </p:nvPr>
        </p:nvSpPr>
        <p:spPr/>
        <p:txBody>
          <a:bodyPr/>
          <a:lstStyle/>
          <a:p>
            <a:pPr marL="514350" indent="-514350" algn="just">
              <a:buFont typeface="Wingdings" pitchFamily="2" charset="2"/>
              <a:buChar char="§"/>
            </a:pPr>
            <a:r>
              <a:rPr lang="tr-TR" altLang="tr-TR">
                <a:latin typeface="Arial" panose="020B0604020202020204" pitchFamily="34" charset="0"/>
                <a:cs typeface="Arial" panose="020B0604020202020204" pitchFamily="34" charset="0"/>
              </a:rPr>
              <a:t>Irkın etkisi</a:t>
            </a:r>
          </a:p>
          <a:p>
            <a:pPr marL="514350" indent="-514350" algn="just">
              <a:buFont typeface="Wingdings" pitchFamily="2" charset="2"/>
              <a:buChar char="§"/>
            </a:pPr>
            <a:r>
              <a:rPr lang="tr-TR" altLang="tr-TR">
                <a:latin typeface="Arial" panose="020B0604020202020204" pitchFamily="34" charset="0"/>
                <a:cs typeface="Arial" panose="020B0604020202020204" pitchFamily="34" charset="0"/>
              </a:rPr>
              <a:t>Türün etkisi</a:t>
            </a:r>
          </a:p>
          <a:p>
            <a:pPr marL="514350" indent="-514350" algn="just">
              <a:buFont typeface="Wingdings" pitchFamily="2" charset="2"/>
              <a:buChar char="§"/>
            </a:pPr>
            <a:r>
              <a:rPr lang="tr-TR" altLang="tr-TR">
                <a:latin typeface="Arial" panose="020B0604020202020204" pitchFamily="34" charset="0"/>
                <a:cs typeface="Arial" panose="020B0604020202020204" pitchFamily="34" charset="0"/>
              </a:rPr>
              <a:t>Laktasyonun etkisi,</a:t>
            </a:r>
          </a:p>
          <a:p>
            <a:pPr marL="514350" indent="-514350" algn="just">
              <a:buFont typeface="Wingdings" pitchFamily="2" charset="2"/>
              <a:buChar char="§"/>
            </a:pPr>
            <a:r>
              <a:rPr lang="tr-TR" altLang="tr-TR">
                <a:latin typeface="Arial" panose="020B0604020202020204" pitchFamily="34" charset="0"/>
                <a:cs typeface="Arial" panose="020B0604020202020204" pitchFamily="34" charset="0"/>
              </a:rPr>
              <a:t>Mastitisin etkisi</a:t>
            </a:r>
          </a:p>
          <a:p>
            <a:pPr marL="514350" indent="-514350" algn="just">
              <a:buFont typeface="Wingdings" pitchFamily="2" charset="2"/>
              <a:buChar char="§"/>
            </a:pPr>
            <a:r>
              <a:rPr lang="tr-TR" altLang="tr-TR">
                <a:latin typeface="Arial" panose="020B0604020202020204" pitchFamily="34" charset="0"/>
                <a:cs typeface="Arial" panose="020B0604020202020204" pitchFamily="34" charset="0"/>
              </a:rPr>
              <a:t>Beslenme ve mevsim değişikliklerinin etkisi</a:t>
            </a:r>
          </a:p>
          <a:p>
            <a:pPr marL="514350" indent="-514350" algn="just">
              <a:buFont typeface="Wingdings" pitchFamily="2" charset="2"/>
              <a:buChar char="§"/>
            </a:pPr>
            <a:endParaRPr lang="tr-TR" altLang="tr-TR">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55101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2 İçerik Yer Tutucusu">
            <a:extLst>
              <a:ext uri="{FF2B5EF4-FFF2-40B4-BE49-F238E27FC236}">
                <a16:creationId xmlns:a16="http://schemas.microsoft.com/office/drawing/2014/main" id="{FBF01EEE-6BB2-904D-B97B-F400EDCE70A5}"/>
              </a:ext>
            </a:extLst>
          </p:cNvPr>
          <p:cNvSpPr>
            <a:spLocks noGrp="1"/>
          </p:cNvSpPr>
          <p:nvPr>
            <p:ph idx="1"/>
          </p:nvPr>
        </p:nvSpPr>
        <p:spPr>
          <a:xfrm>
            <a:off x="1981200" y="620714"/>
            <a:ext cx="8229600" cy="5703887"/>
          </a:xfrm>
        </p:spPr>
        <p:txBody>
          <a:bodyPr/>
          <a:lstStyle/>
          <a:p>
            <a:pPr>
              <a:buFont typeface="Wingdings 2" pitchFamily="2" charset="2"/>
              <a:buNone/>
            </a:pPr>
            <a:r>
              <a:rPr lang="tr-TR" altLang="tr-TR"/>
              <a:t>İz elementlerinde kaynağı kandır. </a:t>
            </a:r>
          </a:p>
          <a:p>
            <a:pPr>
              <a:buFont typeface="Wingdings 2" pitchFamily="2" charset="2"/>
              <a:buNone/>
            </a:pPr>
            <a:r>
              <a:rPr lang="tr-TR" altLang="tr-TR"/>
              <a:t>İz elementlerin biyokimyasal açıdan önemi;</a:t>
            </a:r>
          </a:p>
          <a:p>
            <a:pPr>
              <a:buFont typeface="Wingdings" pitchFamily="2" charset="2"/>
              <a:buChar char="Ø"/>
            </a:pPr>
            <a:r>
              <a:rPr lang="tr-TR" altLang="tr-TR"/>
              <a:t>Mikro besin elementi olarak beslenme fizyolojisi açısından önemlidir. </a:t>
            </a:r>
          </a:p>
          <a:p>
            <a:pPr>
              <a:buFont typeface="Wingdings" pitchFamily="2" charset="2"/>
              <a:buChar char="Ø"/>
            </a:pPr>
            <a:r>
              <a:rPr lang="tr-TR" altLang="tr-TR"/>
              <a:t>Enzimlerin bileşiminde yer aldıkları için büyük öneme sahiptir. </a:t>
            </a:r>
          </a:p>
          <a:p>
            <a:pPr>
              <a:buFont typeface="Wingdings" pitchFamily="2" charset="2"/>
              <a:buChar char="Ø"/>
            </a:pPr>
            <a:r>
              <a:rPr lang="tr-TR" altLang="tr-TR"/>
              <a:t>Enzimleri aktive ederler yada onların etkisini azaltırlar.yani aktivatör ve inhibitör görevleri vardır.</a:t>
            </a:r>
          </a:p>
          <a:p>
            <a:pPr>
              <a:buFont typeface="Wingdings" pitchFamily="2" charset="2"/>
              <a:buChar char="Ø"/>
            </a:pPr>
            <a:r>
              <a:rPr lang="tr-TR" altLang="tr-TR"/>
              <a:t>Süt ve ürünlerinde kalite kusurlarına yol açan kimyasal reaksiyonların oluşmasında katalitik etkisi vardır. </a:t>
            </a:r>
          </a:p>
          <a:p>
            <a:pPr>
              <a:buFont typeface="Wingdings 2" pitchFamily="2" charset="2"/>
              <a:buNone/>
            </a:pPr>
            <a:endParaRPr lang="tr-TR" altLang="tr-TR"/>
          </a:p>
        </p:txBody>
      </p:sp>
    </p:spTree>
    <p:extLst>
      <p:ext uri="{BB962C8B-B14F-4D97-AF65-F5344CB8AC3E}">
        <p14:creationId xmlns:p14="http://schemas.microsoft.com/office/powerpoint/2010/main" val="671013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2 İçerik Yer Tutucusu">
            <a:extLst>
              <a:ext uri="{FF2B5EF4-FFF2-40B4-BE49-F238E27FC236}">
                <a16:creationId xmlns:a16="http://schemas.microsoft.com/office/drawing/2014/main" id="{F2A836CE-1D84-3148-B856-CADD3CAF040C}"/>
              </a:ext>
            </a:extLst>
          </p:cNvPr>
          <p:cNvSpPr>
            <a:spLocks noGrp="1"/>
          </p:cNvSpPr>
          <p:nvPr>
            <p:ph idx="1"/>
          </p:nvPr>
        </p:nvSpPr>
        <p:spPr>
          <a:xfrm>
            <a:off x="1981200" y="857250"/>
            <a:ext cx="8229600" cy="5467350"/>
          </a:xfrm>
        </p:spPr>
        <p:txBody>
          <a:bodyPr/>
          <a:lstStyle/>
          <a:p>
            <a:pPr algn="just">
              <a:buFont typeface="Wingdings 2" pitchFamily="2" charset="2"/>
              <a:buNone/>
            </a:pPr>
            <a:r>
              <a:rPr lang="tr-TR" altLang="tr-TR" dirty="0">
                <a:latin typeface="Arial" panose="020B0604020202020204" pitchFamily="34" charset="0"/>
                <a:cs typeface="Arial" panose="020B0604020202020204" pitchFamily="34" charset="0"/>
              </a:rPr>
              <a:t>Sütün mineral maddeleri </a:t>
            </a:r>
            <a:r>
              <a:rPr lang="tr-TR" altLang="tr-TR" dirty="0">
                <a:solidFill>
                  <a:srgbClr val="FF0000"/>
                </a:solidFill>
                <a:latin typeface="Arial" panose="020B0604020202020204" pitchFamily="34" charset="0"/>
                <a:cs typeface="Arial" panose="020B0604020202020204" pitchFamily="34" charset="0"/>
              </a:rPr>
              <a:t>“süt tuzları” </a:t>
            </a:r>
            <a:r>
              <a:rPr lang="tr-TR" altLang="tr-TR" dirty="0">
                <a:latin typeface="Arial" panose="020B0604020202020204" pitchFamily="34" charset="0"/>
                <a:cs typeface="Arial" panose="020B0604020202020204" pitchFamily="34" charset="0"/>
              </a:rPr>
              <a:t>şeklinde de ifade edilir. </a:t>
            </a:r>
          </a:p>
          <a:p>
            <a:pPr algn="just">
              <a:buFont typeface="Wingdings 2" pitchFamily="2" charset="2"/>
              <a:buNone/>
            </a:pPr>
            <a:r>
              <a:rPr lang="tr-TR" altLang="tr-TR" dirty="0">
                <a:latin typeface="Arial" panose="020B0604020202020204" pitchFamily="34" charset="0"/>
                <a:cs typeface="Arial" panose="020B0604020202020204" pitchFamily="34" charset="0"/>
              </a:rPr>
              <a:t>Süt tuzları; sütün içerisinde bulunan tüm metal iyonları, organik ve inorganik anyonları kapsar. Bazı kaynaklarda ise mineral maddeler süt külü olarak ifade edilir. </a:t>
            </a:r>
          </a:p>
          <a:p>
            <a:pPr algn="just">
              <a:buFont typeface="Wingdings 2" pitchFamily="2" charset="2"/>
              <a:buNone/>
            </a:pPr>
            <a:r>
              <a:rPr lang="tr-TR" altLang="tr-TR" dirty="0">
                <a:latin typeface="Arial" panose="020B0604020202020204" pitchFamily="34" charset="0"/>
                <a:cs typeface="Arial" panose="020B0604020202020204" pitchFamily="34" charset="0"/>
              </a:rPr>
              <a:t>Süt külü; sütün suyu uzaklaştırıldıktan sonra yakıldığı zaman inorganik maddelerin meydana getirdiği beyaz renkli kalıntıya denir. </a:t>
            </a:r>
          </a:p>
          <a:p>
            <a:pPr algn="just">
              <a:buFont typeface="Wingdings 2" pitchFamily="2" charset="2"/>
              <a:buNone/>
            </a:pPr>
            <a:r>
              <a:rPr lang="tr-TR" altLang="tr-TR" dirty="0">
                <a:latin typeface="Arial" panose="020B0604020202020204" pitchFamily="34" charset="0"/>
                <a:cs typeface="Arial" panose="020B0604020202020204" pitchFamily="34" charset="0"/>
              </a:rPr>
              <a:t>Bir litre inek sütü ortalama </a:t>
            </a:r>
            <a:r>
              <a:rPr lang="tr-TR" altLang="tr-TR" dirty="0">
                <a:solidFill>
                  <a:srgbClr val="FF0000"/>
                </a:solidFill>
                <a:latin typeface="Arial" panose="020B0604020202020204" pitchFamily="34" charset="0"/>
                <a:cs typeface="Arial" panose="020B0604020202020204" pitchFamily="34" charset="0"/>
              </a:rPr>
              <a:t>9.0-9.5  g. </a:t>
            </a:r>
            <a:r>
              <a:rPr lang="tr-TR" altLang="tr-TR" dirty="0">
                <a:latin typeface="Arial" panose="020B0604020202020204" pitchFamily="34" charset="0"/>
                <a:cs typeface="Arial" panose="020B0604020202020204" pitchFamily="34" charset="0"/>
              </a:rPr>
              <a:t>tuz içermekte ve bunun </a:t>
            </a:r>
            <a:r>
              <a:rPr lang="tr-TR" altLang="tr-TR" dirty="0">
                <a:solidFill>
                  <a:srgbClr val="FF0000"/>
                </a:solidFill>
                <a:latin typeface="Arial" panose="020B0604020202020204" pitchFamily="34" charset="0"/>
                <a:cs typeface="Arial" panose="020B0604020202020204" pitchFamily="34" charset="0"/>
              </a:rPr>
              <a:t>7.0-7.5 g. </a:t>
            </a:r>
            <a:r>
              <a:rPr lang="tr-TR" altLang="tr-TR" dirty="0">
                <a:latin typeface="Arial" panose="020B0604020202020204" pitchFamily="34" charset="0"/>
                <a:cs typeface="Arial" panose="020B0604020202020204" pitchFamily="34" charset="0"/>
              </a:rPr>
              <a:t>kül veya mineral maddeler oluşturmaktadır.</a:t>
            </a:r>
          </a:p>
        </p:txBody>
      </p:sp>
    </p:spTree>
    <p:extLst>
      <p:ext uri="{BB962C8B-B14F-4D97-AF65-F5344CB8AC3E}">
        <p14:creationId xmlns:p14="http://schemas.microsoft.com/office/powerpoint/2010/main" val="706257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2 İçerik Yer Tutucusu">
            <a:extLst>
              <a:ext uri="{FF2B5EF4-FFF2-40B4-BE49-F238E27FC236}">
                <a16:creationId xmlns:a16="http://schemas.microsoft.com/office/drawing/2014/main" id="{D8C6F776-219C-9C4E-AA76-9CDE4D215F4C}"/>
              </a:ext>
            </a:extLst>
          </p:cNvPr>
          <p:cNvSpPr>
            <a:spLocks noGrp="1"/>
          </p:cNvSpPr>
          <p:nvPr>
            <p:ph idx="1"/>
          </p:nvPr>
        </p:nvSpPr>
        <p:spPr>
          <a:xfrm>
            <a:off x="1992313" y="765176"/>
            <a:ext cx="8229600" cy="5610225"/>
          </a:xfrm>
        </p:spPr>
        <p:txBody>
          <a:bodyPr/>
          <a:lstStyle/>
          <a:p>
            <a:pPr>
              <a:buFont typeface="Wingdings 2" pitchFamily="2" charset="2"/>
              <a:buNone/>
            </a:pPr>
            <a:r>
              <a:rPr lang="tr-TR" altLang="tr-TR">
                <a:latin typeface="Arial" panose="020B0604020202020204" pitchFamily="34" charset="0"/>
                <a:cs typeface="Arial" panose="020B0604020202020204" pitchFamily="34" charset="0"/>
              </a:rPr>
              <a:t>Sütte bulunan mineral maddelerin miktarı; </a:t>
            </a:r>
          </a:p>
          <a:p>
            <a:pPr>
              <a:buFontTx/>
              <a:buChar char="-"/>
            </a:pPr>
            <a:r>
              <a:rPr lang="tr-TR" altLang="tr-TR">
                <a:latin typeface="Arial" panose="020B0604020202020204" pitchFamily="34" charset="0"/>
                <a:cs typeface="Arial" panose="020B0604020202020204" pitchFamily="34" charset="0"/>
              </a:rPr>
              <a:t>Süt veren hayvanın ırkına ve türüne,</a:t>
            </a:r>
          </a:p>
          <a:p>
            <a:pPr>
              <a:buFontTx/>
              <a:buChar char="-"/>
            </a:pPr>
            <a:r>
              <a:rPr lang="tr-TR" altLang="tr-TR">
                <a:latin typeface="Arial" panose="020B0604020202020204" pitchFamily="34" charset="0"/>
                <a:cs typeface="Arial" panose="020B0604020202020204" pitchFamily="34" charset="0"/>
              </a:rPr>
              <a:t>laktasyon durumuna,</a:t>
            </a:r>
          </a:p>
          <a:p>
            <a:pPr>
              <a:buFontTx/>
              <a:buChar char="-"/>
            </a:pPr>
            <a:r>
              <a:rPr lang="tr-TR" altLang="tr-TR">
                <a:latin typeface="Arial" panose="020B0604020202020204" pitchFamily="34" charset="0"/>
                <a:cs typeface="Arial" panose="020B0604020202020204" pitchFamily="34" charset="0"/>
              </a:rPr>
              <a:t>mastitisli olup olmamasına,</a:t>
            </a:r>
          </a:p>
          <a:p>
            <a:pPr>
              <a:buFontTx/>
              <a:buChar char="-"/>
            </a:pPr>
            <a:r>
              <a:rPr lang="tr-TR" altLang="tr-TR">
                <a:latin typeface="Arial" panose="020B0604020202020204" pitchFamily="34" charset="0"/>
                <a:cs typeface="Arial" panose="020B0604020202020204" pitchFamily="34" charset="0"/>
              </a:rPr>
              <a:t>beslenmesine,</a:t>
            </a:r>
          </a:p>
          <a:p>
            <a:pPr>
              <a:buFontTx/>
              <a:buChar char="-"/>
            </a:pPr>
            <a:r>
              <a:rPr lang="tr-TR" altLang="tr-TR">
                <a:latin typeface="Arial" panose="020B0604020202020204" pitchFamily="34" charset="0"/>
                <a:cs typeface="Arial" panose="020B0604020202020204" pitchFamily="34" charset="0"/>
              </a:rPr>
              <a:t>mevsime  göre değişir.</a:t>
            </a:r>
          </a:p>
          <a:p>
            <a:pPr>
              <a:buFont typeface="Wingdings 2" pitchFamily="2" charset="2"/>
              <a:buNone/>
            </a:pPr>
            <a:r>
              <a:rPr lang="tr-TR" altLang="tr-TR">
                <a:latin typeface="Arial" panose="020B0604020202020204" pitchFamily="34" charset="0"/>
                <a:cs typeface="Arial" panose="020B0604020202020204" pitchFamily="34" charset="0"/>
              </a:rPr>
              <a:t>Her bir iyon konsantrasyonu;  mg/100 mL süt, mek/L süt veya % olarak ifade edilir.</a:t>
            </a:r>
          </a:p>
          <a:p>
            <a:pPr>
              <a:buFont typeface="Wingdings 2" pitchFamily="2" charset="2"/>
              <a:buNone/>
            </a:pPr>
            <a:r>
              <a:rPr lang="tr-TR" altLang="tr-TR">
                <a:latin typeface="Arial" panose="020B0604020202020204" pitchFamily="34" charset="0"/>
                <a:cs typeface="Arial" panose="020B0604020202020204" pitchFamily="34" charset="0"/>
              </a:rPr>
              <a:t>Sütün mineral maddeleri miktarları açısından makro ve iz elementler olarak iki gruba ayrılır. </a:t>
            </a:r>
          </a:p>
          <a:p>
            <a:pPr>
              <a:buFontTx/>
              <a:buChar char="-"/>
            </a:pPr>
            <a:endParaRPr lang="tr-TR" altLang="tr-TR"/>
          </a:p>
          <a:p>
            <a:pPr>
              <a:buFontTx/>
              <a:buChar char="-"/>
            </a:pPr>
            <a:endParaRPr lang="tr-TR" altLang="tr-TR"/>
          </a:p>
          <a:p>
            <a:pPr>
              <a:buFontTx/>
              <a:buChar char="-"/>
            </a:pPr>
            <a:endParaRPr lang="tr-TR" altLang="tr-TR"/>
          </a:p>
        </p:txBody>
      </p:sp>
    </p:spTree>
    <p:extLst>
      <p:ext uri="{BB962C8B-B14F-4D97-AF65-F5344CB8AC3E}">
        <p14:creationId xmlns:p14="http://schemas.microsoft.com/office/powerpoint/2010/main" val="586350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o Yer Tutucusu">
            <a:extLst>
              <a:ext uri="{FF2B5EF4-FFF2-40B4-BE49-F238E27FC236}">
                <a16:creationId xmlns:a16="http://schemas.microsoft.com/office/drawing/2014/main" id="{773CCCD3-3FC8-C24A-B38E-217ED68A841B}"/>
              </a:ext>
            </a:extLst>
          </p:cNvPr>
          <p:cNvGraphicFramePr>
            <a:graphicFrameLocks noGrp="1"/>
          </p:cNvGraphicFramePr>
          <p:nvPr>
            <p:ph type="tbl" idx="1"/>
          </p:nvPr>
        </p:nvGraphicFramePr>
        <p:xfrm>
          <a:off x="2095500" y="1428751"/>
          <a:ext cx="8229600" cy="4060825"/>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65788">
                <a:tc gridSpan="4">
                  <a:txBody>
                    <a:bodyPr/>
                    <a:lstStyle/>
                    <a:p>
                      <a:pPr algn="ctr"/>
                      <a:r>
                        <a:rPr lang="tr-TR" sz="1800" dirty="0"/>
                        <a:t>İyonlar</a:t>
                      </a:r>
                    </a:p>
                  </a:txBody>
                  <a:tcPr marT="45723" marB="45723"/>
                </a:tc>
                <a:tc hMerge="1">
                  <a:txBody>
                    <a:bodyPr/>
                    <a:lstStyle/>
                    <a:p>
                      <a:endParaRPr lang="tr-TR" dirty="0"/>
                    </a:p>
                  </a:txBody>
                  <a:tcPr/>
                </a:tc>
                <a:tc hMerge="1">
                  <a:txBody>
                    <a:bodyPr/>
                    <a:lstStyle/>
                    <a:p>
                      <a:endParaRPr lang="tr-TR" dirty="0"/>
                    </a:p>
                  </a:txBody>
                  <a:tcPr/>
                </a:tc>
                <a:tc hMerge="1">
                  <a:txBody>
                    <a:bodyPr/>
                    <a:lstStyle/>
                    <a:p>
                      <a:endParaRPr lang="tr-TR" dirty="0"/>
                    </a:p>
                  </a:txBody>
                  <a:tcPr/>
                </a:tc>
                <a:extLst>
                  <a:ext uri="{0D108BD9-81ED-4DB2-BD59-A6C34878D82A}">
                    <a16:rowId xmlns:a16="http://schemas.microsoft.com/office/drawing/2014/main" val="10000"/>
                  </a:ext>
                </a:extLst>
              </a:tr>
              <a:tr h="365788">
                <a:tc gridSpan="2">
                  <a:txBody>
                    <a:bodyPr/>
                    <a:lstStyle/>
                    <a:p>
                      <a:pPr algn="ctr"/>
                      <a:r>
                        <a:rPr lang="tr-TR" sz="1800" dirty="0"/>
                        <a:t>Makro Elementler</a:t>
                      </a:r>
                    </a:p>
                  </a:txBody>
                  <a:tcPr marT="45723" marB="45723"/>
                </a:tc>
                <a:tc hMerge="1">
                  <a:txBody>
                    <a:bodyPr/>
                    <a:lstStyle/>
                    <a:p>
                      <a:endParaRPr lang="tr-TR" dirty="0"/>
                    </a:p>
                  </a:txBody>
                  <a:tcPr/>
                </a:tc>
                <a:tc gridSpan="2">
                  <a:txBody>
                    <a:bodyPr/>
                    <a:lstStyle/>
                    <a:p>
                      <a:pPr algn="ctr"/>
                      <a:r>
                        <a:rPr lang="tr-TR" sz="1800" dirty="0"/>
                        <a:t>İz Elementler</a:t>
                      </a:r>
                    </a:p>
                  </a:txBody>
                  <a:tcPr marT="45723" marB="45723"/>
                </a:tc>
                <a:tc hMerge="1">
                  <a:txBody>
                    <a:bodyPr/>
                    <a:lstStyle/>
                    <a:p>
                      <a:endParaRPr lang="tr-TR" dirty="0"/>
                    </a:p>
                  </a:txBody>
                  <a:tcPr/>
                </a:tc>
                <a:extLst>
                  <a:ext uri="{0D108BD9-81ED-4DB2-BD59-A6C34878D82A}">
                    <a16:rowId xmlns:a16="http://schemas.microsoft.com/office/drawing/2014/main" val="10001"/>
                  </a:ext>
                </a:extLst>
              </a:tr>
              <a:tr h="768736">
                <a:tc>
                  <a:txBody>
                    <a:bodyPr/>
                    <a:lstStyle/>
                    <a:p>
                      <a:r>
                        <a:rPr lang="tr-TR" sz="1800" dirty="0"/>
                        <a:t>Katyonlar</a:t>
                      </a:r>
                    </a:p>
                  </a:txBody>
                  <a:tcPr marT="45723" marB="45723"/>
                </a:tc>
                <a:tc>
                  <a:txBody>
                    <a:bodyPr/>
                    <a:lstStyle/>
                    <a:p>
                      <a:r>
                        <a:rPr lang="tr-TR" sz="1800" dirty="0"/>
                        <a:t>Anyonlar</a:t>
                      </a:r>
                    </a:p>
                  </a:txBody>
                  <a:tcPr marT="45723" marB="45723"/>
                </a:tc>
                <a:tc>
                  <a:txBody>
                    <a:bodyPr/>
                    <a:lstStyle/>
                    <a:p>
                      <a:r>
                        <a:rPr lang="tr-TR" sz="1800" dirty="0"/>
                        <a:t>Katyonlar</a:t>
                      </a:r>
                    </a:p>
                  </a:txBody>
                  <a:tcPr marT="45723" marB="45723"/>
                </a:tc>
                <a:tc>
                  <a:txBody>
                    <a:bodyPr/>
                    <a:lstStyle/>
                    <a:p>
                      <a:r>
                        <a:rPr lang="tr-TR" sz="1800" dirty="0"/>
                        <a:t>Anyonlar  ve anyon yapan elementler</a:t>
                      </a:r>
                    </a:p>
                  </a:txBody>
                  <a:tcPr marT="45723" marB="45723"/>
                </a:tc>
                <a:extLst>
                  <a:ext uri="{0D108BD9-81ED-4DB2-BD59-A6C34878D82A}">
                    <a16:rowId xmlns:a16="http://schemas.microsoft.com/office/drawing/2014/main" val="10002"/>
                  </a:ext>
                </a:extLst>
              </a:tr>
              <a:tr h="2560513">
                <a:tc>
                  <a:txBody>
                    <a:bodyPr/>
                    <a:lstStyle/>
                    <a:p>
                      <a:r>
                        <a:rPr lang="tr-TR" sz="1800" dirty="0" err="1"/>
                        <a:t>Na</a:t>
                      </a:r>
                      <a:r>
                        <a:rPr lang="tr-TR" sz="1800" dirty="0"/>
                        <a:t>+</a:t>
                      </a:r>
                    </a:p>
                    <a:p>
                      <a:r>
                        <a:rPr lang="tr-TR" sz="1800" dirty="0"/>
                        <a:t>K+</a:t>
                      </a:r>
                    </a:p>
                    <a:p>
                      <a:r>
                        <a:rPr lang="tr-TR" sz="1800" dirty="0" err="1"/>
                        <a:t>Ca</a:t>
                      </a:r>
                      <a:r>
                        <a:rPr lang="tr-TR" sz="1800" dirty="0"/>
                        <a:t>++</a:t>
                      </a:r>
                    </a:p>
                    <a:p>
                      <a:r>
                        <a:rPr lang="tr-TR" sz="1800" dirty="0"/>
                        <a:t>Mg++</a:t>
                      </a:r>
                    </a:p>
                  </a:txBody>
                  <a:tcPr marT="45723" marB="45723"/>
                </a:tc>
                <a:tc>
                  <a:txBody>
                    <a:bodyPr/>
                    <a:lstStyle/>
                    <a:p>
                      <a:r>
                        <a:rPr lang="tr-TR" sz="1800" dirty="0" err="1"/>
                        <a:t>Cl</a:t>
                      </a:r>
                      <a:r>
                        <a:rPr lang="tr-TR" sz="1800" dirty="0"/>
                        <a:t>-</a:t>
                      </a:r>
                    </a:p>
                    <a:p>
                      <a:r>
                        <a:rPr lang="tr-TR" sz="1800" dirty="0"/>
                        <a:t>PO4</a:t>
                      </a:r>
                    </a:p>
                    <a:p>
                      <a:r>
                        <a:rPr lang="tr-TR" sz="1800" dirty="0"/>
                        <a:t>SO4</a:t>
                      </a:r>
                    </a:p>
                    <a:p>
                      <a:r>
                        <a:rPr lang="tr-TR" sz="1800" dirty="0"/>
                        <a:t>HCO3</a:t>
                      </a:r>
                    </a:p>
                    <a:p>
                      <a:r>
                        <a:rPr lang="tr-TR" sz="1800" dirty="0" err="1"/>
                        <a:t>Sitrat</a:t>
                      </a:r>
                      <a:r>
                        <a:rPr lang="tr-TR" sz="1800" baseline="0" dirty="0"/>
                        <a:t> iyonları</a:t>
                      </a:r>
                      <a:endParaRPr lang="tr-TR" sz="1800" dirty="0"/>
                    </a:p>
                  </a:txBody>
                  <a:tcPr marT="45723" marB="45723"/>
                </a:tc>
                <a:tc>
                  <a:txBody>
                    <a:bodyPr/>
                    <a:lstStyle/>
                    <a:p>
                      <a:r>
                        <a:rPr lang="tr-TR" sz="1800" dirty="0" err="1"/>
                        <a:t>Fe</a:t>
                      </a:r>
                      <a:r>
                        <a:rPr lang="tr-TR" sz="1800" dirty="0"/>
                        <a:t>++          </a:t>
                      </a:r>
                      <a:r>
                        <a:rPr lang="tr-TR" sz="1800" dirty="0" err="1"/>
                        <a:t>Rb</a:t>
                      </a:r>
                      <a:r>
                        <a:rPr lang="tr-TR" sz="1800" dirty="0"/>
                        <a:t>++</a:t>
                      </a:r>
                    </a:p>
                    <a:p>
                      <a:r>
                        <a:rPr lang="tr-TR" sz="1800" dirty="0" err="1"/>
                        <a:t>Zn</a:t>
                      </a:r>
                      <a:r>
                        <a:rPr lang="tr-TR" sz="1800" dirty="0"/>
                        <a:t>++          </a:t>
                      </a:r>
                      <a:r>
                        <a:rPr lang="tr-TR" sz="1800" dirty="0" err="1"/>
                        <a:t>Li</a:t>
                      </a:r>
                      <a:r>
                        <a:rPr lang="tr-TR" sz="1800" dirty="0"/>
                        <a:t>+</a:t>
                      </a:r>
                    </a:p>
                    <a:p>
                      <a:r>
                        <a:rPr lang="tr-TR" sz="1800" dirty="0" err="1"/>
                        <a:t>Cu</a:t>
                      </a:r>
                      <a:r>
                        <a:rPr lang="tr-TR" sz="1800" dirty="0"/>
                        <a:t>++          </a:t>
                      </a:r>
                      <a:r>
                        <a:rPr lang="tr-TR" sz="1800" dirty="0" err="1"/>
                        <a:t>Ba</a:t>
                      </a:r>
                      <a:r>
                        <a:rPr lang="tr-TR" sz="1800" dirty="0"/>
                        <a:t>++ </a:t>
                      </a:r>
                    </a:p>
                    <a:p>
                      <a:r>
                        <a:rPr lang="tr-TR" sz="1800" dirty="0" err="1"/>
                        <a:t>Co</a:t>
                      </a:r>
                      <a:r>
                        <a:rPr lang="tr-TR" sz="1800" dirty="0"/>
                        <a:t>++          </a:t>
                      </a:r>
                      <a:r>
                        <a:rPr lang="tr-TR" sz="1800" dirty="0" err="1"/>
                        <a:t>Pb</a:t>
                      </a:r>
                      <a:r>
                        <a:rPr lang="tr-TR" sz="1800" dirty="0"/>
                        <a:t>++</a:t>
                      </a:r>
                    </a:p>
                    <a:p>
                      <a:r>
                        <a:rPr lang="tr-TR" sz="1800" dirty="0"/>
                        <a:t>Al+++         </a:t>
                      </a:r>
                      <a:r>
                        <a:rPr lang="tr-TR" sz="1800" dirty="0" err="1"/>
                        <a:t>Mo</a:t>
                      </a:r>
                      <a:r>
                        <a:rPr lang="tr-TR" sz="1800" dirty="0"/>
                        <a:t>++</a:t>
                      </a:r>
                    </a:p>
                    <a:p>
                      <a:r>
                        <a:rPr lang="tr-TR" sz="1800" dirty="0"/>
                        <a:t>Sn++</a:t>
                      </a:r>
                      <a:r>
                        <a:rPr lang="tr-TR" sz="1800" baseline="0" dirty="0"/>
                        <a:t>           </a:t>
                      </a:r>
                      <a:r>
                        <a:rPr lang="tr-TR" sz="1800" baseline="0" dirty="0" err="1"/>
                        <a:t>Cr</a:t>
                      </a:r>
                      <a:r>
                        <a:rPr lang="tr-TR" sz="1800" baseline="0" dirty="0"/>
                        <a:t>+++</a:t>
                      </a:r>
                      <a:endParaRPr lang="tr-TR" sz="1800" dirty="0"/>
                    </a:p>
                    <a:p>
                      <a:r>
                        <a:rPr lang="tr-TR" sz="1800" dirty="0" err="1"/>
                        <a:t>Sr</a:t>
                      </a:r>
                      <a:r>
                        <a:rPr lang="tr-TR" sz="1800" dirty="0"/>
                        <a:t>++            Ti+++</a:t>
                      </a:r>
                    </a:p>
                    <a:p>
                      <a:r>
                        <a:rPr lang="tr-TR" sz="1800" dirty="0" err="1"/>
                        <a:t>Mn</a:t>
                      </a:r>
                      <a:r>
                        <a:rPr lang="tr-TR" sz="1800" dirty="0"/>
                        <a:t>++          </a:t>
                      </a:r>
                      <a:r>
                        <a:rPr lang="tr-TR" sz="1800" dirty="0" err="1"/>
                        <a:t>Ag</a:t>
                      </a:r>
                      <a:r>
                        <a:rPr lang="tr-TR" sz="1800" dirty="0"/>
                        <a:t>+</a:t>
                      </a:r>
                    </a:p>
                    <a:p>
                      <a:r>
                        <a:rPr lang="tr-TR" sz="1800" dirty="0"/>
                        <a:t>                     V+++</a:t>
                      </a:r>
                    </a:p>
                  </a:txBody>
                  <a:tcPr marT="45723" marB="45723"/>
                </a:tc>
                <a:tc>
                  <a:txBody>
                    <a:bodyPr/>
                    <a:lstStyle/>
                    <a:p>
                      <a:r>
                        <a:rPr lang="tr-TR" sz="1800" dirty="0"/>
                        <a:t>F-</a:t>
                      </a:r>
                    </a:p>
                    <a:p>
                      <a:r>
                        <a:rPr lang="tr-TR" sz="1800" dirty="0"/>
                        <a:t>J-</a:t>
                      </a:r>
                    </a:p>
                    <a:p>
                      <a:r>
                        <a:rPr lang="tr-TR" sz="1800" dirty="0" err="1"/>
                        <a:t>Br</a:t>
                      </a:r>
                      <a:r>
                        <a:rPr lang="tr-TR" sz="1800" dirty="0"/>
                        <a:t>-</a:t>
                      </a:r>
                    </a:p>
                    <a:p>
                      <a:r>
                        <a:rPr lang="tr-TR" sz="1800" dirty="0"/>
                        <a:t>B</a:t>
                      </a:r>
                    </a:p>
                    <a:p>
                      <a:r>
                        <a:rPr lang="tr-TR" sz="1800" dirty="0"/>
                        <a:t>Si</a:t>
                      </a:r>
                    </a:p>
                    <a:p>
                      <a:r>
                        <a:rPr lang="tr-TR" sz="1800" dirty="0" err="1"/>
                        <a:t>Se</a:t>
                      </a:r>
                      <a:endParaRPr lang="tr-TR" sz="1800" dirty="0"/>
                    </a:p>
                  </a:txBody>
                  <a:tcPr marT="45723" marB="45723"/>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008374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1 Başlık">
            <a:extLst>
              <a:ext uri="{FF2B5EF4-FFF2-40B4-BE49-F238E27FC236}">
                <a16:creationId xmlns:a16="http://schemas.microsoft.com/office/drawing/2014/main" id="{935462F9-5C56-7943-93FF-AF3C42681269}"/>
              </a:ext>
            </a:extLst>
          </p:cNvPr>
          <p:cNvSpPr>
            <a:spLocks noGrp="1"/>
          </p:cNvSpPr>
          <p:nvPr>
            <p:ph type="title"/>
          </p:nvPr>
        </p:nvSpPr>
        <p:spPr/>
        <p:txBody>
          <a:bodyPr/>
          <a:lstStyle/>
          <a:p>
            <a:r>
              <a:rPr lang="tr-TR" altLang="tr-TR" sz="3200"/>
              <a:t>Sütün makro elementlerinin miktarları</a:t>
            </a:r>
          </a:p>
        </p:txBody>
      </p:sp>
      <p:graphicFrame>
        <p:nvGraphicFramePr>
          <p:cNvPr id="4" name="3 Tablo Yer Tutucusu">
            <a:extLst>
              <a:ext uri="{FF2B5EF4-FFF2-40B4-BE49-F238E27FC236}">
                <a16:creationId xmlns:a16="http://schemas.microsoft.com/office/drawing/2014/main" id="{7D21BE6F-D7EB-BD4D-9786-7CFB7A5627DF}"/>
              </a:ext>
            </a:extLst>
          </p:cNvPr>
          <p:cNvGraphicFramePr>
            <a:graphicFrameLocks noGrp="1"/>
          </p:cNvGraphicFramePr>
          <p:nvPr>
            <p:ph type="tbl" idx="1"/>
          </p:nvPr>
        </p:nvGraphicFramePr>
        <p:xfrm>
          <a:off x="1952625" y="2214564"/>
          <a:ext cx="8229600" cy="3965672"/>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626">
                <a:tc>
                  <a:txBody>
                    <a:bodyPr/>
                    <a:lstStyle/>
                    <a:p>
                      <a:endParaRPr lang="tr-TR" sz="1800" dirty="0"/>
                    </a:p>
                  </a:txBody>
                  <a:tcPr marT="45695" marB="45695"/>
                </a:tc>
                <a:tc gridSpan="2">
                  <a:txBody>
                    <a:bodyPr/>
                    <a:lstStyle/>
                    <a:p>
                      <a:pPr algn="ctr"/>
                      <a:r>
                        <a:rPr lang="tr-TR" sz="1800" dirty="0"/>
                        <a:t> yağsız sütte miktarları (ortalama değerler)</a:t>
                      </a:r>
                    </a:p>
                  </a:txBody>
                  <a:tcPr marT="45695" marB="45695"/>
                </a:tc>
                <a:tc hMerge="1">
                  <a:txBody>
                    <a:bodyPr/>
                    <a:lstStyle/>
                    <a:p>
                      <a:endParaRPr lang="tr-TR" dirty="0"/>
                    </a:p>
                  </a:txBody>
                  <a:tcPr/>
                </a:tc>
                <a:extLst>
                  <a:ext uri="{0D108BD9-81ED-4DB2-BD59-A6C34878D82A}">
                    <a16:rowId xmlns:a16="http://schemas.microsoft.com/office/drawing/2014/main" val="10000"/>
                  </a:ext>
                </a:extLst>
              </a:tr>
              <a:tr h="4861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a:t>iyonlar</a:t>
                      </a:r>
                    </a:p>
                  </a:txBody>
                  <a:tcPr marT="45695" marB="45695"/>
                </a:tc>
                <a:tc>
                  <a:txBody>
                    <a:bodyPr/>
                    <a:lstStyle/>
                    <a:p>
                      <a:pPr algn="ctr"/>
                      <a:r>
                        <a:rPr lang="tr-TR" sz="1800" dirty="0"/>
                        <a:t> %</a:t>
                      </a:r>
                    </a:p>
                  </a:txBody>
                  <a:tcPr marT="45695" marB="45695"/>
                </a:tc>
                <a:tc>
                  <a:txBody>
                    <a:bodyPr/>
                    <a:lstStyle/>
                    <a:p>
                      <a:pPr algn="ctr"/>
                      <a:r>
                        <a:rPr lang="tr-TR" sz="1800" dirty="0"/>
                        <a:t> mg/100 mL</a:t>
                      </a:r>
                    </a:p>
                  </a:txBody>
                  <a:tcPr marT="45695" marB="45695"/>
                </a:tc>
                <a:extLst>
                  <a:ext uri="{0D108BD9-81ED-4DB2-BD59-A6C34878D82A}">
                    <a16:rowId xmlns:a16="http://schemas.microsoft.com/office/drawing/2014/main" val="10001"/>
                  </a:ext>
                </a:extLst>
              </a:tr>
              <a:tr h="3108813">
                <a:tc>
                  <a:txBody>
                    <a:bodyPr/>
                    <a:lstStyle/>
                    <a:p>
                      <a:r>
                        <a:rPr lang="tr-TR" sz="1800" dirty="0"/>
                        <a:t>Sodyum</a:t>
                      </a:r>
                    </a:p>
                    <a:p>
                      <a:r>
                        <a:rPr lang="tr-TR" sz="1800" dirty="0"/>
                        <a:t>Potasyum</a:t>
                      </a:r>
                    </a:p>
                    <a:p>
                      <a:r>
                        <a:rPr lang="tr-TR" sz="1800" dirty="0"/>
                        <a:t>Kalsiyum</a:t>
                      </a:r>
                    </a:p>
                    <a:p>
                      <a:r>
                        <a:rPr lang="tr-TR" sz="1800" dirty="0"/>
                        <a:t>Magnezyum</a:t>
                      </a:r>
                    </a:p>
                    <a:p>
                      <a:r>
                        <a:rPr lang="tr-TR" sz="1800" dirty="0"/>
                        <a:t>Toplam</a:t>
                      </a:r>
                      <a:r>
                        <a:rPr lang="tr-TR" sz="1800" baseline="0" dirty="0"/>
                        <a:t> fosfor</a:t>
                      </a:r>
                    </a:p>
                    <a:p>
                      <a:r>
                        <a:rPr lang="tr-TR" sz="1800" baseline="0" dirty="0"/>
                        <a:t>Anorganik fosfor (PO4)</a:t>
                      </a:r>
                    </a:p>
                    <a:p>
                      <a:r>
                        <a:rPr lang="tr-TR" sz="1800" baseline="0" dirty="0"/>
                        <a:t>Klorür</a:t>
                      </a:r>
                    </a:p>
                    <a:p>
                      <a:r>
                        <a:rPr lang="tr-TR" sz="1800" baseline="0" dirty="0"/>
                        <a:t>Sülfat</a:t>
                      </a:r>
                    </a:p>
                    <a:p>
                      <a:r>
                        <a:rPr lang="tr-TR" sz="1800" baseline="0" dirty="0"/>
                        <a:t>Karbonat (HCO3)</a:t>
                      </a:r>
                    </a:p>
                    <a:p>
                      <a:r>
                        <a:rPr lang="tr-TR" sz="1800" baseline="0" dirty="0" err="1"/>
                        <a:t>Sitrat</a:t>
                      </a:r>
                      <a:endParaRPr lang="tr-TR" sz="1800" dirty="0"/>
                    </a:p>
                  </a:txBody>
                  <a:tcPr marT="45695" marB="45695"/>
                </a:tc>
                <a:tc>
                  <a:txBody>
                    <a:bodyPr/>
                    <a:lstStyle/>
                    <a:p>
                      <a:pPr algn="ctr"/>
                      <a:r>
                        <a:rPr lang="tr-TR" sz="1800" dirty="0">
                          <a:latin typeface="Arial" pitchFamily="34" charset="0"/>
                          <a:cs typeface="Arial" pitchFamily="34" charset="0"/>
                        </a:rPr>
                        <a:t>0.05</a:t>
                      </a:r>
                    </a:p>
                    <a:p>
                      <a:pPr algn="ctr"/>
                      <a:r>
                        <a:rPr lang="tr-TR" sz="1800" dirty="0">
                          <a:latin typeface="Arial" pitchFamily="34" charset="0"/>
                          <a:cs typeface="Arial" pitchFamily="34" charset="0"/>
                        </a:rPr>
                        <a:t>0.15</a:t>
                      </a:r>
                    </a:p>
                    <a:p>
                      <a:pPr algn="ctr"/>
                      <a:r>
                        <a:rPr lang="tr-TR" sz="1800" dirty="0">
                          <a:latin typeface="Arial" pitchFamily="34" charset="0"/>
                          <a:cs typeface="Arial" pitchFamily="34" charset="0"/>
                        </a:rPr>
                        <a:t>0.12</a:t>
                      </a:r>
                    </a:p>
                    <a:p>
                      <a:pPr algn="ctr"/>
                      <a:r>
                        <a:rPr lang="tr-TR" sz="1800" dirty="0">
                          <a:latin typeface="Arial" pitchFamily="34" charset="0"/>
                          <a:cs typeface="Arial" pitchFamily="34" charset="0"/>
                        </a:rPr>
                        <a:t>0.01</a:t>
                      </a:r>
                    </a:p>
                    <a:p>
                      <a:pPr algn="ctr"/>
                      <a:endParaRPr lang="tr-TR" sz="1800" dirty="0">
                        <a:latin typeface="Arial" pitchFamily="34" charset="0"/>
                        <a:cs typeface="Arial" pitchFamily="34" charset="0"/>
                      </a:endParaRPr>
                    </a:p>
                    <a:p>
                      <a:pPr algn="ctr"/>
                      <a:r>
                        <a:rPr lang="tr-TR" sz="1800" dirty="0">
                          <a:latin typeface="Arial" pitchFamily="34" charset="0"/>
                          <a:cs typeface="Arial" pitchFamily="34" charset="0"/>
                        </a:rPr>
                        <a:t>0.21</a:t>
                      </a:r>
                    </a:p>
                    <a:p>
                      <a:pPr algn="ctr"/>
                      <a:r>
                        <a:rPr lang="tr-TR" sz="1800" dirty="0">
                          <a:latin typeface="Arial" pitchFamily="34" charset="0"/>
                          <a:cs typeface="Arial" pitchFamily="34" charset="0"/>
                        </a:rPr>
                        <a:t>0.10</a:t>
                      </a:r>
                    </a:p>
                    <a:p>
                      <a:pPr algn="ctr"/>
                      <a:r>
                        <a:rPr lang="tr-TR" sz="1800" dirty="0">
                          <a:latin typeface="Arial" pitchFamily="34" charset="0"/>
                          <a:cs typeface="Arial" pitchFamily="34" charset="0"/>
                        </a:rPr>
                        <a:t>0.01</a:t>
                      </a:r>
                    </a:p>
                    <a:p>
                      <a:pPr algn="ctr"/>
                      <a:r>
                        <a:rPr lang="tr-TR" sz="1800" dirty="0">
                          <a:latin typeface="Arial" pitchFamily="34" charset="0"/>
                          <a:cs typeface="Arial" pitchFamily="34" charset="0"/>
                        </a:rPr>
                        <a:t>0.02</a:t>
                      </a:r>
                    </a:p>
                    <a:p>
                      <a:pPr algn="ctr"/>
                      <a:r>
                        <a:rPr lang="tr-TR" sz="1800" dirty="0">
                          <a:latin typeface="Arial" pitchFamily="34" charset="0"/>
                          <a:cs typeface="Arial" pitchFamily="34" charset="0"/>
                        </a:rPr>
                        <a:t>0.2</a:t>
                      </a:r>
                    </a:p>
                    <a:p>
                      <a:pPr algn="ctr"/>
                      <a:endParaRPr lang="tr-TR" sz="1800" dirty="0">
                        <a:latin typeface="Arial" pitchFamily="34" charset="0"/>
                        <a:cs typeface="Arial" pitchFamily="34" charset="0"/>
                      </a:endParaRPr>
                    </a:p>
                  </a:txBody>
                  <a:tcPr marT="45695" marB="45695"/>
                </a:tc>
                <a:tc>
                  <a:txBody>
                    <a:bodyPr/>
                    <a:lstStyle/>
                    <a:p>
                      <a:pPr algn="ctr"/>
                      <a:r>
                        <a:rPr lang="tr-TR" sz="1800" dirty="0">
                          <a:latin typeface="Arial" pitchFamily="34" charset="0"/>
                          <a:cs typeface="Arial" pitchFamily="34" charset="0"/>
                        </a:rPr>
                        <a:t>50</a:t>
                      </a:r>
                    </a:p>
                    <a:p>
                      <a:pPr algn="ctr"/>
                      <a:r>
                        <a:rPr lang="tr-TR" sz="1800" dirty="0">
                          <a:latin typeface="Arial" pitchFamily="34" charset="0"/>
                          <a:cs typeface="Arial" pitchFamily="34" charset="0"/>
                        </a:rPr>
                        <a:t>145</a:t>
                      </a:r>
                    </a:p>
                    <a:p>
                      <a:pPr algn="ctr"/>
                      <a:r>
                        <a:rPr lang="tr-TR" sz="1800" dirty="0">
                          <a:latin typeface="Arial" pitchFamily="34" charset="0"/>
                          <a:cs typeface="Arial" pitchFamily="34" charset="0"/>
                        </a:rPr>
                        <a:t>120</a:t>
                      </a:r>
                    </a:p>
                    <a:p>
                      <a:pPr algn="ctr"/>
                      <a:r>
                        <a:rPr lang="tr-TR" sz="1800" dirty="0">
                          <a:latin typeface="Arial" pitchFamily="34" charset="0"/>
                          <a:cs typeface="Arial" pitchFamily="34" charset="0"/>
                        </a:rPr>
                        <a:t>13</a:t>
                      </a:r>
                    </a:p>
                    <a:p>
                      <a:pPr algn="ctr"/>
                      <a:r>
                        <a:rPr lang="tr-TR" sz="1800" dirty="0">
                          <a:latin typeface="Arial" pitchFamily="34" charset="0"/>
                          <a:cs typeface="Arial" pitchFamily="34" charset="0"/>
                        </a:rPr>
                        <a:t>95</a:t>
                      </a:r>
                    </a:p>
                    <a:p>
                      <a:pPr algn="ctr"/>
                      <a:r>
                        <a:rPr lang="tr-TR" sz="1800" dirty="0">
                          <a:latin typeface="Arial" pitchFamily="34" charset="0"/>
                          <a:cs typeface="Arial" pitchFamily="34" charset="0"/>
                        </a:rPr>
                        <a:t>75</a:t>
                      </a:r>
                    </a:p>
                    <a:p>
                      <a:pPr algn="ctr"/>
                      <a:r>
                        <a:rPr lang="tr-TR" sz="1800" dirty="0">
                          <a:latin typeface="Arial" pitchFamily="34" charset="0"/>
                          <a:cs typeface="Arial" pitchFamily="34" charset="0"/>
                        </a:rPr>
                        <a:t>100</a:t>
                      </a:r>
                    </a:p>
                    <a:p>
                      <a:pPr algn="ctr"/>
                      <a:r>
                        <a:rPr lang="tr-TR" sz="1800" dirty="0">
                          <a:latin typeface="Arial" pitchFamily="34" charset="0"/>
                          <a:cs typeface="Arial" pitchFamily="34" charset="0"/>
                        </a:rPr>
                        <a:t>10</a:t>
                      </a:r>
                    </a:p>
                    <a:p>
                      <a:pPr algn="ctr"/>
                      <a:r>
                        <a:rPr lang="tr-TR" sz="1800" dirty="0">
                          <a:latin typeface="Arial" pitchFamily="34" charset="0"/>
                          <a:cs typeface="Arial" pitchFamily="34" charset="0"/>
                        </a:rPr>
                        <a:t>20</a:t>
                      </a:r>
                    </a:p>
                    <a:p>
                      <a:pPr algn="ctr"/>
                      <a:r>
                        <a:rPr lang="tr-TR" sz="1800" dirty="0">
                          <a:latin typeface="Arial" pitchFamily="34" charset="0"/>
                          <a:cs typeface="Arial" pitchFamily="34" charset="0"/>
                        </a:rPr>
                        <a:t>175</a:t>
                      </a:r>
                    </a:p>
                  </a:txBody>
                  <a:tcPr marT="45695" marB="45695"/>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323667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3 Başlık">
            <a:extLst>
              <a:ext uri="{FF2B5EF4-FFF2-40B4-BE49-F238E27FC236}">
                <a16:creationId xmlns:a16="http://schemas.microsoft.com/office/drawing/2014/main" id="{8539463D-F3C3-3C44-9A41-3C9F96CE02A6}"/>
              </a:ext>
            </a:extLst>
          </p:cNvPr>
          <p:cNvSpPr>
            <a:spLocks noGrp="1"/>
          </p:cNvSpPr>
          <p:nvPr>
            <p:ph type="title"/>
          </p:nvPr>
        </p:nvSpPr>
        <p:spPr>
          <a:xfrm>
            <a:off x="1992313" y="260350"/>
            <a:ext cx="8229600" cy="1143000"/>
          </a:xfrm>
        </p:spPr>
        <p:txBody>
          <a:bodyPr/>
          <a:lstStyle/>
          <a:p>
            <a:r>
              <a:rPr lang="tr-TR" altLang="tr-TR" sz="3200" b="1">
                <a:latin typeface="Arial" panose="020B0604020202020204" pitchFamily="34" charset="0"/>
                <a:cs typeface="Arial" panose="020B0604020202020204" pitchFamily="34" charset="0"/>
              </a:rPr>
              <a:t>Makro elementlerin Önemi</a:t>
            </a:r>
            <a:endParaRPr lang="tr-TR" altLang="tr-TR" sz="3200"/>
          </a:p>
        </p:txBody>
      </p:sp>
      <p:sp>
        <p:nvSpPr>
          <p:cNvPr id="276483" name="4 İçerik Yer Tutucusu">
            <a:extLst>
              <a:ext uri="{FF2B5EF4-FFF2-40B4-BE49-F238E27FC236}">
                <a16:creationId xmlns:a16="http://schemas.microsoft.com/office/drawing/2014/main" id="{49CD5F8A-5F67-AC4B-AF24-9028164BC012}"/>
              </a:ext>
            </a:extLst>
          </p:cNvPr>
          <p:cNvSpPr>
            <a:spLocks noGrp="1"/>
          </p:cNvSpPr>
          <p:nvPr>
            <p:ph idx="1"/>
          </p:nvPr>
        </p:nvSpPr>
        <p:spPr>
          <a:xfrm>
            <a:off x="1981200" y="1341438"/>
            <a:ext cx="8229600" cy="4983162"/>
          </a:xfrm>
        </p:spPr>
        <p:txBody>
          <a:bodyPr>
            <a:normAutofit fontScale="92500"/>
          </a:bodyPr>
          <a:lstStyle/>
          <a:p>
            <a:pPr marL="514350" indent="-514350" algn="just">
              <a:buFont typeface="Calibri" panose="020F0502020204030204" pitchFamily="34" charset="0"/>
              <a:buAutoNum type="arabicPeriod"/>
            </a:pPr>
            <a:r>
              <a:rPr lang="tr-TR" altLang="tr-TR">
                <a:latin typeface="Arial" panose="020B0604020202020204" pitchFamily="34" charset="0"/>
                <a:cs typeface="Arial" panose="020B0604020202020204" pitchFamily="34" charset="0"/>
              </a:rPr>
              <a:t>Kalsiyum, fosfor, magnezyum, sodyum, potasyum, klorür, başta olmak üzere kükürt ve azot organizmanın gelişmesi ve büyümesi için mutlak gerekli elementlerdir. Dolayısıyla </a:t>
            </a:r>
            <a:r>
              <a:rPr lang="tr-TR" altLang="tr-TR">
                <a:solidFill>
                  <a:srgbClr val="FF0000"/>
                </a:solidFill>
                <a:latin typeface="Arial" panose="020B0604020202020204" pitchFamily="34" charset="0"/>
                <a:cs typeface="Arial" panose="020B0604020202020204" pitchFamily="34" charset="0"/>
              </a:rPr>
              <a:t>beslenme fizyolojisi </a:t>
            </a:r>
            <a:r>
              <a:rPr lang="tr-TR" altLang="tr-TR">
                <a:latin typeface="Arial" panose="020B0604020202020204" pitchFamily="34" charset="0"/>
                <a:cs typeface="Arial" panose="020B0604020202020204" pitchFamily="34" charset="0"/>
              </a:rPr>
              <a:t>açısından öneme sahiptir. </a:t>
            </a:r>
          </a:p>
          <a:p>
            <a:pPr marL="514350" indent="-514350" algn="just">
              <a:buFont typeface="Calibri" panose="020F0502020204030204" pitchFamily="34" charset="0"/>
              <a:buAutoNum type="arabicPeriod"/>
            </a:pPr>
            <a:r>
              <a:rPr lang="tr-TR" altLang="tr-TR">
                <a:latin typeface="Arial" panose="020B0604020202020204" pitchFamily="34" charset="0"/>
                <a:cs typeface="Arial" panose="020B0604020202020204" pitchFamily="34" charset="0"/>
              </a:rPr>
              <a:t>Süt proteinlerinin kolloidal yapılarını </a:t>
            </a:r>
            <a:r>
              <a:rPr lang="tr-TR" altLang="tr-TR">
                <a:solidFill>
                  <a:srgbClr val="FF0000"/>
                </a:solidFill>
                <a:latin typeface="Arial" panose="020B0604020202020204" pitchFamily="34" charset="0"/>
                <a:cs typeface="Arial" panose="020B0604020202020204" pitchFamily="34" charset="0"/>
              </a:rPr>
              <a:t>stabilize</a:t>
            </a:r>
            <a:r>
              <a:rPr lang="tr-TR" altLang="tr-TR">
                <a:latin typeface="Arial" panose="020B0604020202020204" pitchFamily="34" charset="0"/>
                <a:cs typeface="Arial" panose="020B0604020202020204" pitchFamily="34" charset="0"/>
              </a:rPr>
              <a:t> eder. </a:t>
            </a:r>
          </a:p>
          <a:p>
            <a:pPr marL="514350" indent="-514350" algn="just">
              <a:buFont typeface="Calibri" panose="020F0502020204030204" pitchFamily="34" charset="0"/>
              <a:buAutoNum type="arabicPeriod"/>
            </a:pPr>
            <a:r>
              <a:rPr lang="tr-TR" altLang="tr-TR">
                <a:latin typeface="Arial" panose="020B0604020202020204" pitchFamily="34" charset="0"/>
                <a:cs typeface="Arial" panose="020B0604020202020204" pitchFamily="34" charset="0"/>
              </a:rPr>
              <a:t>Kazein kompleksinin bileşiminde kalsiyum iyonları önemlidir. Yüzeyde adsorbe edilerek hidrat zarını dolayısıyla kolloidal kazeini kuvvetlendirir. Kazein misellerinin büyüklüğü sütteki kalsiyum iyon miktarına bağlıdır. Kalsiyumun uzaklaşması durumunda kazein miselleri alt misellere (sub) parçalanır.</a:t>
            </a:r>
          </a:p>
        </p:txBody>
      </p:sp>
    </p:spTree>
    <p:extLst>
      <p:ext uri="{BB962C8B-B14F-4D97-AF65-F5344CB8AC3E}">
        <p14:creationId xmlns:p14="http://schemas.microsoft.com/office/powerpoint/2010/main" val="1096158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53C6FEC6-8546-1543-91B7-021AD07D9AED}"/>
              </a:ext>
            </a:extLst>
          </p:cNvPr>
          <p:cNvSpPr>
            <a:spLocks noGrp="1"/>
          </p:cNvSpPr>
          <p:nvPr>
            <p:ph idx="1"/>
          </p:nvPr>
        </p:nvSpPr>
        <p:spPr>
          <a:xfrm>
            <a:off x="1981200" y="765176"/>
            <a:ext cx="8229600" cy="5559425"/>
          </a:xfrm>
        </p:spPr>
        <p:txBody>
          <a:bodyPr>
            <a:normAutofit fontScale="92500"/>
          </a:bodyPr>
          <a:lstStyle/>
          <a:p>
            <a:pPr marL="442913" indent="-88900" algn="just">
              <a:buNone/>
              <a:defRPr/>
            </a:pPr>
            <a:r>
              <a:rPr lang="tr-TR" dirty="0">
                <a:latin typeface="Arial" pitchFamily="34" charset="0"/>
                <a:cs typeface="Arial" pitchFamily="34" charset="0"/>
              </a:rPr>
              <a:t> Fosfat ve </a:t>
            </a:r>
            <a:r>
              <a:rPr lang="tr-TR" dirty="0" err="1">
                <a:latin typeface="Arial" pitchFamily="34" charset="0"/>
                <a:cs typeface="Arial" pitchFamily="34" charset="0"/>
              </a:rPr>
              <a:t>sitratlar</a:t>
            </a:r>
            <a:r>
              <a:rPr lang="tr-TR" dirty="0">
                <a:latin typeface="Arial" pitchFamily="34" charset="0"/>
                <a:cs typeface="Arial" pitchFamily="34" charset="0"/>
              </a:rPr>
              <a:t> ile </a:t>
            </a:r>
            <a:r>
              <a:rPr lang="tr-TR" dirty="0" err="1">
                <a:latin typeface="Arial" pitchFamily="34" charset="0"/>
                <a:cs typeface="Arial" pitchFamily="34" charset="0"/>
              </a:rPr>
              <a:t>kolloidal</a:t>
            </a:r>
            <a:r>
              <a:rPr lang="tr-TR" dirty="0">
                <a:latin typeface="Arial" pitchFamily="34" charset="0"/>
                <a:cs typeface="Arial" pitchFamily="34" charset="0"/>
              </a:rPr>
              <a:t> veya kompleks oluşturarak bağlanmayan veya ortamda fazla bulunan kalsiyum iyonları, kazein partiküllerinin büyümesine ve </a:t>
            </a:r>
            <a:r>
              <a:rPr lang="tr-TR" dirty="0" err="1">
                <a:latin typeface="Arial" pitchFamily="34" charset="0"/>
                <a:cs typeface="Arial" pitchFamily="34" charset="0"/>
              </a:rPr>
              <a:t>flokülasyonuna</a:t>
            </a:r>
            <a:r>
              <a:rPr lang="tr-TR" dirty="0">
                <a:latin typeface="Arial" pitchFamily="34" charset="0"/>
                <a:cs typeface="Arial" pitchFamily="34" charset="0"/>
              </a:rPr>
              <a:t> yol açar. </a:t>
            </a:r>
          </a:p>
          <a:p>
            <a:pPr marL="442913" indent="-88900" algn="just">
              <a:buNone/>
              <a:defRPr/>
            </a:pPr>
            <a:r>
              <a:rPr lang="tr-TR" dirty="0">
                <a:latin typeface="Arial" pitchFamily="34" charset="0"/>
                <a:cs typeface="Arial" pitchFamily="34" charset="0"/>
              </a:rPr>
              <a:t>  Peynir mayası ile pıhtılaşma sırasında, </a:t>
            </a:r>
            <a:r>
              <a:rPr lang="tr-TR" dirty="0">
                <a:solidFill>
                  <a:srgbClr val="FF0000"/>
                </a:solidFill>
                <a:latin typeface="Arial" pitchFamily="34" charset="0"/>
                <a:cs typeface="Arial" pitchFamily="34" charset="0"/>
              </a:rPr>
              <a:t>kalsiyum iyonları </a:t>
            </a:r>
            <a:r>
              <a:rPr lang="tr-TR" dirty="0" err="1">
                <a:solidFill>
                  <a:srgbClr val="FF0000"/>
                </a:solidFill>
                <a:latin typeface="Arial" pitchFamily="34" charset="0"/>
                <a:cs typeface="Arial" pitchFamily="34" charset="0"/>
              </a:rPr>
              <a:t>enzimatik</a:t>
            </a:r>
            <a:r>
              <a:rPr lang="tr-TR" dirty="0">
                <a:solidFill>
                  <a:srgbClr val="FF0000"/>
                </a:solidFill>
                <a:latin typeface="Arial" pitchFamily="34" charset="0"/>
                <a:cs typeface="Arial" pitchFamily="34" charset="0"/>
              </a:rPr>
              <a:t> olarak parçalanmış kazein miselleri ile jel oluşturarak bağlayıcı </a:t>
            </a:r>
            <a:r>
              <a:rPr lang="tr-TR" dirty="0">
                <a:latin typeface="Arial" pitchFamily="34" charset="0"/>
                <a:cs typeface="Arial" pitchFamily="34" charset="0"/>
              </a:rPr>
              <a:t>görev üstlenir. Maya ile pıhtılaşma hızı büyük oranda ortamdaki kalsiyum iyon konsantrasyonuna bağlıdır.</a:t>
            </a:r>
          </a:p>
          <a:p>
            <a:pPr marL="514350" indent="-514350" algn="just">
              <a:buFont typeface="+mj-lt"/>
              <a:buAutoNum type="arabicPeriod" startAt="4"/>
              <a:defRPr/>
            </a:pPr>
            <a:r>
              <a:rPr lang="tr-TR" dirty="0">
                <a:latin typeface="Arial" pitchFamily="34" charset="0"/>
                <a:cs typeface="Arial" pitchFamily="34" charset="0"/>
              </a:rPr>
              <a:t>Sütün hidrojen iyonlarına karşı olan tamponlayıcı etkisi hidrojen tuzlarının çözünürlük dengesinden kaynaklanmaktadır. Süt belirli bir sınıra kadar asit ya da baz ilave edildiğinde sütün </a:t>
            </a:r>
            <a:r>
              <a:rPr lang="tr-TR" dirty="0" err="1">
                <a:latin typeface="Arial" pitchFamily="34" charset="0"/>
                <a:cs typeface="Arial" pitchFamily="34" charset="0"/>
              </a:rPr>
              <a:t>pH</a:t>
            </a:r>
            <a:r>
              <a:rPr lang="tr-TR" dirty="0">
                <a:latin typeface="Arial" pitchFamily="34" charset="0"/>
                <a:cs typeface="Arial" pitchFamily="34" charset="0"/>
              </a:rPr>
              <a:t> değerinde değişme olmamaktadır.   </a:t>
            </a:r>
          </a:p>
          <a:p>
            <a:pPr marL="514350" indent="-514350" algn="just">
              <a:buNone/>
              <a:defRPr/>
            </a:pPr>
            <a:endParaRPr lang="tr-TR" dirty="0"/>
          </a:p>
        </p:txBody>
      </p:sp>
    </p:spTree>
    <p:extLst>
      <p:ext uri="{BB962C8B-B14F-4D97-AF65-F5344CB8AC3E}">
        <p14:creationId xmlns:p14="http://schemas.microsoft.com/office/powerpoint/2010/main" val="2815362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58A79AE2-9FDB-C74A-ADB8-D6D53BB478D1}"/>
              </a:ext>
            </a:extLst>
          </p:cNvPr>
          <p:cNvSpPr>
            <a:spLocks noGrp="1"/>
          </p:cNvSpPr>
          <p:nvPr>
            <p:ph idx="1"/>
          </p:nvPr>
        </p:nvSpPr>
        <p:spPr>
          <a:xfrm>
            <a:off x="1981200" y="765176"/>
            <a:ext cx="8229600" cy="5559425"/>
          </a:xfrm>
        </p:spPr>
        <p:txBody>
          <a:bodyPr/>
          <a:lstStyle/>
          <a:p>
            <a:pPr marL="514350" indent="-514350" algn="just">
              <a:buFont typeface="+mj-lt"/>
              <a:buAutoNum type="arabicPeriod" startAt="5"/>
              <a:defRPr/>
            </a:pPr>
            <a:r>
              <a:rPr lang="tr-TR" dirty="0">
                <a:latin typeface="Arial" pitchFamily="34" charset="0"/>
                <a:cs typeface="Arial" pitchFamily="34" charset="0"/>
              </a:rPr>
              <a:t>İz elementlerden </a:t>
            </a:r>
            <a:r>
              <a:rPr lang="tr-TR" dirty="0" err="1">
                <a:latin typeface="Arial" pitchFamily="34" charset="0"/>
                <a:cs typeface="Arial" pitchFamily="34" charset="0"/>
              </a:rPr>
              <a:t>Cu</a:t>
            </a:r>
            <a:r>
              <a:rPr lang="tr-TR" dirty="0">
                <a:latin typeface="Arial" pitchFamily="34" charset="0"/>
                <a:cs typeface="Arial" pitchFamily="34" charset="0"/>
              </a:rPr>
              <a:t>, </a:t>
            </a:r>
            <a:r>
              <a:rPr lang="tr-TR" dirty="0" err="1">
                <a:latin typeface="Arial" pitchFamily="34" charset="0"/>
                <a:cs typeface="Arial" pitchFamily="34" charset="0"/>
              </a:rPr>
              <a:t>Fe</a:t>
            </a:r>
            <a:r>
              <a:rPr lang="tr-TR" dirty="0">
                <a:latin typeface="Arial" pitchFamily="34" charset="0"/>
                <a:cs typeface="Arial" pitchFamily="34" charset="0"/>
              </a:rPr>
              <a:t> ve </a:t>
            </a:r>
            <a:r>
              <a:rPr lang="tr-TR" dirty="0" err="1">
                <a:latin typeface="Arial" pitchFamily="34" charset="0"/>
                <a:cs typeface="Arial" pitchFamily="34" charset="0"/>
              </a:rPr>
              <a:t>Mn</a:t>
            </a:r>
            <a:r>
              <a:rPr lang="tr-TR" dirty="0">
                <a:latin typeface="Arial" pitchFamily="34" charset="0"/>
                <a:cs typeface="Arial" pitchFamily="34" charset="0"/>
              </a:rPr>
              <a:t> yağın parçalanmasında  katalitik etkisi olduğundan süt ve ürünlerinin dayanımında etkilidirler. </a:t>
            </a:r>
          </a:p>
          <a:p>
            <a:pPr marL="514350" indent="-514350" algn="just">
              <a:buFont typeface="+mj-lt"/>
              <a:buAutoNum type="arabicPeriod" startAt="5"/>
              <a:defRPr/>
            </a:pPr>
            <a:r>
              <a:rPr lang="tr-TR" dirty="0" err="1">
                <a:latin typeface="Arial" pitchFamily="34" charset="0"/>
                <a:cs typeface="Arial" pitchFamily="34" charset="0"/>
              </a:rPr>
              <a:t>Sitrit</a:t>
            </a:r>
            <a:r>
              <a:rPr lang="tr-TR" dirty="0">
                <a:latin typeface="Arial" pitchFamily="34" charset="0"/>
                <a:cs typeface="Arial" pitchFamily="34" charset="0"/>
              </a:rPr>
              <a:t> asit, mikroorganizmalar tarafından kullanılarak karakteristik aromanın özellikle </a:t>
            </a:r>
            <a:r>
              <a:rPr lang="tr-TR" dirty="0" err="1">
                <a:latin typeface="Arial" pitchFamily="34" charset="0"/>
                <a:cs typeface="Arial" pitchFamily="34" charset="0"/>
              </a:rPr>
              <a:t>diasetil</a:t>
            </a:r>
            <a:r>
              <a:rPr lang="tr-TR" dirty="0">
                <a:latin typeface="Arial" pitchFamily="34" charset="0"/>
                <a:cs typeface="Arial" pitchFamily="34" charset="0"/>
              </a:rPr>
              <a:t>  oluşumunda etkilidir.</a:t>
            </a:r>
          </a:p>
          <a:p>
            <a:pPr algn="just">
              <a:buFont typeface="Wingdings 2" panose="05020102010507070707" pitchFamily="18" charset="2"/>
              <a:buChar char=""/>
              <a:defRPr/>
            </a:pPr>
            <a:endParaRPr lang="tr-TR" dirty="0">
              <a:latin typeface="Arial" pitchFamily="34" charset="0"/>
              <a:cs typeface="Arial" pitchFamily="34" charset="0"/>
            </a:endParaRPr>
          </a:p>
        </p:txBody>
      </p:sp>
    </p:spTree>
    <p:extLst>
      <p:ext uri="{BB962C8B-B14F-4D97-AF65-F5344CB8AC3E}">
        <p14:creationId xmlns:p14="http://schemas.microsoft.com/office/powerpoint/2010/main" val="3237700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1 Başlık">
            <a:extLst>
              <a:ext uri="{FF2B5EF4-FFF2-40B4-BE49-F238E27FC236}">
                <a16:creationId xmlns:a16="http://schemas.microsoft.com/office/drawing/2014/main" id="{AC3A719C-0840-5B4E-8439-0F1F05DFEA00}"/>
              </a:ext>
            </a:extLst>
          </p:cNvPr>
          <p:cNvSpPr>
            <a:spLocks noGrp="1"/>
          </p:cNvSpPr>
          <p:nvPr>
            <p:ph type="title"/>
          </p:nvPr>
        </p:nvSpPr>
        <p:spPr>
          <a:xfrm>
            <a:off x="2063750" y="0"/>
            <a:ext cx="8229600" cy="1214438"/>
          </a:xfrm>
        </p:spPr>
        <p:txBody>
          <a:bodyPr/>
          <a:lstStyle/>
          <a:p>
            <a:r>
              <a:rPr lang="tr-TR" altLang="tr-TR" sz="3600">
                <a:latin typeface="Arial" panose="020B0604020202020204" pitchFamily="34" charset="0"/>
                <a:cs typeface="Arial" panose="020B0604020202020204" pitchFamily="34" charset="0"/>
              </a:rPr>
              <a:t>Kalsiyumun önemi</a:t>
            </a:r>
          </a:p>
        </p:txBody>
      </p:sp>
      <p:sp>
        <p:nvSpPr>
          <p:cNvPr id="282627" name="2 İçerik Yer Tutucusu">
            <a:extLst>
              <a:ext uri="{FF2B5EF4-FFF2-40B4-BE49-F238E27FC236}">
                <a16:creationId xmlns:a16="http://schemas.microsoft.com/office/drawing/2014/main" id="{8E6E2A24-ACB7-3A4C-B830-29F24AAEA0B4}"/>
              </a:ext>
            </a:extLst>
          </p:cNvPr>
          <p:cNvSpPr>
            <a:spLocks noGrp="1"/>
          </p:cNvSpPr>
          <p:nvPr>
            <p:ph idx="1"/>
          </p:nvPr>
        </p:nvSpPr>
        <p:spPr>
          <a:xfrm>
            <a:off x="1774825" y="1412876"/>
            <a:ext cx="8642350" cy="4911725"/>
          </a:xfrm>
        </p:spPr>
        <p:txBody>
          <a:bodyPr/>
          <a:lstStyle/>
          <a:p>
            <a:pPr algn="just">
              <a:buFont typeface="Wingdings 2" pitchFamily="2" charset="2"/>
              <a:buNone/>
            </a:pPr>
            <a:r>
              <a:rPr lang="tr-TR" altLang="tr-TR">
                <a:latin typeface="Arial" panose="020B0604020202020204" pitchFamily="34" charset="0"/>
                <a:cs typeface="Arial" panose="020B0604020202020204" pitchFamily="34" charset="0"/>
              </a:rPr>
              <a:t>Kalsiyum konsantrasyonundaki  herhangi bir değişiklik sütün tuz dengesine ve toplam kolloidal fazına etki eder. Kalsiyumun etkili olduğu olaylar şöyledir;</a:t>
            </a:r>
          </a:p>
          <a:p>
            <a:pPr algn="just">
              <a:buFont typeface="Wingdings 2" pitchFamily="2" charset="2"/>
              <a:buNone/>
            </a:pPr>
            <a:endParaRPr lang="tr-TR" altLang="tr-TR">
              <a:latin typeface="Arial" panose="020B0604020202020204" pitchFamily="34" charset="0"/>
              <a:cs typeface="Arial" panose="020B0604020202020204" pitchFamily="34" charset="0"/>
            </a:endParaRPr>
          </a:p>
          <a:p>
            <a:pPr algn="just">
              <a:buFont typeface="Wingdings" pitchFamily="2" charset="2"/>
              <a:buChar char="Ø"/>
            </a:pPr>
            <a:r>
              <a:rPr lang="tr-TR" altLang="tr-TR">
                <a:latin typeface="Arial" panose="020B0604020202020204" pitchFamily="34" charset="0"/>
                <a:cs typeface="Arial" panose="020B0604020202020204" pitchFamily="34" charset="0"/>
              </a:rPr>
              <a:t>Kazein misellerinin büyüklüğü ve buna dolaylı olarak sütün rengi etkilenir. </a:t>
            </a:r>
          </a:p>
          <a:p>
            <a:pPr algn="just">
              <a:buFont typeface="Wingdings" pitchFamily="2" charset="2"/>
              <a:buChar char="Ø"/>
            </a:pPr>
            <a:r>
              <a:rPr lang="tr-TR" altLang="tr-TR">
                <a:latin typeface="Arial" panose="020B0604020202020204" pitchFamily="34" charset="0"/>
                <a:cs typeface="Arial" panose="020B0604020202020204" pitchFamily="34" charset="0"/>
              </a:rPr>
              <a:t>Kalsiyum miktarı, oluşan peynir kitlesinin yapısına etki eder. Fazla  kalsiyum tebeşirimsi (kirecimsi) yapı kusuruna neden olur</a:t>
            </a:r>
          </a:p>
          <a:p>
            <a:pPr algn="just">
              <a:buFont typeface="Wingdings" pitchFamily="2" charset="2"/>
              <a:buChar char="v"/>
            </a:pPr>
            <a:endParaRPr lang="tr-TR" altLang="tr-TR">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508341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843</Words>
  <Application>Microsoft Macintosh PowerPoint</Application>
  <PresentationFormat>Geniş ekran</PresentationFormat>
  <Paragraphs>138</Paragraphs>
  <Slides>15</Slides>
  <Notes>14</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Arial</vt:lpstr>
      <vt:lpstr>Calibri</vt:lpstr>
      <vt:lpstr>Calibri Light</vt:lpstr>
      <vt:lpstr>Wingdings</vt:lpstr>
      <vt:lpstr>Wingdings 2</vt:lpstr>
      <vt:lpstr>Office Teması</vt:lpstr>
      <vt:lpstr>Sütün Mineral Maddeleri</vt:lpstr>
      <vt:lpstr>PowerPoint Sunusu</vt:lpstr>
      <vt:lpstr>PowerPoint Sunusu</vt:lpstr>
      <vt:lpstr>PowerPoint Sunusu</vt:lpstr>
      <vt:lpstr>Sütün makro elementlerinin miktarları</vt:lpstr>
      <vt:lpstr>Makro elementlerin Önemi</vt:lpstr>
      <vt:lpstr>PowerPoint Sunusu</vt:lpstr>
      <vt:lpstr>PowerPoint Sunusu</vt:lpstr>
      <vt:lpstr>Kalsiyumun önemi</vt:lpstr>
      <vt:lpstr>PowerPoint Sunusu</vt:lpstr>
      <vt:lpstr>Sitratların önemi</vt:lpstr>
      <vt:lpstr>PowerPoint Sunusu</vt:lpstr>
      <vt:lpstr>Sütteki iz elementlerin önemi</vt:lpstr>
      <vt:lpstr>Sütteki Mineral Madde Miktarını Etkileyen Faktörler</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Sütün Mineral Maddeleri</dc:title>
  <dc:creator>seneleb@yahoo.com</dc:creator>
  <cp:lastModifiedBy>seneleb@yahoo.com</cp:lastModifiedBy>
  <cp:revision>1</cp:revision>
  <dcterms:created xsi:type="dcterms:W3CDTF">2020-12-22T08:55:40Z</dcterms:created>
  <dcterms:modified xsi:type="dcterms:W3CDTF">2020-12-22T08:58:31Z</dcterms:modified>
</cp:coreProperties>
</file>