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24" r:id="rId6"/>
    <p:sldId id="448" r:id="rId7"/>
    <p:sldId id="333" r:id="rId8"/>
    <p:sldId id="449" r:id="rId9"/>
    <p:sldId id="335" r:id="rId10"/>
    <p:sldId id="450" r:id="rId11"/>
    <p:sldId id="325" r:id="rId12"/>
    <p:sldId id="45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13" id="{D186D910-083F-4298-B65E-E5EBAA6D312B}">
          <p14:sldIdLst>
            <p14:sldId id="281"/>
            <p14:sldId id="324"/>
            <p14:sldId id="448"/>
            <p14:sldId id="333"/>
            <p14:sldId id="449"/>
            <p14:sldId id="335"/>
            <p14:sldId id="450"/>
            <p14:sldId id="325"/>
            <p14:sldId id="451"/>
          </p14:sldIdLst>
        </p14:section>
        <p14:section name="Varsayılan Bölüm" id="{7F9D2D4D-0D64-4032-A953-F3BBCCF139CD}">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1EA024-3863-4B71-A0EB-F011CCAC15DD}" v="1" dt="2020-05-27T14:37:06.5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al Nur Gözüküçük" userId="c9e7c93c-5cb0-4c0e-8df3-2f019b03d73c" providerId="ADAL" clId="{DF1EA024-3863-4B71-A0EB-F011CCAC15DD}"/>
    <pc:docChg chg="addSld modSld">
      <pc:chgData name="Hilal Nur Gözüküçük" userId="c9e7c93c-5cb0-4c0e-8df3-2f019b03d73c" providerId="ADAL" clId="{DF1EA024-3863-4B71-A0EB-F011CCAC15DD}" dt="2020-05-27T14:37:06.594" v="0"/>
      <pc:docMkLst>
        <pc:docMk/>
      </pc:docMkLst>
      <pc:sldChg chg="add">
        <pc:chgData name="Hilal Nur Gözüküçük" userId="c9e7c93c-5cb0-4c0e-8df3-2f019b03d73c" providerId="ADAL" clId="{DF1EA024-3863-4B71-A0EB-F011CCAC15DD}" dt="2020-05-27T14:37:06.594" v="0"/>
        <pc:sldMkLst>
          <pc:docMk/>
          <pc:sldMk cId="2320697844" sldId="281"/>
        </pc:sldMkLst>
      </pc:sldChg>
    </pc:docChg>
  </pc:docChgLst>
  <pc:docChgLst>
    <pc:chgData name="Hilal Nur Gözüküçük" userId="c9e7c93c-5cb0-4c0e-8df3-2f019b03d73c" providerId="ADAL" clId="{26847CD6-3A50-4BAA-806D-661FFB31AA1C}"/>
    <pc:docChg chg="modSld">
      <pc:chgData name="Hilal Nur Gözüküçük" userId="c9e7c93c-5cb0-4c0e-8df3-2f019b03d73c" providerId="ADAL" clId="{26847CD6-3A50-4BAA-806D-661FFB31AA1C}" dt="2020-05-06T21:29:42.051" v="26" actId="20577"/>
      <pc:docMkLst>
        <pc:docMk/>
      </pc:docMkLst>
      <pc:sldChg chg="modSp">
        <pc:chgData name="Hilal Nur Gözüküçük" userId="c9e7c93c-5cb0-4c0e-8df3-2f019b03d73c" providerId="ADAL" clId="{26847CD6-3A50-4BAA-806D-661FFB31AA1C}" dt="2020-05-06T21:29:42.051" v="26" actId="20577"/>
        <pc:sldMkLst>
          <pc:docMk/>
          <pc:sldMk cId="210307615" sldId="451"/>
        </pc:sldMkLst>
        <pc:spChg chg="mod">
          <ac:chgData name="Hilal Nur Gözüküçük" userId="c9e7c93c-5cb0-4c0e-8df3-2f019b03d73c" providerId="ADAL" clId="{26847CD6-3A50-4BAA-806D-661FFB31AA1C}" dt="2020-05-06T21:29:42.051" v="26" actId="20577"/>
          <ac:spMkLst>
            <pc:docMk/>
            <pc:sldMk cId="210307615" sldId="451"/>
            <ac:spMk id="3" creationId="{1837D216-9D98-4EAE-94EF-31190059C60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CF4BE1-A74B-4B99-B971-E18AEC7F86E2}"/>
              </a:ext>
            </a:extLst>
          </p:cNvPr>
          <p:cNvSpPr>
            <a:spLocks noGrp="1"/>
          </p:cNvSpPr>
          <p:nvPr>
            <p:ph type="title"/>
          </p:nvPr>
        </p:nvSpPr>
        <p:spPr/>
        <p:txBody>
          <a:bodyPr/>
          <a:lstStyle/>
          <a:p>
            <a:r>
              <a:rPr lang="tr-TR" dirty="0"/>
              <a:t>GERÇEK KİŞİLERDE KİŞİLİK HAKKI VE KİŞİLİK HAKKININ KORUNMASI</a:t>
            </a:r>
          </a:p>
        </p:txBody>
      </p:sp>
      <p:sp>
        <p:nvSpPr>
          <p:cNvPr id="3" name="İçerik Yer Tutucusu 2">
            <a:extLst>
              <a:ext uri="{FF2B5EF4-FFF2-40B4-BE49-F238E27FC236}">
                <a16:creationId xmlns:a16="http://schemas.microsoft.com/office/drawing/2014/main" id="{7292BA69-A644-456E-9B31-41AF28E4E686}"/>
              </a:ext>
            </a:extLst>
          </p:cNvPr>
          <p:cNvSpPr>
            <a:spLocks noGrp="1"/>
          </p:cNvSpPr>
          <p:nvPr>
            <p:ph idx="1"/>
          </p:nvPr>
        </p:nvSpPr>
        <p:spPr>
          <a:xfrm>
            <a:off x="488273" y="2015732"/>
            <a:ext cx="11256884" cy="4331802"/>
          </a:xfrm>
        </p:spPr>
        <p:txBody>
          <a:bodyPr>
            <a:normAutofit fontScale="70000" lnSpcReduction="20000"/>
          </a:bodyPr>
          <a:lstStyle/>
          <a:p>
            <a:pPr marL="0" indent="0">
              <a:buNone/>
            </a:pPr>
            <a:r>
              <a:rPr lang="tr-TR" dirty="0"/>
              <a:t>MANEVİ BÜTÜNLÜĞE İLİŞKİN DEĞERLER</a:t>
            </a:r>
          </a:p>
          <a:p>
            <a:pPr marL="457200" indent="-457200">
              <a:buFont typeface="+mj-lt"/>
              <a:buAutoNum type="arabicPeriod"/>
            </a:pPr>
            <a:r>
              <a:rPr lang="tr-TR" dirty="0"/>
              <a:t>Faaliyet ve yaşamını düzenleme özgürlüğü</a:t>
            </a:r>
          </a:p>
          <a:p>
            <a:pPr lvl="1"/>
            <a:r>
              <a:rPr lang="tr-TR" dirty="0"/>
              <a:t>Kişilerin hak ve özgürlüklerinden tamamen vazgeçmesi mümkün değildir.</a:t>
            </a:r>
          </a:p>
          <a:p>
            <a:pPr lvl="1"/>
            <a:r>
              <a:rPr lang="tr-TR" dirty="0"/>
              <a:t>AY m. 48, TMK m. 23</a:t>
            </a:r>
          </a:p>
          <a:p>
            <a:pPr marL="457200" indent="-457200">
              <a:buFont typeface="+mj-lt"/>
              <a:buAutoNum type="arabicPeriod"/>
            </a:pPr>
            <a:r>
              <a:rPr lang="tr-TR" dirty="0"/>
              <a:t>Şeref ve haysiyet</a:t>
            </a:r>
          </a:p>
          <a:p>
            <a:pPr lvl="1"/>
            <a:r>
              <a:rPr lang="tr-TR" dirty="0"/>
              <a:t>Kişinin insan olmak sıfatıyla sahip olduğu bütün özelliklerinin olmadığı veya eksik olduğu fikrini uyandıran ve toplumda küçük düşürmeyi hedefleyen tüm söz, yazı, jest, resim veya benzerleri ile yapılan ifade ve beyanlar şeref ve haysiyetin ihlali niteliğindedir.</a:t>
            </a:r>
          </a:p>
          <a:p>
            <a:pPr lvl="1"/>
            <a:r>
              <a:rPr lang="tr-TR" dirty="0"/>
              <a:t>Basın özgürlüğünün de gündeme geldiği, yayın yolu ile yapılan ihlallerde Yargıtay; öz ve biçime ilişkim koşullar bakımından inceleme yapmaktadır. Öze ilişkin koşullar; gerçeklik, güncellik ve kamu yararıdır. Biçime ilişkin koşul ise anlatımdaki ölçülülüktür.</a:t>
            </a:r>
          </a:p>
          <a:p>
            <a:pPr marL="457200" indent="-457200">
              <a:buFont typeface="+mj-lt"/>
              <a:buAutoNum type="arabicPeriod"/>
            </a:pPr>
            <a:r>
              <a:rPr lang="tr-TR" dirty="0"/>
              <a:t>Ad</a:t>
            </a:r>
          </a:p>
          <a:p>
            <a:pPr lvl="1"/>
            <a:r>
              <a:rPr lang="tr-TR" dirty="0"/>
              <a:t>Müstear ad, lakap, e-mail adresi ve sosyal medya adresleri de korumanın kapsamındadır.</a:t>
            </a:r>
          </a:p>
          <a:p>
            <a:pPr marL="457200" indent="-457200">
              <a:buFont typeface="+mj-lt"/>
              <a:buAutoNum type="arabicPeriod"/>
            </a:pPr>
            <a:r>
              <a:rPr lang="tr-TR" dirty="0"/>
              <a:t>Resim</a:t>
            </a:r>
          </a:p>
          <a:p>
            <a:pPr lvl="1"/>
            <a:r>
              <a:rPr lang="tr-TR" dirty="0"/>
              <a:t>Kişinin bir fotoğraf, video, film veya televizyonda tespit edilmesi ve gösterilmesi ile birlikte fırça veya kalemle yapılan resim veya karikatürleri de bu kapsamdadır.</a:t>
            </a:r>
          </a:p>
          <a:p>
            <a:pPr marL="457200" indent="-457200">
              <a:buFont typeface="+mj-lt"/>
              <a:buAutoNum type="arabicPeriod"/>
            </a:pPr>
            <a:r>
              <a:rPr lang="tr-TR" dirty="0"/>
              <a:t>Özel hayata ilişkin sır çevresi</a:t>
            </a:r>
          </a:p>
        </p:txBody>
      </p:sp>
    </p:spTree>
    <p:extLst>
      <p:ext uri="{BB962C8B-B14F-4D97-AF65-F5344CB8AC3E}">
        <p14:creationId xmlns:p14="http://schemas.microsoft.com/office/powerpoint/2010/main" val="690044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53F132-F0E8-4911-8CE3-B7B6E73B31CF}"/>
              </a:ext>
            </a:extLst>
          </p:cNvPr>
          <p:cNvSpPr>
            <a:spLocks noGrp="1"/>
          </p:cNvSpPr>
          <p:nvPr>
            <p:ph type="title"/>
          </p:nvPr>
        </p:nvSpPr>
        <p:spPr/>
        <p:txBody>
          <a:bodyPr/>
          <a:lstStyle/>
          <a:p>
            <a:r>
              <a:rPr lang="tr-TR" dirty="0"/>
              <a:t>GERÇEK KİŞİLERDE KİŞİLİK HAKKI VE KİŞİLİK HAKKININ KORUNMASI</a:t>
            </a:r>
          </a:p>
        </p:txBody>
      </p:sp>
      <p:sp>
        <p:nvSpPr>
          <p:cNvPr id="3" name="İçerik Yer Tutucusu 2">
            <a:extLst>
              <a:ext uri="{FF2B5EF4-FFF2-40B4-BE49-F238E27FC236}">
                <a16:creationId xmlns:a16="http://schemas.microsoft.com/office/drawing/2014/main" id="{19788C60-F886-478A-9B1C-C55093386F06}"/>
              </a:ext>
            </a:extLst>
          </p:cNvPr>
          <p:cNvSpPr>
            <a:spLocks noGrp="1"/>
          </p:cNvSpPr>
          <p:nvPr>
            <p:ph idx="1"/>
          </p:nvPr>
        </p:nvSpPr>
        <p:spPr>
          <a:xfrm>
            <a:off x="506027" y="2015732"/>
            <a:ext cx="11239130" cy="4037749"/>
          </a:xfrm>
        </p:spPr>
        <p:txBody>
          <a:bodyPr>
            <a:normAutofit fontScale="92500" lnSpcReduction="20000"/>
          </a:bodyPr>
          <a:lstStyle/>
          <a:p>
            <a:pPr marL="0" indent="0">
              <a:buNone/>
            </a:pPr>
            <a:r>
              <a:rPr lang="tr-TR" dirty="0"/>
              <a:t>Özel hayatın alanları</a:t>
            </a:r>
          </a:p>
          <a:p>
            <a:pPr marL="457200" indent="-457200">
              <a:buFont typeface="+mj-lt"/>
              <a:buAutoNum type="alphaLcPeriod"/>
            </a:pPr>
            <a:r>
              <a:rPr lang="tr-TR" dirty="0"/>
              <a:t>Açık özel hayat alanı</a:t>
            </a:r>
          </a:p>
          <a:p>
            <a:pPr lvl="1"/>
            <a:r>
              <a:rPr lang="tr-TR" dirty="0"/>
              <a:t>İnsan hayatının herkes tarafından öğrenilmeye açık kısmıdır.</a:t>
            </a:r>
          </a:p>
          <a:p>
            <a:pPr lvl="1"/>
            <a:r>
              <a:rPr lang="tr-TR" dirty="0"/>
              <a:t>Kişinin herhangi bir şekilde toplumsal hayata katılması sonucu oluşan alandır. </a:t>
            </a:r>
          </a:p>
          <a:p>
            <a:pPr lvl="1"/>
            <a:r>
              <a:rPr lang="tr-TR" dirty="0"/>
              <a:t>Sosyal faaliyetler, spor gösterileri, sinema ve tiyatro gibi eğlence yerlerine gitme gibi ilişkiler yer alır.</a:t>
            </a:r>
          </a:p>
          <a:p>
            <a:pPr marL="457200" indent="-457200">
              <a:buFont typeface="+mj-lt"/>
              <a:buAutoNum type="alphaLcPeriod"/>
            </a:pPr>
            <a:r>
              <a:rPr lang="tr-TR" dirty="0"/>
              <a:t>Gizli özel hayat alanı</a:t>
            </a:r>
          </a:p>
          <a:p>
            <a:pPr marL="914400" lvl="1" indent="-457200">
              <a:buFont typeface="+mj-lt"/>
              <a:buAutoNum type="alphaLcPeriod"/>
            </a:pPr>
            <a:r>
              <a:rPr lang="tr-TR" dirty="0"/>
              <a:t>Özel alan</a:t>
            </a:r>
          </a:p>
          <a:p>
            <a:pPr lvl="2"/>
            <a:r>
              <a:rPr lang="tr-TR" dirty="0"/>
              <a:t>Kişiye belli yakınlıkta olanlara açık bırakılan alandır.</a:t>
            </a:r>
          </a:p>
          <a:p>
            <a:pPr lvl="2"/>
            <a:r>
              <a:rPr lang="tr-TR" dirty="0"/>
              <a:t>Özel alana girme hakkı veren yakınlık; birlikte yaşama, birlikte çalışma, birlikte gezip eğlenme gibi sebeplerden kaynaklanabilir.</a:t>
            </a:r>
          </a:p>
          <a:p>
            <a:pPr marL="914400" lvl="1" indent="-457200">
              <a:buFont typeface="+mj-lt"/>
              <a:buAutoNum type="alphaLcPeriod"/>
            </a:pPr>
            <a:r>
              <a:rPr lang="tr-TR" dirty="0"/>
              <a:t>Mahrem alan</a:t>
            </a:r>
          </a:p>
          <a:p>
            <a:pPr lvl="2"/>
            <a:r>
              <a:rPr lang="tr-TR" dirty="0"/>
              <a:t>Kişinin sadece kendisinin bildiği olaylardan meydana gelir.</a:t>
            </a:r>
          </a:p>
          <a:p>
            <a:pPr lvl="2"/>
            <a:r>
              <a:rPr lang="tr-TR" dirty="0"/>
              <a:t>Evlilik hayatından kaynaklanan sırlar, gizli haberleşmeler, hatıralar mahrem alandadır.</a:t>
            </a:r>
          </a:p>
          <a:p>
            <a:endParaRPr lang="tr-TR" dirty="0"/>
          </a:p>
        </p:txBody>
      </p:sp>
    </p:spTree>
    <p:extLst>
      <p:ext uri="{BB962C8B-B14F-4D97-AF65-F5344CB8AC3E}">
        <p14:creationId xmlns:p14="http://schemas.microsoft.com/office/powerpoint/2010/main" val="3918548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14FD3F-462E-4A05-959E-B9816999CE67}"/>
              </a:ext>
            </a:extLst>
          </p:cNvPr>
          <p:cNvSpPr>
            <a:spLocks noGrp="1"/>
          </p:cNvSpPr>
          <p:nvPr>
            <p:ph type="title"/>
          </p:nvPr>
        </p:nvSpPr>
        <p:spPr/>
        <p:txBody>
          <a:bodyPr/>
          <a:lstStyle/>
          <a:p>
            <a:r>
              <a:rPr lang="tr-TR" dirty="0"/>
              <a:t>GERÇEK KİŞİLERDE KİŞİLİK HAKKI VE KİŞİLİK HAKKININ KORUNMASI</a:t>
            </a:r>
          </a:p>
        </p:txBody>
      </p:sp>
      <p:sp>
        <p:nvSpPr>
          <p:cNvPr id="3" name="İçerik Yer Tutucusu 2">
            <a:extLst>
              <a:ext uri="{FF2B5EF4-FFF2-40B4-BE49-F238E27FC236}">
                <a16:creationId xmlns:a16="http://schemas.microsoft.com/office/drawing/2014/main" id="{4D033365-1A5B-440E-898B-54DF5E90A48C}"/>
              </a:ext>
            </a:extLst>
          </p:cNvPr>
          <p:cNvSpPr>
            <a:spLocks noGrp="1"/>
          </p:cNvSpPr>
          <p:nvPr>
            <p:ph idx="1"/>
          </p:nvPr>
        </p:nvSpPr>
        <p:spPr>
          <a:xfrm>
            <a:off x="488272" y="2015732"/>
            <a:ext cx="11194741" cy="4118738"/>
          </a:xfrm>
        </p:spPr>
        <p:txBody>
          <a:bodyPr/>
          <a:lstStyle/>
          <a:p>
            <a:pPr marL="0" indent="0">
              <a:buNone/>
            </a:pPr>
            <a:r>
              <a:rPr lang="tr-TR" dirty="0"/>
              <a:t>İKTİSADİ BÜTÜNLÜĞE İLİŞKİN DEĞERLER</a:t>
            </a:r>
          </a:p>
          <a:p>
            <a:pPr marL="457200" indent="-457200">
              <a:buFont typeface="+mj-lt"/>
              <a:buAutoNum type="arabicPeriod"/>
            </a:pPr>
            <a:r>
              <a:rPr lang="tr-TR" dirty="0"/>
              <a:t>İktisadi hürriyet ve varlık</a:t>
            </a:r>
          </a:p>
          <a:p>
            <a:pPr lvl="1"/>
            <a:r>
              <a:rPr lang="tr-TR" dirty="0"/>
              <a:t>Ay m. 17/1, 48/1, 18/1, 35/1</a:t>
            </a:r>
          </a:p>
          <a:p>
            <a:pPr lvl="1"/>
            <a:r>
              <a:rPr lang="tr-TR" dirty="0"/>
              <a:t>Kamu yararı ve dürüstlük ilkesinden kaynaklanan kısıtlamalar haricinde çalışma özgürlüğünü kısıtlamaya yönelik her türlü girişim kişilik hakkına saldırıdır.</a:t>
            </a:r>
          </a:p>
          <a:p>
            <a:pPr lvl="1"/>
            <a:r>
              <a:rPr lang="tr-TR" dirty="0" err="1"/>
              <a:t>Mobbing</a:t>
            </a:r>
            <a:r>
              <a:rPr lang="tr-TR" dirty="0"/>
              <a:t> de kişilik hakkına saldırı niteliğindedir.</a:t>
            </a:r>
          </a:p>
          <a:p>
            <a:pPr marL="457200" indent="-457200">
              <a:buFont typeface="+mj-lt"/>
              <a:buAutoNum type="arabicPeriod"/>
            </a:pPr>
            <a:r>
              <a:rPr lang="tr-TR" dirty="0"/>
              <a:t>Mesleki şeref ve haysiyet</a:t>
            </a:r>
          </a:p>
          <a:p>
            <a:pPr lvl="1"/>
            <a:r>
              <a:rPr lang="tr-TR" dirty="0"/>
              <a:t>Kişilerin mesleki faaliyetleri bakımından taşıdıkları saygınlık da haksız saldırılara karşı korunmaktadır.</a:t>
            </a:r>
          </a:p>
          <a:p>
            <a:pPr marL="457200" indent="-457200">
              <a:buFont typeface="+mj-lt"/>
              <a:buAutoNum type="arabicPeriod"/>
            </a:pPr>
            <a:r>
              <a:rPr lang="tr-TR" dirty="0"/>
              <a:t>Mesleki ve ticari hayata ilişkin sır çevresi</a:t>
            </a:r>
          </a:p>
          <a:p>
            <a:pPr marL="457200" lvl="1" indent="0">
              <a:buNone/>
            </a:pPr>
            <a:endParaRPr lang="tr-TR" dirty="0"/>
          </a:p>
          <a:p>
            <a:pPr marL="0" indent="0">
              <a:buNone/>
            </a:pPr>
            <a:endParaRPr lang="tr-TR" dirty="0"/>
          </a:p>
        </p:txBody>
      </p:sp>
    </p:spTree>
    <p:extLst>
      <p:ext uri="{BB962C8B-B14F-4D97-AF65-F5344CB8AC3E}">
        <p14:creationId xmlns:p14="http://schemas.microsoft.com/office/powerpoint/2010/main" val="624600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089FD2-7677-4776-A01B-361049802D4A}"/>
              </a:ext>
            </a:extLst>
          </p:cNvPr>
          <p:cNvSpPr>
            <a:spLocks noGrp="1"/>
          </p:cNvSpPr>
          <p:nvPr>
            <p:ph type="title"/>
          </p:nvPr>
        </p:nvSpPr>
        <p:spPr/>
        <p:txBody>
          <a:bodyPr/>
          <a:lstStyle/>
          <a:p>
            <a:r>
              <a:rPr lang="tr-TR" dirty="0"/>
              <a:t>GERÇEK KİŞİLERDE KİŞİLİK HAKKI VE KİŞİLİK HAKKININ KORUNMASI</a:t>
            </a:r>
          </a:p>
        </p:txBody>
      </p:sp>
      <p:sp>
        <p:nvSpPr>
          <p:cNvPr id="3" name="İçerik Yer Tutucusu 2">
            <a:extLst>
              <a:ext uri="{FF2B5EF4-FFF2-40B4-BE49-F238E27FC236}">
                <a16:creationId xmlns:a16="http://schemas.microsoft.com/office/drawing/2014/main" id="{D549CA36-74D2-472C-A8A5-2FD9F388A8FE}"/>
              </a:ext>
            </a:extLst>
          </p:cNvPr>
          <p:cNvSpPr>
            <a:spLocks noGrp="1"/>
          </p:cNvSpPr>
          <p:nvPr>
            <p:ph idx="1"/>
          </p:nvPr>
        </p:nvSpPr>
        <p:spPr>
          <a:xfrm>
            <a:off x="426128" y="2015732"/>
            <a:ext cx="11301273" cy="4234148"/>
          </a:xfrm>
        </p:spPr>
        <p:txBody>
          <a:bodyPr>
            <a:normAutofit fontScale="85000" lnSpcReduction="20000"/>
          </a:bodyPr>
          <a:lstStyle/>
          <a:p>
            <a:pPr marL="0" indent="0">
              <a:buNone/>
            </a:pPr>
            <a:r>
              <a:rPr lang="tr-TR" dirty="0"/>
              <a:t>İş hayatının alanları</a:t>
            </a:r>
          </a:p>
          <a:p>
            <a:pPr marL="457200" indent="-457200">
              <a:buFont typeface="+mj-lt"/>
              <a:buAutoNum type="alphaLcPeriod"/>
            </a:pPr>
            <a:r>
              <a:rPr lang="tr-TR" dirty="0"/>
              <a:t>Açık iş hayatı</a:t>
            </a:r>
          </a:p>
          <a:p>
            <a:pPr marL="457200" lvl="1" indent="0">
              <a:buNone/>
            </a:pPr>
            <a:r>
              <a:rPr lang="tr-TR" dirty="0"/>
              <a:t>İş hayatı içindeki olaylardan, işin yürütülmesiyle ilgisi bulunmayan insanlarca öğrenilmesi mümkün olayların meydana geldiği alandır.</a:t>
            </a:r>
          </a:p>
          <a:p>
            <a:pPr marL="457200" lvl="1" indent="0">
              <a:buNone/>
            </a:pPr>
            <a:r>
              <a:rPr lang="tr-TR" dirty="0"/>
              <a:t>Bir tacirin belli bir ticari faaliyet yürütmesi, iş gezileri, iş bağlantıları, bağışlarda bulunması iş hayatının açık kısmındadır.</a:t>
            </a:r>
          </a:p>
          <a:p>
            <a:pPr marL="457200" indent="-457200">
              <a:buFont typeface="+mj-lt"/>
              <a:buAutoNum type="alphaLcPeriod"/>
            </a:pPr>
            <a:r>
              <a:rPr lang="tr-TR" dirty="0"/>
              <a:t>Gizli iş hayatı </a:t>
            </a:r>
          </a:p>
          <a:p>
            <a:pPr marL="914400" lvl="1" indent="-457200">
              <a:buFont typeface="+mj-lt"/>
              <a:buAutoNum type="alphaLcPeriod"/>
            </a:pPr>
            <a:r>
              <a:rPr lang="tr-TR" dirty="0"/>
              <a:t>Özel alan</a:t>
            </a:r>
          </a:p>
          <a:p>
            <a:pPr lvl="2"/>
            <a:r>
              <a:rPr lang="tr-TR" dirty="0"/>
              <a:t>İşin yürütülmesiyle doğrudan ilgisi olmayan insanlara açık olmayan iş hayatı alanıdır. </a:t>
            </a:r>
          </a:p>
          <a:p>
            <a:pPr lvl="2"/>
            <a:r>
              <a:rPr lang="tr-TR" dirty="0"/>
              <a:t>İşletmeden çalışan kişilere açıktır bu sebeple mahrem alana göre daha geniş bir grup tarafından öğrenilmesi mümkündür.</a:t>
            </a:r>
          </a:p>
          <a:p>
            <a:pPr lvl="2"/>
            <a:r>
              <a:rPr lang="tr-TR" dirty="0"/>
              <a:t>İşçilerin, gördükleri işlerle ilgili olarak kendilerine verilen iş ve üretim sırları bu kapsamdadır.</a:t>
            </a:r>
          </a:p>
          <a:p>
            <a:pPr marL="914400" lvl="1" indent="-457200">
              <a:buFont typeface="+mj-lt"/>
              <a:buAutoNum type="alphaLcPeriod"/>
            </a:pPr>
            <a:r>
              <a:rPr lang="tr-TR" dirty="0"/>
              <a:t>Mahrem alan</a:t>
            </a:r>
          </a:p>
          <a:p>
            <a:pPr lvl="2"/>
            <a:r>
              <a:rPr lang="tr-TR" dirty="0"/>
              <a:t>Sadece belirli sayıdaki üst düzey yöneticiler tarafından bilinebilecek bilgilerden oluşur. </a:t>
            </a:r>
          </a:p>
          <a:p>
            <a:pPr lvl="2"/>
            <a:r>
              <a:rPr lang="tr-TR" dirty="0"/>
              <a:t>İşletmelerin teknik ve ticari sırları, mali kayıtlar, projeler, müşteri çevresi gizli alanı oluşturur.</a:t>
            </a:r>
          </a:p>
          <a:p>
            <a:pPr lvl="2"/>
            <a:r>
              <a:rPr lang="tr-TR" dirty="0"/>
              <a:t>Bir bilginin açık veya gizli iş alanına ait olduğuna ilişkin değerlendirme, bilginin yürütülen iş açısından taşıdığı değere göre yapılır. Bu değerlendirme özel hayat alanındaki değerlendirmenin aksine, objektiftir.</a:t>
            </a:r>
          </a:p>
          <a:p>
            <a:pPr marL="914400" lvl="2" indent="0">
              <a:buNone/>
            </a:pPr>
            <a:endParaRPr lang="tr-TR" dirty="0"/>
          </a:p>
          <a:p>
            <a:endParaRPr lang="tr-TR" dirty="0"/>
          </a:p>
        </p:txBody>
      </p:sp>
    </p:spTree>
    <p:extLst>
      <p:ext uri="{BB962C8B-B14F-4D97-AF65-F5344CB8AC3E}">
        <p14:creationId xmlns:p14="http://schemas.microsoft.com/office/powerpoint/2010/main" val="1938919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B663B3-C549-434F-BD06-46198ABC9D3D}"/>
              </a:ext>
            </a:extLst>
          </p:cNvPr>
          <p:cNvSpPr>
            <a:spLocks noGrp="1"/>
          </p:cNvSpPr>
          <p:nvPr>
            <p:ph type="title"/>
          </p:nvPr>
        </p:nvSpPr>
        <p:spPr/>
        <p:txBody>
          <a:bodyPr/>
          <a:lstStyle/>
          <a:p>
            <a:r>
              <a:rPr lang="tr-TR" dirty="0"/>
              <a:t>GERÇEK KİŞİLERDE KİŞİLİK HAKKI VE KİŞİLİK HAKKININ KORUNMASI</a:t>
            </a:r>
          </a:p>
        </p:txBody>
      </p:sp>
      <p:sp>
        <p:nvSpPr>
          <p:cNvPr id="3" name="İçerik Yer Tutucusu 2">
            <a:extLst>
              <a:ext uri="{FF2B5EF4-FFF2-40B4-BE49-F238E27FC236}">
                <a16:creationId xmlns:a16="http://schemas.microsoft.com/office/drawing/2014/main" id="{E2AC1E28-A8F0-43DC-9983-1DECE01EE818}"/>
              </a:ext>
            </a:extLst>
          </p:cNvPr>
          <p:cNvSpPr>
            <a:spLocks noGrp="1"/>
          </p:cNvSpPr>
          <p:nvPr>
            <p:ph idx="1"/>
          </p:nvPr>
        </p:nvSpPr>
        <p:spPr>
          <a:xfrm>
            <a:off x="417251" y="2015732"/>
            <a:ext cx="11327906" cy="4198637"/>
          </a:xfrm>
        </p:spPr>
        <p:txBody>
          <a:bodyPr>
            <a:normAutofit fontScale="92500" lnSpcReduction="20000"/>
          </a:bodyPr>
          <a:lstStyle/>
          <a:p>
            <a:pPr marL="0" indent="0">
              <a:buNone/>
            </a:pPr>
            <a:r>
              <a:rPr lang="tr-TR" dirty="0"/>
              <a:t>KİŞİLİK HAKKININ KİŞİNİN RIZASINA DAYANILARAK YAPILAN SALDIRILARA KARŞI KORUNMASI TMK 23</a:t>
            </a:r>
          </a:p>
          <a:p>
            <a:pPr marL="457200" lvl="1" indent="0">
              <a:buNone/>
            </a:pPr>
            <a:r>
              <a:rPr lang="tr-TR" dirty="0">
                <a:solidFill>
                  <a:schemeClr val="accent1"/>
                </a:solidFill>
              </a:rPr>
              <a:t>«Kimse, hak ve fiil ehliyetlerinden kısmen de olsa vazgeçemez.</a:t>
            </a:r>
          </a:p>
          <a:p>
            <a:pPr marL="457200" lvl="1" indent="0">
              <a:buNone/>
            </a:pPr>
            <a:r>
              <a:rPr lang="tr-TR" dirty="0">
                <a:solidFill>
                  <a:schemeClr val="accent1"/>
                </a:solidFill>
              </a:rPr>
              <a:t>Kimse özgürlüklerinden vazgeçemez veya onları hukuka ya da ahlaka aykırı olarak sınırlayamaz.»</a:t>
            </a:r>
          </a:p>
          <a:p>
            <a:r>
              <a:rPr lang="tr-TR" dirty="0"/>
              <a:t>Hükmün amacı, kişilerin serbest iradeleriyle düzenleyebilecekleri hukuki işlemlerin sınırını çizmektir.</a:t>
            </a:r>
          </a:p>
          <a:p>
            <a:r>
              <a:rPr lang="tr-TR" dirty="0"/>
              <a:t>Bu hükme aykırılığın yaptırımı, kesin hükümsüzlüktür.</a:t>
            </a:r>
          </a:p>
          <a:p>
            <a:r>
              <a:rPr lang="tr-TR" dirty="0"/>
              <a:t>İlgili diğer hükümler: TMK m. 63, 119, 342.</a:t>
            </a:r>
          </a:p>
          <a:p>
            <a:r>
              <a:rPr lang="tr-TR" dirty="0"/>
              <a:t>İki kişinin, hiçbir zaman veya belirli bir süre için evlenmeyeceklerine dair sözleşme yapması bu hükmün kapsamına girer ve hükümsüzdür.</a:t>
            </a:r>
          </a:p>
          <a:p>
            <a:r>
              <a:rPr lang="tr-TR" dirty="0"/>
              <a:t>Ötenaziye yönelik anlaşmalar da bu hükmün kapsamında geçersizdir.</a:t>
            </a:r>
          </a:p>
          <a:p>
            <a:r>
              <a:rPr lang="tr-TR" dirty="0"/>
              <a:t>Kişinin karar alma özgürlüğünün ve ekonomik özgürlüğünün ahlaka aykırı sınırlanması anlamına gelen tüm taahhütler geçersizdir. </a:t>
            </a:r>
          </a:p>
          <a:p>
            <a:pPr marL="0" indent="0">
              <a:buNone/>
            </a:pPr>
            <a:endParaRPr lang="tr-TR" dirty="0"/>
          </a:p>
        </p:txBody>
      </p:sp>
    </p:spTree>
    <p:extLst>
      <p:ext uri="{BB962C8B-B14F-4D97-AF65-F5344CB8AC3E}">
        <p14:creationId xmlns:p14="http://schemas.microsoft.com/office/powerpoint/2010/main" val="4005550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4DB4CA-8723-4BFD-84DD-AA069D01AF64}"/>
              </a:ext>
            </a:extLst>
          </p:cNvPr>
          <p:cNvSpPr>
            <a:spLocks noGrp="1"/>
          </p:cNvSpPr>
          <p:nvPr>
            <p:ph type="title"/>
          </p:nvPr>
        </p:nvSpPr>
        <p:spPr/>
        <p:txBody>
          <a:bodyPr/>
          <a:lstStyle/>
          <a:p>
            <a:r>
              <a:rPr lang="tr-TR" dirty="0"/>
              <a:t>GERÇEK KİŞİLERDE KİŞİLİK HAKKI VE KİŞİLİK HAKKININ KORUNMASI</a:t>
            </a:r>
          </a:p>
        </p:txBody>
      </p:sp>
      <p:sp>
        <p:nvSpPr>
          <p:cNvPr id="3" name="İçerik Yer Tutucusu 2">
            <a:extLst>
              <a:ext uri="{FF2B5EF4-FFF2-40B4-BE49-F238E27FC236}">
                <a16:creationId xmlns:a16="http://schemas.microsoft.com/office/drawing/2014/main" id="{E55E6B3C-B66E-48BD-84DE-CCF11D381AEC}"/>
              </a:ext>
            </a:extLst>
          </p:cNvPr>
          <p:cNvSpPr>
            <a:spLocks noGrp="1"/>
          </p:cNvSpPr>
          <p:nvPr>
            <p:ph idx="1"/>
          </p:nvPr>
        </p:nvSpPr>
        <p:spPr>
          <a:xfrm>
            <a:off x="499305" y="2015732"/>
            <a:ext cx="11290241" cy="4037749"/>
          </a:xfrm>
        </p:spPr>
        <p:txBody>
          <a:bodyPr>
            <a:normAutofit fontScale="92500" lnSpcReduction="20000"/>
          </a:bodyPr>
          <a:lstStyle/>
          <a:p>
            <a:pPr marL="0" indent="0">
              <a:buNone/>
            </a:pPr>
            <a:r>
              <a:rPr lang="tr-TR" dirty="0"/>
              <a:t>TMK 23/2 ile Ekonomik özgürlüğe ilişkin kişilik hakkının korunması</a:t>
            </a:r>
          </a:p>
          <a:p>
            <a:pPr marL="0" indent="0">
              <a:buNone/>
            </a:pPr>
            <a:r>
              <a:rPr lang="tr-TR" dirty="0">
                <a:solidFill>
                  <a:schemeClr val="accent1"/>
                </a:solidFill>
              </a:rPr>
              <a:t>Eğer bir sözleşme ilişkisi taraflardan biri için ekonomik özgürlüğün devri anlamına geliyorsa; taraflardan birini, diğerinin keyfine tabi kılıyorsa; taraflardan biri için özgürlüğün özünü tehlikeye sokuyorsa m. 23 ile bağdaşmaz.</a:t>
            </a:r>
          </a:p>
          <a:p>
            <a:pPr marL="0" indent="0">
              <a:buNone/>
            </a:pPr>
            <a:r>
              <a:rPr lang="tr-TR" dirty="0"/>
              <a:t>TMK 23/2’ </a:t>
            </a:r>
            <a:r>
              <a:rPr lang="tr-TR" dirty="0" err="1"/>
              <a:t>nin</a:t>
            </a:r>
            <a:r>
              <a:rPr lang="tr-TR" dirty="0"/>
              <a:t> uygulama kriterleri</a:t>
            </a:r>
          </a:p>
          <a:p>
            <a:pPr marL="457200" indent="-457200">
              <a:buFont typeface="+mj-lt"/>
              <a:buAutoNum type="arabicPeriod"/>
            </a:pPr>
            <a:r>
              <a:rPr lang="tr-TR" dirty="0"/>
              <a:t>Sözleşmenin süresi</a:t>
            </a:r>
          </a:p>
          <a:p>
            <a:pPr marL="457200" indent="-457200">
              <a:buFont typeface="+mj-lt"/>
              <a:buAutoNum type="arabicPeriod"/>
            </a:pPr>
            <a:r>
              <a:rPr lang="tr-TR" dirty="0"/>
              <a:t>Edim yükümlülüğünün kişi özgürlüğüne etkisi</a:t>
            </a:r>
          </a:p>
          <a:p>
            <a:pPr marL="457200" indent="-457200">
              <a:buFont typeface="+mj-lt"/>
              <a:buAutoNum type="arabicPeriod"/>
            </a:pPr>
            <a:r>
              <a:rPr lang="tr-TR" dirty="0"/>
              <a:t>Kişinin üstlendiği sorumluluğun belli olmaması</a:t>
            </a:r>
          </a:p>
          <a:p>
            <a:pPr marL="457200" indent="-457200">
              <a:buFont typeface="+mj-lt"/>
              <a:buAutoNum type="arabicPeriod"/>
            </a:pPr>
            <a:r>
              <a:rPr lang="tr-TR" dirty="0"/>
              <a:t>Amacına uygun bir menfaat olmadığı halde taraflardan birinin özgürlüğünün sınırlanması</a:t>
            </a:r>
          </a:p>
          <a:p>
            <a:pPr marL="457200" indent="-457200">
              <a:buFont typeface="+mj-lt"/>
              <a:buAutoNum type="arabicPeriod"/>
            </a:pPr>
            <a:r>
              <a:rPr lang="tr-TR" dirty="0"/>
              <a:t>Sözleşmenin bazı unsurlarının daha sonra belirlenmesine yönelik anlaşmalar</a:t>
            </a:r>
          </a:p>
          <a:p>
            <a:pPr marL="457200" indent="-457200">
              <a:buFont typeface="+mj-lt"/>
              <a:buAutoNum type="arabicPeriod"/>
            </a:pPr>
            <a:r>
              <a:rPr lang="tr-TR" dirty="0"/>
              <a:t>Sözleşmenin borçluya sağladığı faydalar kişilik hakkına aykırılığı giderebilir.</a:t>
            </a:r>
          </a:p>
          <a:p>
            <a:pPr marL="457200" indent="-457200">
              <a:buFont typeface="+mj-lt"/>
              <a:buAutoNum type="arabicPeriod"/>
            </a:pPr>
            <a:endParaRPr lang="tr-TR" dirty="0"/>
          </a:p>
          <a:p>
            <a:pPr marL="457200" indent="-457200">
              <a:buFont typeface="+mj-lt"/>
              <a:buAutoNum type="arabicPeriod"/>
            </a:pPr>
            <a:endParaRPr lang="tr-TR" dirty="0"/>
          </a:p>
        </p:txBody>
      </p:sp>
    </p:spTree>
    <p:extLst>
      <p:ext uri="{BB962C8B-B14F-4D97-AF65-F5344CB8AC3E}">
        <p14:creationId xmlns:p14="http://schemas.microsoft.com/office/powerpoint/2010/main" val="3638883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3C989A-5503-435A-8057-057353A3689F}"/>
              </a:ext>
            </a:extLst>
          </p:cNvPr>
          <p:cNvSpPr>
            <a:spLocks noGrp="1"/>
          </p:cNvSpPr>
          <p:nvPr>
            <p:ph type="title"/>
          </p:nvPr>
        </p:nvSpPr>
        <p:spPr/>
        <p:txBody>
          <a:bodyPr/>
          <a:lstStyle/>
          <a:p>
            <a:r>
              <a:rPr lang="tr-TR" dirty="0"/>
              <a:t>GERÇEK KİŞİLERDE KİŞİLİK HAKKI VE KİŞİLİK HAKKININ KORUNMASI</a:t>
            </a:r>
          </a:p>
        </p:txBody>
      </p:sp>
      <p:sp>
        <p:nvSpPr>
          <p:cNvPr id="3" name="İçerik Yer Tutucusu 2">
            <a:extLst>
              <a:ext uri="{FF2B5EF4-FFF2-40B4-BE49-F238E27FC236}">
                <a16:creationId xmlns:a16="http://schemas.microsoft.com/office/drawing/2014/main" id="{8EBC80A4-1168-4055-ACCF-1435B12B3A6F}"/>
              </a:ext>
            </a:extLst>
          </p:cNvPr>
          <p:cNvSpPr>
            <a:spLocks noGrp="1"/>
          </p:cNvSpPr>
          <p:nvPr>
            <p:ph idx="1"/>
          </p:nvPr>
        </p:nvSpPr>
        <p:spPr>
          <a:xfrm>
            <a:off x="346229" y="2015732"/>
            <a:ext cx="11461072" cy="4127616"/>
          </a:xfrm>
        </p:spPr>
        <p:txBody>
          <a:bodyPr/>
          <a:lstStyle/>
          <a:p>
            <a:pPr marL="0" indent="0">
              <a:buNone/>
            </a:pPr>
            <a:r>
              <a:rPr lang="tr-TR" dirty="0"/>
              <a:t>KİŞİLİK HAKKININ KİŞİNİN RIZASI DIŞINDA YAPILAN SALDIRILARA KARŞI KORUNMASI TMK 24</a:t>
            </a:r>
          </a:p>
          <a:p>
            <a:pPr marL="457200" lvl="1" indent="0">
              <a:buNone/>
            </a:pPr>
            <a:r>
              <a:rPr lang="tr-TR" dirty="0">
                <a:solidFill>
                  <a:schemeClr val="accent1"/>
                </a:solidFill>
              </a:rPr>
              <a:t>«Hukuka aykırı olarak kişilik hakkına saldırılan kimse, hakimden, saldırıda bulunanlara karşı korunmasını isteyebilir.</a:t>
            </a:r>
          </a:p>
          <a:p>
            <a:pPr marL="457200" lvl="1" indent="0">
              <a:buNone/>
            </a:pPr>
            <a:r>
              <a:rPr lang="tr-TR" dirty="0">
                <a:solidFill>
                  <a:schemeClr val="accent1"/>
                </a:solidFill>
              </a:rPr>
              <a:t>Kişilik hakkı zedelenen kimsenin rızası, daha üstün nitelikte özel veya kamusal yarar ya da kanunun verdiği yetkinin kullanılması sebeplerinden biriyle haklı kılınmadıkça, kişilik haklarına yapılan her saldırı hukuka aykırıdır.»</a:t>
            </a:r>
          </a:p>
          <a:p>
            <a:r>
              <a:rPr lang="tr-TR" dirty="0"/>
              <a:t>Bu hüküm, kişilik haklarından herhangi birine karşı saldırı söz konusu olduğunda, hakkın sahibine, koruma isteme yetkisi verir.</a:t>
            </a:r>
          </a:p>
          <a:p>
            <a:r>
              <a:rPr lang="tr-TR" dirty="0"/>
              <a:t>Kişilik hakkının etkisi, saldırıda bulunulmamasını isteme yetkisinde görülür.</a:t>
            </a:r>
          </a:p>
          <a:p>
            <a:r>
              <a:rPr lang="tr-TR" dirty="0"/>
              <a:t>Koruma isteme yetkisinin doğması için, saldırının hukuka aykırı olması gerekir.</a:t>
            </a:r>
          </a:p>
        </p:txBody>
      </p:sp>
    </p:spTree>
    <p:extLst>
      <p:ext uri="{BB962C8B-B14F-4D97-AF65-F5344CB8AC3E}">
        <p14:creationId xmlns:p14="http://schemas.microsoft.com/office/powerpoint/2010/main" val="3145888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07D9C3-6D91-4B07-A6F5-2780C7E4417D}"/>
              </a:ext>
            </a:extLst>
          </p:cNvPr>
          <p:cNvSpPr>
            <a:spLocks noGrp="1"/>
          </p:cNvSpPr>
          <p:nvPr>
            <p:ph type="title"/>
          </p:nvPr>
        </p:nvSpPr>
        <p:spPr/>
        <p:txBody>
          <a:bodyPr/>
          <a:lstStyle/>
          <a:p>
            <a:r>
              <a:rPr lang="tr-TR" dirty="0"/>
              <a:t>GERÇEK KİŞİLERDE KİŞİLİK HAKKI VE KİŞİLİK HAKKININ KORUNMASI</a:t>
            </a:r>
          </a:p>
        </p:txBody>
      </p:sp>
      <p:sp>
        <p:nvSpPr>
          <p:cNvPr id="3" name="İçerik Yer Tutucusu 2">
            <a:extLst>
              <a:ext uri="{FF2B5EF4-FFF2-40B4-BE49-F238E27FC236}">
                <a16:creationId xmlns:a16="http://schemas.microsoft.com/office/drawing/2014/main" id="{1837D216-9D98-4EAE-94EF-31190059C603}"/>
              </a:ext>
            </a:extLst>
          </p:cNvPr>
          <p:cNvSpPr>
            <a:spLocks noGrp="1"/>
          </p:cNvSpPr>
          <p:nvPr>
            <p:ph idx="1"/>
          </p:nvPr>
        </p:nvSpPr>
        <p:spPr>
          <a:xfrm>
            <a:off x="523783" y="2015732"/>
            <a:ext cx="11185864" cy="4118738"/>
          </a:xfrm>
        </p:spPr>
        <p:txBody>
          <a:bodyPr>
            <a:normAutofit fontScale="62500" lnSpcReduction="20000"/>
          </a:bodyPr>
          <a:lstStyle/>
          <a:p>
            <a:pPr marL="0" indent="0">
              <a:buNone/>
            </a:pPr>
            <a:r>
              <a:rPr lang="tr-TR" u="sng" dirty="0"/>
              <a:t>Hukuka aykırılığı ortadan kaldıran sebepler</a:t>
            </a:r>
          </a:p>
          <a:p>
            <a:pPr marL="0" indent="0">
              <a:buNone/>
            </a:pPr>
            <a:r>
              <a:rPr lang="tr-TR" dirty="0"/>
              <a:t>Hukuka aykırılık, doğrudan ya da dolaylı olarak başkalarına zarar vermeyi yasaklayan bir hukuk normunun ihlalini ifade etmektedir.</a:t>
            </a:r>
          </a:p>
          <a:p>
            <a:pPr marL="0" indent="0">
              <a:buNone/>
            </a:pPr>
            <a:r>
              <a:rPr lang="tr-TR" dirty="0"/>
              <a:t>Hukuka aykırılığı belirleyecek </a:t>
            </a:r>
            <a:r>
              <a:rPr lang="tr-TR"/>
              <a:t>olan hakimdir.</a:t>
            </a:r>
            <a:endParaRPr lang="tr-TR" dirty="0"/>
          </a:p>
          <a:p>
            <a:pPr marL="457200" indent="-457200">
              <a:buFont typeface="+mj-lt"/>
              <a:buAutoNum type="arabicPeriod"/>
            </a:pPr>
            <a:r>
              <a:rPr lang="tr-TR" dirty="0"/>
              <a:t>Mağdurun rızası</a:t>
            </a:r>
          </a:p>
          <a:p>
            <a:pPr lvl="1"/>
            <a:r>
              <a:rPr lang="tr-TR" dirty="0"/>
              <a:t>Rızanın hukuka aykırılığı ortadan kaldırabilmesi için, üzerinde geçerli olarak tasarruf edebileceği bir hakka ilişkin olması ve rızanın sınırları belirlenmiş bir müdahaleye ilişkin olması gerekir.</a:t>
            </a:r>
          </a:p>
          <a:p>
            <a:pPr lvl="1"/>
            <a:r>
              <a:rPr lang="tr-TR" dirty="0"/>
              <a:t>Rıza, bilinçli ve serbest irade ile verilmiş olmalıdır.</a:t>
            </a:r>
          </a:p>
          <a:p>
            <a:pPr marL="457200" indent="-457200">
              <a:buFont typeface="+mj-lt"/>
              <a:buAutoNum type="arabicPeriod"/>
            </a:pPr>
            <a:r>
              <a:rPr lang="tr-TR" dirty="0"/>
              <a:t>Üstün nitelikte özel yarar</a:t>
            </a:r>
          </a:p>
          <a:p>
            <a:pPr marL="914400" lvl="1" indent="-457200">
              <a:buFont typeface="+mj-lt"/>
              <a:buAutoNum type="arabicPeriod"/>
            </a:pPr>
            <a:r>
              <a:rPr lang="tr-TR" dirty="0"/>
              <a:t>Mağdura ait üstün özel yarar: Hastanın üstün yararı bulunması halinde, kendisi narkoz etkisi altında olsa dahi yeni bir müdahale yapılabilir.</a:t>
            </a:r>
          </a:p>
          <a:p>
            <a:pPr marL="914400" lvl="1" indent="-457200">
              <a:buFont typeface="+mj-lt"/>
              <a:buAutoNum type="arabicPeriod"/>
            </a:pPr>
            <a:r>
              <a:rPr lang="tr-TR" dirty="0"/>
              <a:t>Üçüncü kişiye ait üstün özel yarar: Babalığın tespiti amacıyla yapılan DNA testleri için örnek alınmasında üstün yarar sebebiyle hukuka aykırılık ortadan kalkmaktadır.</a:t>
            </a:r>
          </a:p>
          <a:p>
            <a:pPr marL="914400" lvl="1" indent="-457200">
              <a:buFont typeface="+mj-lt"/>
              <a:buAutoNum type="arabicPeriod"/>
            </a:pPr>
            <a:r>
              <a:rPr lang="tr-TR" dirty="0"/>
              <a:t>Faile ilişkin üstün özel yarar: Failin üstün yararının hukuka aykırılığı ortadan kaldırması, meşru müdafaa hali çerçevesinde gerçekleşir.</a:t>
            </a:r>
          </a:p>
          <a:p>
            <a:pPr marL="457200" indent="-457200">
              <a:buFont typeface="+mj-lt"/>
              <a:buAutoNum type="arabicPeriod"/>
            </a:pPr>
            <a:r>
              <a:rPr lang="tr-TR" dirty="0"/>
              <a:t>Üstün nitelikte kamu yararı: Kanunun verdiği yetki ile kişilik haklarına yapılan saldırıların çoğu kamu yararına dayanmaktadır. Mahkumların hapsedilmesi, zorunlu aşı uygulamaları bu kapsamdadır.</a:t>
            </a:r>
          </a:p>
          <a:p>
            <a:pPr marL="457200" indent="-457200">
              <a:buFont typeface="+mj-lt"/>
              <a:buAutoNum type="arabicPeriod"/>
            </a:pPr>
            <a:r>
              <a:rPr lang="tr-TR" dirty="0"/>
              <a:t>Kanunun verdiği yetki: Kamu makamlarının, kanunlara dayanan yetkilerini kullanmaları, bu yetkinin kişilik hakkına saldırı teşkil etmesi halinde, saldırının hukuka aykırılığını ortadan kaldırır.</a:t>
            </a:r>
          </a:p>
        </p:txBody>
      </p:sp>
    </p:spTree>
    <p:extLst>
      <p:ext uri="{BB962C8B-B14F-4D97-AF65-F5344CB8AC3E}">
        <p14:creationId xmlns:p14="http://schemas.microsoft.com/office/powerpoint/2010/main" val="210307615"/>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04C01C-3229-48DC-A3B8-C2B0CFA772C1}">
  <ds:schemaRefs>
    <ds:schemaRef ds:uri="http://purl.org/dc/dcmitype/"/>
    <ds:schemaRef ds:uri="560ef61b-03e2-46a8-aeae-79f8a710d1e9"/>
    <ds:schemaRef ds:uri="http://schemas.microsoft.com/office/2006/documentManagement/types"/>
    <ds:schemaRef ds:uri="http://purl.org/dc/terms/"/>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5B9DFC29-6ACA-4CE4-8169-0945219186C6}">
  <ds:schemaRefs>
    <ds:schemaRef ds:uri="http://schemas.microsoft.com/sharepoint/v3/contenttype/forms"/>
  </ds:schemaRefs>
</ds:datastoreItem>
</file>

<file path=customXml/itemProps3.xml><?xml version="1.0" encoding="utf-8"?>
<ds:datastoreItem xmlns:ds="http://schemas.openxmlformats.org/officeDocument/2006/customXml" ds:itemID="{FDF20371-FC5C-405A-8845-45ADC790CF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Galeri</Template>
  <TotalTime>1</TotalTime>
  <Words>1047</Words>
  <Application>Microsoft Office PowerPoint</Application>
  <PresentationFormat>Geniş ekran</PresentationFormat>
  <Paragraphs>91</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Medeni hukuk</vt:lpstr>
      <vt:lpstr>GERÇEK KİŞİLERDE KİŞİLİK HAKKI VE KİŞİLİK HAKKININ KORUNMASI</vt:lpstr>
      <vt:lpstr>GERÇEK KİŞİLERDE KİŞİLİK HAKKI VE KİŞİLİK HAKKININ KORUNMASI</vt:lpstr>
      <vt:lpstr>GERÇEK KİŞİLERDE KİŞİLİK HAKKI VE KİŞİLİK HAKKININ KORUNMASI</vt:lpstr>
      <vt:lpstr>GERÇEK KİŞİLERDE KİŞİLİK HAKKI VE KİŞİLİK HAKKININ KORUNMASI</vt:lpstr>
      <vt:lpstr>GERÇEK KİŞİLERDE KİŞİLİK HAKKI VE KİŞİLİK HAKKININ KORUNMASI</vt:lpstr>
      <vt:lpstr>GERÇEK KİŞİLERDE KİŞİLİK HAKKI VE KİŞİLİK HAKKININ KORUNMASI</vt:lpstr>
      <vt:lpstr>GERÇEK KİŞİLERDE KİŞİLİK HAKKI VE KİŞİLİK HAKKININ KORUNMASI</vt:lpstr>
      <vt:lpstr>GERÇEK KİŞİLERDE KİŞİLİK HAKKI VE KİŞİLİK HAKKININ KORUNMASI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GERÇEK KİŞİLERDE KİŞİLİK HAKKI VE KİŞİLİK HAKKININ KORUNMASI</dc:title>
  <dc:creator>Hilal Nur Gözüküçük</dc:creator>
  <cp:lastModifiedBy>Hilal Nur Gözüküçük</cp:lastModifiedBy>
  <cp:revision>1</cp:revision>
  <dcterms:created xsi:type="dcterms:W3CDTF">2020-05-06T21:28:23Z</dcterms:created>
  <dcterms:modified xsi:type="dcterms:W3CDTF">2020-05-27T14:37:07Z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