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6" r:id="rId2"/>
    <p:sldId id="277" r:id="rId3"/>
    <p:sldId id="278" r:id="rId4"/>
    <p:sldId id="279" r:id="rId5"/>
    <p:sldId id="280" r:id="rId6"/>
    <p:sldId id="281" r:id="rId7"/>
    <p:sldId id="282" r:id="rId8"/>
    <p:sldId id="28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autoAdjust="0"/>
  </p:normalViewPr>
  <p:slideViewPr>
    <p:cSldViewPr snapToGrid="0">
      <p:cViewPr varScale="1">
        <p:scale>
          <a:sx n="73" d="100"/>
          <a:sy n="73" d="100"/>
        </p:scale>
        <p:origin x="-612" y="-102"/>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Açıkça görülmektedir ki gastronominin yorumlanması Antik Yunan’dan 19. yy. Avrupa’sına kadar bir tutarlılık sergilemektedir. </a:t>
            </a:r>
            <a:endParaRPr lang="tr-TR" dirty="0" smtClean="0"/>
          </a:p>
          <a:p>
            <a:endParaRPr lang="tr-TR" dirty="0" smtClean="0"/>
          </a:p>
          <a:p>
            <a:r>
              <a:rPr lang="tr-TR" dirty="0" smtClean="0"/>
              <a:t>Ayrıca </a:t>
            </a:r>
            <a:r>
              <a:rPr lang="tr-TR" dirty="0" smtClean="0"/>
              <a:t>bu yorumlar 19. ve 20. yüzyıllarda olduğu gibi 21. yy. için de uygundur. Buradaki en önemli noktalardan biri, bu yorumların gastronominin sadece yiyecek ve içeceğin madde olarak ele alınması değil; nasıl, neden, nerede ve ne zaman sorularını da içermesidir (</a:t>
            </a:r>
            <a:r>
              <a:rPr lang="tr-TR" dirty="0" err="1" smtClean="0"/>
              <a:t>Santich</a:t>
            </a:r>
            <a:r>
              <a:rPr lang="tr-TR" dirty="0" smtClean="0"/>
              <a:t>, 2004).</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Modern gastronomi anlayışının geniş tanımı; felsefenin, inanışların ve kültürel değerlerin gastronomi uygulamalarını etkilediğini vurgulamaktadır. </a:t>
            </a:r>
            <a:endParaRPr lang="tr-TR" dirty="0" smtClean="0"/>
          </a:p>
          <a:p>
            <a:endParaRPr lang="tr-TR" dirty="0" smtClean="0"/>
          </a:p>
          <a:p>
            <a:r>
              <a:rPr lang="tr-TR" dirty="0" smtClean="0"/>
              <a:t>Bu </a:t>
            </a:r>
            <a:r>
              <a:rPr lang="tr-TR" dirty="0" smtClean="0"/>
              <a:t>durum da yemeğin ve yemek yemenin sosyal, kültürel ve tarihi özellikleri ile yemekler, mutfaklar, restoranlar, şarap seçimi, turizm ve gastronomi yazılarını birbirleri ile ilişkili hale getirmektedir (</a:t>
            </a:r>
            <a:r>
              <a:rPr lang="tr-TR" dirty="0" err="1" smtClean="0"/>
              <a:t>Santich</a:t>
            </a:r>
            <a:r>
              <a:rPr lang="tr-TR" dirty="0" smtClean="0"/>
              <a:t>, 2004).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Günümüzde gastronominin, </a:t>
            </a:r>
            <a:r>
              <a:rPr lang="tr-TR" dirty="0" err="1" smtClean="0"/>
              <a:t>Brillat</a:t>
            </a:r>
            <a:r>
              <a:rPr lang="tr-TR" dirty="0" smtClean="0"/>
              <a:t>-</a:t>
            </a:r>
            <a:r>
              <a:rPr lang="tr-TR" dirty="0" err="1" smtClean="0"/>
              <a:t>Savarin’in</a:t>
            </a:r>
            <a:r>
              <a:rPr lang="tr-TR" dirty="0" smtClean="0"/>
              <a:t> yukarıda aktarılan tanımındaki gibi bireysel değil,  toplumu bütün olarak ele alan daha geniş bir anlam kazandığını görmekteyiz. </a:t>
            </a:r>
            <a:endParaRPr lang="tr-TR" dirty="0" smtClean="0"/>
          </a:p>
          <a:p>
            <a:endParaRPr lang="tr-TR" dirty="0" smtClean="0"/>
          </a:p>
          <a:p>
            <a:r>
              <a:rPr lang="tr-TR" dirty="0" smtClean="0"/>
              <a:t>Gastronomi</a:t>
            </a:r>
            <a:r>
              <a:rPr lang="tr-TR" dirty="0" smtClean="0"/>
              <a:t>, bir ülke ya da bölgedeki insanların beslenme davranışlarını etkileyen pek çok etmenin anlaşılmasını da içermektedir (</a:t>
            </a:r>
            <a:r>
              <a:rPr lang="tr-TR" dirty="0" err="1" smtClean="0"/>
              <a:t>Gillespie</a:t>
            </a:r>
            <a:r>
              <a:rPr lang="tr-TR" dirty="0" smtClean="0"/>
              <a:t>, 2002).</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Yiyecek, içecek ve mutfak sanatları hakkındaki çalışmalar son yıllarda artan bir ilgiyle karşılanmakta,  sosyoloji ve antropoloji için yeni bir araştırma alanı haline gelmektedir (Mason ve </a:t>
            </a:r>
            <a:r>
              <a:rPr lang="tr-TR" dirty="0" err="1" smtClean="0"/>
              <a:t>Paggiaro</a:t>
            </a:r>
            <a:r>
              <a:rPr lang="tr-TR" dirty="0" smtClean="0"/>
              <a:t>, 2012). </a:t>
            </a:r>
            <a:endParaRPr lang="tr-TR" dirty="0" smtClean="0"/>
          </a:p>
          <a:p>
            <a:endParaRPr lang="tr-TR" dirty="0" smtClean="0"/>
          </a:p>
          <a:p>
            <a:r>
              <a:rPr lang="tr-TR" dirty="0" smtClean="0"/>
              <a:t>Yemek </a:t>
            </a:r>
            <a:r>
              <a:rPr lang="tr-TR" dirty="0" smtClean="0"/>
              <a:t>yemek insan metabolizmasının enerji ihtiyacının karşılanmasını sağlayan biyolojik bir eylem olmakla birlikte gıdaların elde edilmesi, tüketime hazır hale getirilmesi ve tüketilmesi süreçleri göz önünde bulundurulduğunda biyolojik bir eylem olmanın ötesinde ekonomik, sosyal ve kültürel bir olgu haline dönüşmektedir  (</a:t>
            </a:r>
            <a:r>
              <a:rPr lang="tr-TR" dirty="0" err="1" smtClean="0"/>
              <a:t>Tezcan</a:t>
            </a:r>
            <a:r>
              <a:rPr lang="tr-TR" dirty="0" smtClean="0"/>
              <a:t>, 2000).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ötesinde ekonomik, sosyal ve kültürel bir olgu haline dönüşmektedir  (</a:t>
            </a:r>
            <a:r>
              <a:rPr lang="tr-TR" dirty="0" err="1" smtClean="0"/>
              <a:t>Tezcan</a:t>
            </a:r>
            <a:r>
              <a:rPr lang="tr-TR" dirty="0" smtClean="0"/>
              <a:t>, 2000). Gastronominin günümüz yorumlarını gösteren </a:t>
            </a:r>
            <a:r>
              <a:rPr lang="tr-TR" i="1" dirty="0" smtClean="0"/>
              <a:t>“</a:t>
            </a:r>
            <a:r>
              <a:rPr lang="tr-TR" i="1" dirty="0" err="1" smtClean="0"/>
              <a:t>The</a:t>
            </a:r>
            <a:r>
              <a:rPr lang="tr-TR" i="1" dirty="0" smtClean="0"/>
              <a:t> </a:t>
            </a:r>
            <a:r>
              <a:rPr lang="tr-TR" i="1" dirty="0" err="1" smtClean="0"/>
              <a:t>Gastronomy</a:t>
            </a:r>
            <a:r>
              <a:rPr lang="tr-TR" i="1" dirty="0" smtClean="0"/>
              <a:t> of </a:t>
            </a:r>
            <a:r>
              <a:rPr lang="tr-TR" i="1" dirty="0" err="1" smtClean="0"/>
              <a:t>Finland</a:t>
            </a:r>
            <a:r>
              <a:rPr lang="tr-TR" i="1" dirty="0" smtClean="0"/>
              <a:t>”</a:t>
            </a:r>
            <a:r>
              <a:rPr lang="tr-TR" dirty="0" smtClean="0"/>
              <a:t> (2003) ve “</a:t>
            </a:r>
            <a:r>
              <a:rPr lang="tr-TR" i="1" dirty="0" err="1" smtClean="0"/>
              <a:t>The</a:t>
            </a:r>
            <a:r>
              <a:rPr lang="tr-TR" i="1" dirty="0" smtClean="0"/>
              <a:t> </a:t>
            </a:r>
            <a:r>
              <a:rPr lang="tr-TR" i="1" dirty="0" err="1" smtClean="0"/>
              <a:t>Basque</a:t>
            </a:r>
            <a:r>
              <a:rPr lang="tr-TR" i="1" dirty="0" smtClean="0"/>
              <a:t> </a:t>
            </a:r>
            <a:r>
              <a:rPr lang="tr-TR" i="1" dirty="0" err="1" smtClean="0"/>
              <a:t>Brotherhood</a:t>
            </a:r>
            <a:r>
              <a:rPr lang="tr-TR" i="1" dirty="0" smtClean="0"/>
              <a:t> of </a:t>
            </a:r>
            <a:r>
              <a:rPr lang="tr-TR" i="1" dirty="0" err="1" smtClean="0"/>
              <a:t>Gastronomy</a:t>
            </a:r>
            <a:r>
              <a:rPr lang="tr-TR" dirty="0" smtClean="0"/>
              <a:t>” (2003) gibi kaynaklarda, gastronominin kaçınılmaz olarak yiyecek ve içecekle ilgilendiği belirtilmekte ancak bundan daha önemlisi, yemek yemenin sosyal ve kültürel bir değer olarak toplumdaki yeri vurgulanmaktadır. </a:t>
            </a:r>
            <a:endParaRPr lang="tr-TR" dirty="0" smtClean="0"/>
          </a:p>
          <a:p>
            <a:endParaRPr lang="tr-TR" i="1" dirty="0" smtClean="0"/>
          </a:p>
          <a:p>
            <a:r>
              <a:rPr lang="tr-TR" i="1" dirty="0" smtClean="0"/>
              <a:t>“</a:t>
            </a:r>
            <a:r>
              <a:rPr lang="tr-TR" i="1" dirty="0" err="1" smtClean="0"/>
              <a:t>Basque</a:t>
            </a:r>
            <a:r>
              <a:rPr lang="tr-TR" i="1" dirty="0" smtClean="0"/>
              <a:t> </a:t>
            </a:r>
            <a:r>
              <a:rPr lang="tr-TR" i="1" dirty="0" err="1" smtClean="0"/>
              <a:t>Brotherhood”</a:t>
            </a:r>
            <a:r>
              <a:rPr lang="tr-TR" dirty="0" err="1" smtClean="0"/>
              <a:t>a</a:t>
            </a:r>
            <a:r>
              <a:rPr lang="tr-TR" dirty="0" smtClean="0"/>
              <a:t> göre gastronomi özünde kültürel bir olgudur (</a:t>
            </a:r>
            <a:r>
              <a:rPr lang="tr-TR" dirty="0" err="1" smtClean="0"/>
              <a:t>Santich</a:t>
            </a:r>
            <a:r>
              <a:rPr lang="tr-TR" dirty="0" smtClean="0"/>
              <a:t>, 2004).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Tezcan</a:t>
            </a:r>
            <a:r>
              <a:rPr lang="tr-TR" dirty="0" smtClean="0"/>
              <a:t> (2000), yemek ve kültür arasındaki ilişkiyi şu şekilde ifade </a:t>
            </a:r>
            <a:r>
              <a:rPr lang="tr-TR" dirty="0" smtClean="0"/>
              <a:t>etmektedir:</a:t>
            </a:r>
          </a:p>
          <a:p>
            <a:endParaRPr lang="tr-TR" dirty="0" smtClean="0"/>
          </a:p>
          <a:p>
            <a:r>
              <a:rPr lang="tr-TR" dirty="0" smtClean="0"/>
              <a:t>Kültür </a:t>
            </a:r>
            <a:r>
              <a:rPr lang="tr-TR" dirty="0" smtClean="0"/>
              <a:t>ne yiyeceğimizin ve nasıl yiyeceğimizin temel belirleyicisidir.</a:t>
            </a:r>
          </a:p>
          <a:p>
            <a:pPr lvl="0"/>
            <a:r>
              <a:rPr lang="tr-TR" dirty="0" smtClean="0"/>
              <a:t>Yiyecek alışkanlıkları kültürel </a:t>
            </a:r>
            <a:r>
              <a:rPr lang="tr-TR" dirty="0" err="1" smtClean="0"/>
              <a:t>ögeler</a:t>
            </a:r>
            <a:r>
              <a:rPr lang="tr-TR" dirty="0" smtClean="0"/>
              <a:t> olduğu için küçük yaşta öğrenilir ve sonradan değişmeleri çok zordur.</a:t>
            </a:r>
          </a:p>
          <a:p>
            <a:pPr lvl="0"/>
            <a:r>
              <a:rPr lang="tr-TR" dirty="0" smtClean="0"/>
              <a:t>Yemek, kültürün önemli bir bileşeni ve bütünleyici bir parçasıdır.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Tarihsel ve etimolojik olarak gastronomi; nerede, ne zaman, ne şekilde ve hangi kombinasyonlarda ne yeneceği ve içileceği hakkında tavsiye ve rehberlikle ilgilidir. </a:t>
            </a:r>
            <a:endParaRPr lang="tr-TR" dirty="0" smtClean="0"/>
          </a:p>
          <a:p>
            <a:endParaRPr lang="tr-TR" smtClean="0"/>
          </a:p>
          <a:p>
            <a:r>
              <a:rPr lang="tr-TR" smtClean="0"/>
              <a:t>Gastronomi </a:t>
            </a:r>
            <a:r>
              <a:rPr lang="tr-TR" dirty="0" smtClean="0"/>
              <a:t>ayrıca yeme içmenin zevkini arttıran, yiyecek, içecek ve bunların seçimine dair bilgi ve becerilere sahip olunan “yaşam sanatı” olarak da anlaşılabilir. Bu zevkler, farklı bir kültüre katılma deneyimini temel alan kültür turizminin bir alt kümesi olarak gelişen gastronomi turizminin merkezinde yer almaktadır (</a:t>
            </a:r>
            <a:r>
              <a:rPr lang="tr-TR" dirty="0" err="1" smtClean="0"/>
              <a:t>Santich</a:t>
            </a:r>
            <a:r>
              <a:rPr lang="tr-TR" dirty="0" smtClean="0"/>
              <a:t>, 2004). </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460</Words>
  <Application>Microsoft Office PowerPoint</Application>
  <PresentationFormat>Özel</PresentationFormat>
  <Paragraphs>24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MOLEKÜLER GASTRONOMİ</vt:lpstr>
      <vt:lpstr>Slayt 2</vt:lpstr>
      <vt:lpstr>Slayt 3</vt:lpstr>
      <vt:lpstr>Slayt 4</vt:lpstr>
      <vt:lpstr>Slayt 5</vt:lpstr>
      <vt:lpstr>Slayt 6</vt:lpstr>
      <vt:lpstr>Slayt 7</vt:lpstr>
      <vt:lpstr>Slayt 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11</cp:revision>
  <dcterms:created xsi:type="dcterms:W3CDTF">2020-03-11T13:59:45Z</dcterms:created>
  <dcterms:modified xsi:type="dcterms:W3CDTF">2020-04-24T17:12:21Z</dcterms:modified>
</cp:coreProperties>
</file>