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EFC21-786C-45B8-B4E1-238DDD6B50DE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53367-652B-432F-9779-FA80856304C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628775"/>
            <a:ext cx="7916863" cy="17287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800" smtClean="0">
                <a:solidFill>
                  <a:srgbClr val="FFC000"/>
                </a:solidFill>
              </a:rPr>
              <a:t>İYONİZE RADYASYONUN BİYOLOJİK ETKİLERİ</a:t>
            </a:r>
            <a:r>
              <a:rPr lang="tr-TR" sz="5400" smtClean="0"/>
              <a:t/>
            </a:r>
            <a:br>
              <a:rPr lang="tr-TR" sz="5400" smtClean="0"/>
            </a:br>
            <a:r>
              <a:rPr lang="tr-TR" sz="3200" smtClean="0"/>
              <a:t/>
            </a:r>
            <a:br>
              <a:rPr lang="tr-TR" sz="3200" smtClean="0"/>
            </a:br>
            <a:r>
              <a:rPr lang="tr-TR" sz="3200" smtClean="0"/>
              <a:t/>
            </a:r>
            <a:br>
              <a:rPr lang="tr-TR" sz="3200" smtClean="0"/>
            </a:br>
            <a:endParaRPr lang="tr-TR" sz="32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933825"/>
            <a:ext cx="7991475" cy="15827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b="1" smtClean="0"/>
              <a:t>Dr. Çiğdem Soydal</a:t>
            </a:r>
          </a:p>
          <a:p>
            <a:pPr eaLnBrk="1" hangingPunct="1"/>
            <a:r>
              <a:rPr lang="tr-TR" b="1" smtClean="0">
                <a:solidFill>
                  <a:schemeClr val="tx2"/>
                </a:solidFill>
              </a:rPr>
              <a:t>Ankara Üniversitesi Tıp Fakültesi Nükleer Tıp Anabilim Dalı</a:t>
            </a:r>
            <a:endParaRPr lang="tr-T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76250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>
                <a:solidFill>
                  <a:srgbClr val="FFC000"/>
                </a:solidFill>
              </a:rPr>
              <a:t>Stokastik etkiler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895850"/>
          </a:xfrm>
        </p:spPr>
        <p:txBody>
          <a:bodyPr/>
          <a:lstStyle/>
          <a:p>
            <a:pPr eaLnBrk="1" hangingPunct="1"/>
            <a:r>
              <a:rPr lang="tr-TR" smtClean="0"/>
              <a:t>Işınlanan bireyde ortaya çıkış insidansı kesinlik göstermez.</a:t>
            </a:r>
          </a:p>
          <a:p>
            <a:pPr eaLnBrk="1" hangingPunct="1"/>
            <a:r>
              <a:rPr lang="tr-TR" smtClean="0"/>
              <a:t>Bu etkilere örnek: Lösemi ve kanser oluşumları </a:t>
            </a:r>
          </a:p>
          <a:p>
            <a:pPr eaLnBrk="1" hangingPunct="1"/>
            <a:r>
              <a:rPr lang="tr-TR" smtClean="0"/>
              <a:t>Eşik değeri yoktur.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81" name="Group 65"/>
          <p:cNvGraphicFramePr>
            <a:graphicFrameLocks noGrp="1"/>
          </p:cNvGraphicFramePr>
          <p:nvPr/>
        </p:nvGraphicFramePr>
        <p:xfrm>
          <a:off x="0" y="476250"/>
          <a:ext cx="9144000" cy="5805489"/>
        </p:xfrm>
        <a:graphic>
          <a:graphicData uri="http://schemas.openxmlformats.org/drawingml/2006/table">
            <a:tbl>
              <a:tblPr/>
              <a:tblGrid>
                <a:gridCol w="2603500"/>
                <a:gridCol w="3094038"/>
                <a:gridCol w="3446462"/>
              </a:tblGrid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DETERMİNİSTİK ETKİLER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STOKASTİK ETKİLER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ÖZELLİKLERİ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*Eşik doz değeri var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*Şiddeti doz ile orantılı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*Eşik doz değeri yok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*Biyolojik etki olasılığı doz ile artar fakat biyolojik etki şiddeti doz ile artmaz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SONUÇLARI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*AKUT RADYASYON SENDROMU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*RADYOLOJİK YANIKLAR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*GEÇ SONUÇLAR: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-Fibrozis, sklerozis, nekrozis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*PRENATAL ETKİLER: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-Mental retardasyon, teratolojik malformasyonlar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*RADYOAKTİF İNTOKSİKASYONLAR: 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*RADYASYON KANSERLERİ: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-Hematopatiler (Lösemi)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-Tümörler (Akciğer, Gastrointestinal, Tiroid)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solidFill>
                  <a:srgbClr val="FFC000"/>
                </a:solidFill>
              </a:rPr>
              <a:t>GENETİK ETKİLER</a:t>
            </a:r>
            <a:endParaRPr lang="tr-TR" sz="4000" b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Genetik etkiler germ hücrelerinin kromozomlarında veya genlerde  mutasyonlar ile sonuçlanan herediter geçişi olan genotipik değişiklikleri tanımlar.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Stokastik etki grubu içerisinde sayılırlar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Etki ışınlanan bireyde değil bu bireyin sonraki nesillerinde ortaya çıkar. 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Genetik etkinin ortaya çıkması için ışınlanan hücre yaşamalı ve fertilize olmalıdır. </a:t>
            </a:r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/>
            <a:r>
              <a:rPr lang="en-US" b="0" i="1" smtClean="0"/>
              <a:t/>
            </a:r>
            <a:br>
              <a:rPr lang="en-US" b="0" i="1" smtClean="0"/>
            </a:br>
            <a:endParaRPr lang="tr-TR" b="0" i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İyonize radyasyon direk ve indirek etki ile moleküllerde hasar oluşturur. </a:t>
            </a:r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smtClean="0">
                <a:solidFill>
                  <a:srgbClr val="FFC000"/>
                </a:solidFill>
              </a:rPr>
              <a:t>Direk etki; </a:t>
            </a:r>
            <a:r>
              <a:rPr lang="tr-TR" sz="2400" smtClean="0"/>
              <a:t>aktarılan enerjinin moleküle doğrudan etkisiyle (DNA ile direk etkileşme) hücrede moleküler inaktivasyon veya değişim yapması.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smtClean="0">
                <a:solidFill>
                  <a:srgbClr val="FFC000"/>
                </a:solidFill>
              </a:rPr>
              <a:t>İndirek etki; </a:t>
            </a:r>
            <a:r>
              <a:rPr lang="tr-TR" sz="2400" smtClean="0"/>
              <a:t>aktarılan enerjinin oluşturduğu serbest radikallerin hücredeki moleküllerle reaksiyona girerek bozunuma yol açması.</a:t>
            </a:r>
          </a:p>
          <a:p>
            <a:pPr lvl="1" eaLnBrk="1" hangingPunct="1">
              <a:lnSpc>
                <a:spcPct val="90000"/>
              </a:lnSpc>
            </a:pPr>
            <a:endParaRPr lang="tr-TR" sz="240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0800000" flipV="1">
            <a:off x="468313" y="485775"/>
            <a:ext cx="82105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tr-TR" sz="28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RADYASYONUN HÜCREDE MOLEKÜLER SEVİYEDEKİ ETKİLERİ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dirty="0" smtClean="0">
                <a:solidFill>
                  <a:srgbClr val="FFC000"/>
                </a:solidFill>
              </a:rPr>
              <a:t>HÜCRE HASARINI ETKİLEYEN FAKTÖRLER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smtClean="0"/>
              <a:t>Doku ısısı: </a:t>
            </a:r>
            <a:r>
              <a:rPr lang="tr-TR" sz="2800" smtClean="0"/>
              <a:t>Düşük ısıda DNA etkisi, yüksek ısıda diğer hücresel etkiler artar.</a:t>
            </a:r>
          </a:p>
          <a:p>
            <a:r>
              <a:rPr lang="tr-TR" sz="2800" b="1" smtClean="0"/>
              <a:t>Doku pH’sı: </a:t>
            </a:r>
            <a:r>
              <a:rPr lang="tr-TR" sz="2800" smtClean="0"/>
              <a:t>Düşük</a:t>
            </a:r>
            <a:r>
              <a:rPr lang="tr-TR" sz="2800" b="1" smtClean="0"/>
              <a:t> </a:t>
            </a:r>
            <a:r>
              <a:rPr lang="tr-TR" sz="2800" smtClean="0"/>
              <a:t>pH’da radyasyon etkisi azalır.</a:t>
            </a:r>
          </a:p>
          <a:p>
            <a:r>
              <a:rPr lang="tr-TR" sz="2800" b="1" smtClean="0"/>
              <a:t>Dokudaki oksijen yoğunluğu: </a:t>
            </a:r>
            <a:r>
              <a:rPr lang="tr-TR" sz="2800" smtClean="0"/>
              <a:t>Oksijenasyon serbest radikaller üzerinden indirekt etkiyi arttırabilir.Anoksik ortamda radyasyon etkisi azalır.</a:t>
            </a:r>
          </a:p>
          <a:p>
            <a:r>
              <a:rPr lang="tr-TR" sz="2800" b="1" smtClean="0"/>
              <a:t>Doz hızı,sürekliliği ve enerjisi: </a:t>
            </a:r>
            <a:r>
              <a:rPr lang="tr-TR" sz="2800" smtClean="0"/>
              <a:t>Bu parametreler yüksek ise radyasyonun etkisi daha yüksektir.</a:t>
            </a:r>
          </a:p>
          <a:p>
            <a:pPr>
              <a:buFont typeface="Arial" charset="0"/>
              <a:buNone/>
            </a:pPr>
            <a:endParaRPr lang="tr-TR" sz="2800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600" dirty="0" smtClean="0">
                <a:solidFill>
                  <a:srgbClr val="FFC000"/>
                </a:solidFill>
              </a:rPr>
              <a:t>HÜCRE HASARINI ETKİLEYEN FAKTÖRLER</a:t>
            </a:r>
            <a:endParaRPr lang="tr-TR" sz="3600" dirty="0">
              <a:solidFill>
                <a:srgbClr val="FFC000"/>
              </a:solidFill>
            </a:endParaRP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/>
              <a:t>Hedef molekül konsantrasyonu: </a:t>
            </a:r>
            <a:r>
              <a:rPr lang="tr-TR" sz="2800" dirty="0" smtClean="0"/>
              <a:t>Fazla ise radyasyonun etkisi azalır.</a:t>
            </a:r>
          </a:p>
          <a:p>
            <a:pPr>
              <a:defRPr/>
            </a:pPr>
            <a:r>
              <a:rPr lang="tr-TR" sz="2800" b="1" dirty="0" smtClean="0"/>
              <a:t>Radyosensitize edici ajanlar: </a:t>
            </a:r>
            <a:r>
              <a:rPr lang="tr-TR" sz="2800" dirty="0" smtClean="0"/>
              <a:t>Katyonlar ve elektron affinitesi yüksek bileşikler (örn:metronidazol) radyasyonun etkisini arttırabilir.</a:t>
            </a:r>
          </a:p>
          <a:p>
            <a:pPr>
              <a:defRPr/>
            </a:pPr>
            <a:r>
              <a:rPr lang="tr-TR" sz="2800" b="1" dirty="0" smtClean="0"/>
              <a:t>Radyoprotektif ajanlar: </a:t>
            </a:r>
            <a:r>
              <a:rPr lang="tr-TR" sz="2800" dirty="0" smtClean="0"/>
              <a:t>Antioksidanlar, doku hipoksisi yapan ajanlar, tioller.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smtClean="0">
                <a:solidFill>
                  <a:srgbClr val="FFC000"/>
                </a:solidFill>
              </a:rPr>
              <a:t>İYONİZE RADYASYONUN BİYOLOJİK ETKİLERİ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tr-TR" sz="2800" smtClean="0"/>
              <a:t>İyonize radyasyon biyolojik sistemler (canlı organizma) ile karşılaştığında madde yapısındaki molekül ve atomlarla etkileşerek sisteme enerji transfer eder. </a:t>
            </a:r>
          </a:p>
          <a:p>
            <a:pPr eaLnBrk="1" hangingPunct="1"/>
            <a:r>
              <a:rPr lang="tr-TR" sz="2800" smtClean="0"/>
              <a:t>Farklı radyasyon tipleri canlılar üzerinde farklı etkiye sahiptir.</a:t>
            </a:r>
          </a:p>
          <a:p>
            <a:pPr eaLnBrk="1" hangingPunct="1"/>
            <a:r>
              <a:rPr lang="tr-TR" sz="2800" smtClean="0"/>
              <a:t>Biyolojik sistemler üzerindeki etki önceden pek fazla tahmin edilemez. </a:t>
            </a:r>
          </a:p>
          <a:p>
            <a:pPr eaLnBrk="1" hangingPunct="1"/>
            <a:r>
              <a:rPr lang="tr-TR" sz="2800" smtClean="0"/>
              <a:t>Bu etki;  total radyasyon dozu, doz hızı, radyasyon tipi, sistemin yaşı, pek çok çevresel ve diğer faktörler  ile ilişkilidir.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dirty="0" smtClean="0">
                <a:solidFill>
                  <a:srgbClr val="FFC000"/>
                </a:solidFill>
              </a:rPr>
              <a:t>TERMİNOLOJİ ve BİRİMLER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600" b="1" dirty="0" smtClean="0"/>
              <a:t>İ</a:t>
            </a:r>
            <a:r>
              <a:rPr lang="tr-TR" sz="2600" dirty="0" smtClean="0"/>
              <a:t>yonize radyasyon alanında bulunan herhangi bir materyal veya canlıya aktarılan enerji miktarının belirlenmesi önemlidir.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dirty="0" smtClean="0"/>
              <a:t>Radyasyon absorbsiyon birimi: </a:t>
            </a:r>
            <a:r>
              <a:rPr lang="tr-TR" sz="2600" b="1" dirty="0" smtClean="0">
                <a:solidFill>
                  <a:srgbClr val="FFC000"/>
                </a:solidFill>
              </a:rPr>
              <a:t>Rad</a:t>
            </a:r>
            <a:r>
              <a:rPr lang="tr-TR" sz="2600" b="1" dirty="0" smtClean="0"/>
              <a:t> (Radiation absorbed doz)</a:t>
            </a:r>
            <a:r>
              <a:rPr lang="tr-TR" sz="26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dirty="0" smtClean="0"/>
              <a:t>Tanımı: herhangi bir absorbanın bir gramında 100 erg’ lik enerji depozisyonunu ifade eder.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dirty="0" smtClean="0"/>
              <a:t>İnternasyonel sistemde (SI) geliştirilen eşdeğer birim </a:t>
            </a:r>
            <a:r>
              <a:rPr lang="tr-TR" sz="2600" b="1" dirty="0" smtClean="0">
                <a:solidFill>
                  <a:srgbClr val="FFC000"/>
                </a:solidFill>
              </a:rPr>
              <a:t>Gray </a:t>
            </a:r>
            <a:r>
              <a:rPr lang="tr-TR" sz="2600" b="1" dirty="0" smtClean="0"/>
              <a:t>(Gy</a:t>
            </a:r>
            <a:r>
              <a:rPr lang="tr-TR" sz="2600" dirty="0" smtClean="0"/>
              <a:t>)  (1 Joule/kg) dir.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dirty="0" smtClean="0"/>
              <a:t>1 Rad = 100 erg/g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dirty="0" smtClean="0"/>
              <a:t>1 Gy = 1 Joule/kg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u="sng" dirty="0" smtClean="0"/>
              <a:t>1 Gy = 100 Rad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600" b="1" dirty="0" smtClean="0">
                <a:effectLst/>
              </a:rPr>
              <a:t>1 centigray (cGy) = 1 rad</a:t>
            </a:r>
            <a:r>
              <a:rPr lang="tr-TR" sz="2600" dirty="0" smtClean="0">
                <a:effectLst/>
              </a:rPr>
              <a:t>  </a:t>
            </a:r>
            <a:r>
              <a:rPr lang="tr-TR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solidFill>
                  <a:srgbClr val="FFC000"/>
                </a:solidFill>
              </a:rPr>
              <a:t>DOZ-ETKİ İLİŞKİSİ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 smtClean="0"/>
              <a:t>Bir çok kompleks parametreye bağlı olmak üzere iyonize radyasyonun biyolojik sisteme enerji transfer ettiğinde oluşacak sonuç absorbe edilen doz ile ilişkilidir. </a:t>
            </a:r>
          </a:p>
          <a:p>
            <a:pPr eaLnBrk="1" hangingPunct="1">
              <a:defRPr/>
            </a:pPr>
            <a:r>
              <a:rPr lang="tr-TR" sz="2800" dirty="0" smtClean="0"/>
              <a:t>İnsan gibi kompleks organizmalar için iki tip doz-etki ilişkisi vardır.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solidFill>
                  <a:srgbClr val="FFC000"/>
                </a:solidFill>
              </a:rPr>
              <a:t>DOZ-ETKİ İLİŞKİSİ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b="1" smtClean="0">
                <a:solidFill>
                  <a:srgbClr val="FFC000"/>
                </a:solidFill>
              </a:rPr>
              <a:t>SOMATİK  ETKİLER</a:t>
            </a:r>
          </a:p>
          <a:p>
            <a:pPr lvl="2" eaLnBrk="1" hangingPunct="1"/>
            <a:r>
              <a:rPr lang="tr-TR" sz="2800" b="1" smtClean="0"/>
              <a:t>DETERMİNİSTİK  ETKİ</a:t>
            </a:r>
          </a:p>
          <a:p>
            <a:pPr lvl="3" eaLnBrk="1" hangingPunct="1"/>
            <a:r>
              <a:rPr lang="tr-TR" sz="2800" b="1" smtClean="0"/>
              <a:t>ERKEN</a:t>
            </a:r>
          </a:p>
          <a:p>
            <a:pPr lvl="3" eaLnBrk="1" hangingPunct="1"/>
            <a:r>
              <a:rPr lang="tr-TR" sz="2800" b="1" smtClean="0"/>
              <a:t>GEÇ</a:t>
            </a:r>
          </a:p>
          <a:p>
            <a:pPr lvl="2" eaLnBrk="1" hangingPunct="1"/>
            <a:r>
              <a:rPr lang="tr-TR" sz="2800" b="1" smtClean="0"/>
              <a:t>STOKASTİK  ETKİ</a:t>
            </a:r>
          </a:p>
          <a:p>
            <a:pPr eaLnBrk="1" hangingPunct="1"/>
            <a:r>
              <a:rPr lang="tr-TR" sz="2800" b="1" smtClean="0">
                <a:solidFill>
                  <a:srgbClr val="FFC000"/>
                </a:solidFill>
              </a:rPr>
              <a:t>GENETİK  ETKİLER</a:t>
            </a:r>
          </a:p>
          <a:p>
            <a:pPr lvl="2" eaLnBrk="1" hangingPunct="1"/>
            <a:r>
              <a:rPr lang="tr-TR" sz="2800" b="1" smtClean="0"/>
              <a:t>STOKASTİK  ETKİ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D610EC0-6368-4E10-839C-7C37755DD467}" type="slidenum">
              <a:rPr lang="tr-TR">
                <a:cs typeface="Arial" charset="0"/>
              </a:rPr>
              <a:pPr/>
              <a:t>6</a:t>
            </a:fld>
            <a:endParaRPr lang="tr-TR">
              <a:cs typeface="Arial" charset="0"/>
            </a:endParaRPr>
          </a:p>
        </p:txBody>
      </p:sp>
      <p:sp>
        <p:nvSpPr>
          <p:cNvPr id="669698" name="Rectangle 2"/>
          <p:cNvSpPr>
            <a:spLocks noChangeArrowheads="1"/>
          </p:cNvSpPr>
          <p:nvPr/>
        </p:nvSpPr>
        <p:spPr bwMode="auto">
          <a:xfrm>
            <a:off x="611188" y="188913"/>
            <a:ext cx="8208962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tr-TR"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İYONİZE RADYASYONUN BİYOLOJİK ETKİLERİ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9388" y="4267200"/>
            <a:ext cx="3048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4267200"/>
            <a:ext cx="3200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sz="1400">
                <a:latin typeface="Times New Roman" pitchFamily="18" charset="0"/>
              </a:rPr>
              <a:t>AKUT RADYASYON SENDROMLARI</a:t>
            </a:r>
          </a:p>
          <a:p>
            <a:pPr eaLnBrk="1" hangingPunct="1"/>
            <a:r>
              <a:rPr lang="tr-TR" sz="1400">
                <a:latin typeface="Times New Roman" pitchFamily="18" charset="0"/>
              </a:rPr>
              <a:t>	      (ARS)</a:t>
            </a:r>
          </a:p>
          <a:p>
            <a:pPr eaLnBrk="1" hangingPunct="1"/>
            <a:endParaRPr lang="tr-TR" sz="14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41388" y="1341438"/>
            <a:ext cx="8005762" cy="4784725"/>
            <a:chOff x="593" y="1104"/>
            <a:chExt cx="5043" cy="3014"/>
          </a:xfrm>
        </p:grpSpPr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2081" y="2688"/>
              <a:ext cx="216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3233" y="2064"/>
              <a:ext cx="129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93" y="2064"/>
              <a:ext cx="120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4049" y="1632"/>
              <a:ext cx="1344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1265" y="1632"/>
              <a:ext cx="17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2273" y="1104"/>
              <a:ext cx="1344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2273" y="1104"/>
              <a:ext cx="134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tr-TR" sz="1600">
                  <a:solidFill>
                    <a:srgbClr val="FFC000"/>
                  </a:solidFill>
                  <a:latin typeface="Times New Roman" pitchFamily="18" charset="0"/>
                </a:rPr>
                <a:t>BİYOLOJİK ETKİLER</a:t>
              </a:r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1265" y="1632"/>
              <a:ext cx="18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tr-TR" sz="1400">
                  <a:latin typeface="Times New Roman" pitchFamily="18" charset="0"/>
                </a:rPr>
                <a:t>SOMATİK (BEDENSEL)ETKİLER</a:t>
              </a:r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4049" y="1648"/>
              <a:ext cx="12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tr-TR" sz="1400">
                  <a:latin typeface="Times New Roman" pitchFamily="18" charset="0"/>
                </a:rPr>
                <a:t>KALITIMSAL ETKİLER</a:t>
              </a: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593" y="2064"/>
              <a:ext cx="119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tr-TR" sz="1400">
                  <a:latin typeface="Times New Roman" pitchFamily="18" charset="0"/>
                </a:rPr>
                <a:t>ERKEN ETKİLER</a:t>
              </a:r>
            </a:p>
            <a:p>
              <a:pPr eaLnBrk="1" hangingPunct="1"/>
              <a:r>
                <a:rPr lang="tr-TR" sz="1400">
                  <a:latin typeface="Times New Roman" pitchFamily="18" charset="0"/>
                </a:rPr>
                <a:t>(Akut Işınlama Etkileri)</a:t>
              </a:r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3281" y="2074"/>
              <a:ext cx="12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tr-TR" sz="1400">
                  <a:latin typeface="Times New Roman" pitchFamily="18" charset="0"/>
                </a:rPr>
                <a:t>GECİKMİŞ ETKİLER</a:t>
              </a:r>
            </a:p>
            <a:p>
              <a:pPr eaLnBrk="1" hangingPunct="1"/>
              <a:r>
                <a:rPr lang="tr-TR" sz="1400">
                  <a:latin typeface="Times New Roman" pitchFamily="18" charset="0"/>
                </a:rPr>
                <a:t>(Kronik Işınlama Etkileri)</a:t>
              </a:r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2081" y="2736"/>
              <a:ext cx="2088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tr-TR" sz="1400">
                  <a:latin typeface="Times New Roman" pitchFamily="18" charset="0"/>
                </a:rPr>
                <a:t>BÖLGESEL RADYASYON HASARLARI</a:t>
              </a:r>
            </a:p>
            <a:p>
              <a:pPr eaLnBrk="1" hangingPunct="1"/>
              <a:r>
                <a:rPr lang="tr-TR" sz="1400">
                  <a:latin typeface="Times New Roman" pitchFamily="18" charset="0"/>
                </a:rPr>
                <a:t>		(BRH)</a:t>
              </a:r>
            </a:p>
            <a:p>
              <a:pPr eaLnBrk="1" hangingPunct="1"/>
              <a:endParaRPr lang="tr-TR" sz="1400">
                <a:latin typeface="Times New Roman" pitchFamily="18" charset="0"/>
              </a:endParaRPr>
            </a:p>
            <a:p>
              <a:pPr eaLnBrk="1" hangingPunct="1"/>
              <a:endParaRPr lang="tr-TR" sz="1400">
                <a:latin typeface="Times New Roman" pitchFamily="18" charset="0"/>
              </a:endParaRPr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 flipH="1">
              <a:off x="2417" y="1344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>
              <a:off x="3329" y="1344"/>
              <a:ext cx="72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52" name="Line 20"/>
            <p:cNvSpPr>
              <a:spLocks noChangeShapeType="1"/>
            </p:cNvSpPr>
            <p:nvPr/>
          </p:nvSpPr>
          <p:spPr bwMode="auto">
            <a:xfrm flipH="1">
              <a:off x="1457" y="1872"/>
              <a:ext cx="43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53" name="Freeform 21"/>
            <p:cNvSpPr>
              <a:spLocks/>
            </p:cNvSpPr>
            <p:nvPr/>
          </p:nvSpPr>
          <p:spPr bwMode="auto">
            <a:xfrm>
              <a:off x="2753" y="1872"/>
              <a:ext cx="927" cy="200"/>
            </a:xfrm>
            <a:custGeom>
              <a:avLst/>
              <a:gdLst>
                <a:gd name="T0" fmla="*/ 0 w 927"/>
                <a:gd name="T1" fmla="*/ 0 h 200"/>
                <a:gd name="T2" fmla="*/ 927 w 927"/>
                <a:gd name="T3" fmla="*/ 200 h 200"/>
                <a:gd name="T4" fmla="*/ 0 60000 65536"/>
                <a:gd name="T5" fmla="*/ 0 60000 65536"/>
                <a:gd name="T6" fmla="*/ 0 w 927"/>
                <a:gd name="T7" fmla="*/ 0 h 200"/>
                <a:gd name="T8" fmla="*/ 927 w 927"/>
                <a:gd name="T9" fmla="*/ 200 h 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27" h="200">
                  <a:moveTo>
                    <a:pt x="0" y="0"/>
                  </a:moveTo>
                  <a:lnTo>
                    <a:pt x="927" y="20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 flipH="1">
              <a:off x="689" y="2352"/>
              <a:ext cx="336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55" name="Line 23"/>
            <p:cNvSpPr>
              <a:spLocks noChangeShapeType="1"/>
            </p:cNvSpPr>
            <p:nvPr/>
          </p:nvSpPr>
          <p:spPr bwMode="auto">
            <a:xfrm>
              <a:off x="1697" y="2352"/>
              <a:ext cx="624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1344" y="3600"/>
              <a:ext cx="1869" cy="51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tr-TR" sz="2400" b="1">
                  <a:solidFill>
                    <a:schemeClr val="bg2"/>
                  </a:solidFill>
                  <a:latin typeface="Times New Roman" pitchFamily="18" charset="0"/>
                </a:rPr>
                <a:t>Nonstokastik</a:t>
              </a:r>
            </a:p>
            <a:p>
              <a:pPr eaLnBrk="1" hangingPunct="1"/>
              <a:r>
                <a:rPr lang="tr-TR" sz="2400" b="1">
                  <a:solidFill>
                    <a:schemeClr val="bg2"/>
                  </a:solidFill>
                  <a:latin typeface="Times New Roman" pitchFamily="18" charset="0"/>
                </a:rPr>
                <a:t>Deterministik Etkiler</a:t>
              </a:r>
            </a:p>
          </p:txBody>
        </p:sp>
        <p:sp>
          <p:nvSpPr>
            <p:cNvPr id="18457" name="Text Box 25"/>
            <p:cNvSpPr txBox="1">
              <a:spLocks noChangeArrowheads="1"/>
            </p:cNvSpPr>
            <p:nvPr/>
          </p:nvSpPr>
          <p:spPr bwMode="auto">
            <a:xfrm>
              <a:off x="4128" y="3600"/>
              <a:ext cx="1508" cy="28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tr-TR" sz="2400" b="1">
                  <a:solidFill>
                    <a:schemeClr val="bg2"/>
                  </a:solidFill>
                  <a:latin typeface="Times New Roman" pitchFamily="18" charset="0"/>
                </a:rPr>
                <a:t>Stokastik Etkiler</a:t>
              </a:r>
            </a:p>
          </p:txBody>
        </p:sp>
        <p:sp>
          <p:nvSpPr>
            <p:cNvPr id="18458" name="Line 26"/>
            <p:cNvSpPr>
              <a:spLocks noChangeShapeType="1"/>
            </p:cNvSpPr>
            <p:nvPr/>
          </p:nvSpPr>
          <p:spPr bwMode="auto">
            <a:xfrm>
              <a:off x="2129" y="3072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59" name="Line 27"/>
            <p:cNvSpPr>
              <a:spLocks noChangeShapeType="1"/>
            </p:cNvSpPr>
            <p:nvPr/>
          </p:nvSpPr>
          <p:spPr bwMode="auto">
            <a:xfrm>
              <a:off x="4433" y="2400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0" name="Line 28"/>
            <p:cNvSpPr>
              <a:spLocks noChangeShapeType="1"/>
            </p:cNvSpPr>
            <p:nvPr/>
          </p:nvSpPr>
          <p:spPr bwMode="auto">
            <a:xfrm>
              <a:off x="5201" y="1872"/>
              <a:ext cx="0" cy="16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1" name="Line 29"/>
            <p:cNvSpPr>
              <a:spLocks noChangeShapeType="1"/>
            </p:cNvSpPr>
            <p:nvPr/>
          </p:nvSpPr>
          <p:spPr bwMode="auto">
            <a:xfrm>
              <a:off x="1152" y="3072"/>
              <a:ext cx="737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solidFill>
                  <a:srgbClr val="FFC000"/>
                </a:solidFill>
              </a:rPr>
              <a:t>SOMATİK ETKİLER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7993063" cy="4525963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Etki bireyde radyasyon dozunun absorbsiyonu ile ortaya çıkar. </a:t>
            </a:r>
          </a:p>
          <a:p>
            <a:pPr eaLnBrk="1" hangingPunct="1">
              <a:defRPr/>
            </a:pPr>
            <a:r>
              <a:rPr lang="tr-TR" dirty="0" smtClean="0"/>
              <a:t>Somatik etkiler </a:t>
            </a:r>
            <a:r>
              <a:rPr lang="tr-TR" b="1" dirty="0" smtClean="0"/>
              <a:t>deterministik (kesin)  ve stokastik (kesin olmayan)</a:t>
            </a:r>
            <a:r>
              <a:rPr lang="tr-TR" dirty="0" smtClean="0"/>
              <a:t> etkiler olmak üzere iki etki mekanizmasını kapsar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solidFill>
                  <a:srgbClr val="FFC000"/>
                </a:solidFill>
              </a:rPr>
              <a:t>Erken Deterministik Etkiler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Geniş vücut bölgelerinin yüksek doza maruz kalmaları  ile ortaya çıkar.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Doz eşik değeri vardır.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Erken etkiler dozdan sonra ilk yıl içerisinde ortaya çıkar.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Erken etkilere örnek: Eritem, pulmoner pneumonitis ve radyasyon hastalığı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Erken etkiler dozun fraksiyone veya uzamış verilmesine göre değişebilir.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Genel olarak dokular fraksiyone veya uzamış olarak verilen doza dayanabilirler.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solidFill>
                  <a:srgbClr val="FFC000"/>
                </a:solidFill>
              </a:rPr>
              <a:t>Geç Deterministik Etkiler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mtClean="0"/>
              <a:t>Geç etkiler genellikle dozdan sonra 1 yılı aşkın sürede ortaya çıkar. </a:t>
            </a:r>
          </a:p>
          <a:p>
            <a:pPr eaLnBrk="1" hangingPunct="1">
              <a:lnSpc>
                <a:spcPct val="80000"/>
              </a:lnSpc>
            </a:pPr>
            <a:r>
              <a:rPr lang="tr-TR" smtClean="0"/>
              <a:t>Geç etkilere örnek;  keratosis (cilt kalınlaşması), pulmoner fibrosis, katarakt ve obliteratif endarteritis (</a:t>
            </a:r>
            <a:r>
              <a:rPr lang="tr-TR" sz="2400" smtClean="0"/>
              <a:t>kan damarı lümen endotelinin ilerleyici skelerozis ile kalınlaşması ve obstrüksiyonu</a:t>
            </a:r>
            <a:r>
              <a:rPr lang="tr-TR" smtClean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tr-TR" smtClean="0"/>
              <a:t>Geç etkiler dozun bölünmüş veya uzamış verilmesinden daha az etkilenirler ve sadece total doz ile orantılı olarak ortaya çıkarlar.</a:t>
            </a:r>
          </a:p>
          <a:p>
            <a:pPr eaLnBrk="1" hangingPunct="1">
              <a:lnSpc>
                <a:spcPct val="80000"/>
              </a:lnSpc>
            </a:pP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718</Words>
  <Application>Microsoft Office PowerPoint</Application>
  <PresentationFormat>Ekran Gösterisi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İYONİZE RADYASYONUN BİYOLOJİK ETKİLERİ   </vt:lpstr>
      <vt:lpstr>İYONİZE RADYASYONUN BİYOLOJİK ETKİLERİ </vt:lpstr>
      <vt:lpstr>TERMİNOLOJİ ve BİRİMLER </vt:lpstr>
      <vt:lpstr>DOZ-ETKİ İLİŞKİSİ </vt:lpstr>
      <vt:lpstr>DOZ-ETKİ İLİŞKİSİ</vt:lpstr>
      <vt:lpstr>Slayt 6</vt:lpstr>
      <vt:lpstr>SOMATİK ETKİLER </vt:lpstr>
      <vt:lpstr>Erken Deterministik Etkiler</vt:lpstr>
      <vt:lpstr>Geç Deterministik Etkiler</vt:lpstr>
      <vt:lpstr>Stokastik etkiler </vt:lpstr>
      <vt:lpstr>Slayt 11</vt:lpstr>
      <vt:lpstr>GENETİK ETKİLER</vt:lpstr>
      <vt:lpstr> </vt:lpstr>
      <vt:lpstr>HÜCRE HASARINI ETKİLEYEN FAKTÖRLER</vt:lpstr>
      <vt:lpstr>HÜCRE HASARINI ETKİLEYEN FAKTÖRLER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İYONİZE RADYASYONUN BİYOLOJİK ETKİLERİ   </dc:title>
  <dc:creator>KALPMERKZ1677</dc:creator>
  <cp:lastModifiedBy>KALPMERKZ1677</cp:lastModifiedBy>
  <cp:revision>1</cp:revision>
  <dcterms:created xsi:type="dcterms:W3CDTF">2017-07-03T12:45:57Z</dcterms:created>
  <dcterms:modified xsi:type="dcterms:W3CDTF">2017-07-03T12:47:17Z</dcterms:modified>
</cp:coreProperties>
</file>