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5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67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1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95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48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48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44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65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19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8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63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F2D1-6659-43F9-A570-C1BF11658E7F}" type="datetimeFigureOut">
              <a:rPr lang="tr-TR" smtClean="0"/>
              <a:t>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8978-0662-4E33-9722-9337B47880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13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POTENTIOMETRY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43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203860"/>
            <a:ext cx="12192000" cy="639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Electrochemical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redox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reactions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a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transfer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redox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reaction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form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Potentiometry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a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method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measurement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quantitative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an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electrochemical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suitable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an electrochemical analysis method that can be applied where a suitable colored indicator is not possible (for example, in dark or very dilute solutions). This method can also be used for the analysis of two or more different components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absolutely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Electrochemical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1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Galvanic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reactions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2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Electrolytic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electrolysis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electrical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outside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03" y="2423285"/>
            <a:ext cx="2528897" cy="24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/>
          <p:nvPr/>
        </p:nvSpPr>
        <p:spPr>
          <a:xfrm>
            <a:off x="4807161" y="11553190"/>
            <a:ext cx="228600" cy="152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" y="391960"/>
            <a:ext cx="12192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composed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semi-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occur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half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kumimoji="0" lang="tr-TR" altLang="tr-TR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cathode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An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cathode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never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can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walk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alone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is an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presence of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presence of an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way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can be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order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flow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electrodes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connected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metallic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conductor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outside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solutions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be in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contact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provided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salt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bridge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866" y="3124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28141" y="4823905"/>
            <a:ext cx="25288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Figue</a:t>
            </a:r>
            <a:r>
              <a:rPr kumimoji="0" lang="tr-TR" altLang="tr-T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Electrochemical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1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9"/>
          <a:stretch>
            <a:fillRect/>
          </a:stretch>
        </p:blipFill>
        <p:spPr bwMode="auto">
          <a:xfrm>
            <a:off x="6500553" y="2673636"/>
            <a:ext cx="5536276" cy="384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643981" y="6519446"/>
            <a:ext cx="64735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</a:t>
            </a:r>
            <a:r>
              <a:rPr kumimoji="0" lang="tr-TR" altLang="tr-T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2.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Scheme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calomel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electrode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(a)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AgCl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tr-TR" altLang="tr-TR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electrode</a:t>
            </a: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(b)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28003"/>
            <a:ext cx="12192000" cy="381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tr-TR" b="1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endParaRPr lang="tr-TR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potentially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stable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not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affected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applied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external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ideal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characteristics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reversible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suitable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Nerst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equality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time.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original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exposed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not be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affected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calomel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AgCl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327040" y="62369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1125956" y="62369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302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229005"/>
            <a:ext cx="12192000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b="1" i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tr-TR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tr-TR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b="1" i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</a:pPr>
            <a:endParaRPr lang="tr-TR" sz="1200" b="1" i="1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Membrane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metal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5000"/>
              </a:lnSpc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Cu,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irreversibly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oxidizing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balloon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0.1 M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immersed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endParaRPr lang="tr-TR" sz="1200" dirty="0" smtClean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sz="1600" baseline="-25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sz="1600" baseline="30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tr-TR" sz="1600" baseline="-25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0.0591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tr-TR" sz="1600" baseline="-25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tr-TR" sz="16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sz="1600" baseline="30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tr-TR" sz="1600" baseline="-25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+ 0.0591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(25</a:t>
            </a:r>
            <a:r>
              <a:rPr lang="tr-TR" sz="16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8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/>
          <p:nvPr/>
        </p:nvPicPr>
        <p:blipFill rotWithShape="1">
          <a:blip r:embed="rId2"/>
          <a:srcRect l="-681" r="-58"/>
          <a:stretch/>
        </p:blipFill>
        <p:spPr>
          <a:xfrm>
            <a:off x="8212974" y="735502"/>
            <a:ext cx="3458095" cy="310497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307872"/>
            <a:ext cx="7780713" cy="516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emf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occurred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E =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calomel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equation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directly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meter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graded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0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14, but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alkali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1-10.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Things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watch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precise and careful handling is required.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be stored in a saturated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KCl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solution.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 should not be immersed in dehydrating solvents such as ethanol, sulfuric acid, and in the glass-soluble hydrophobic acid solutions or concentrated alkaline solutions.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Electrodes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never be washed with organic solvents.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384543" y="3661712"/>
            <a:ext cx="3114955" cy="357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sz="16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tr-TR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tr-TR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tr-T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endParaRPr lang="tr-TR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3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288495"/>
            <a:ext cx="11870575" cy="261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Potentiometric</a:t>
            </a:r>
            <a:r>
              <a:rPr lang="tr-T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Potentiometry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an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electroanalytical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suitable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substances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 can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degrade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potentiometric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plotted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volume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titrant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derivatives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curve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equivalence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be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clearly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2751846"/>
            <a:ext cx="7891550" cy="401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b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Experimental</a:t>
            </a:r>
            <a:r>
              <a:rPr lang="tr-T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starting the experiment, the pH meter should be calibrated with a basic and acidic buffer solutions.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Acid (10 mL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transferred to a beaker, added 30 mL distilled water to increase volume. The solution is stirred with magnetic stirrer. First, pH value is recorded with pH meter.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Burette is filled with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solution. Then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added on the acid solution in equal portions. pH is measured after each addition and the added titrant is plotted versus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instantaneous increase in pH indicates the equivalence point. After reading all the values, a titration curve is obtained and found the molarity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first and second derivative curves are plotted in order to determine precisely the turning point of the curve.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8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31"/>
          <a:stretch/>
        </p:blipFill>
        <p:spPr bwMode="auto">
          <a:xfrm>
            <a:off x="8277047" y="3292676"/>
            <a:ext cx="3502088" cy="2426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8304287" y="5821164"/>
            <a:ext cx="3431324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tr-TR" sz="16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lang="tr-TR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Potentiometric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curve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7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146858" y="402597"/>
                <a:ext cx="7783484" cy="1611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  <a:tabLst>
                    <a:tab pos="581660" algn="l"/>
                    <a:tab pos="1163320" algn="l"/>
                    <a:tab pos="1744980" algn="l"/>
                    <a:tab pos="2326640" algn="l"/>
                    <a:tab pos="2908300" algn="l"/>
                    <a:tab pos="3489960" algn="l"/>
                    <a:tab pos="4071620" algn="l"/>
                    <a:tab pos="4653280" algn="l"/>
                    <a:tab pos="5234940" algn="l"/>
                    <a:tab pos="5816600" algn="l"/>
                    <a:tab pos="6398260" algn="l"/>
                    <a:tab pos="6979920" algn="l"/>
                    <a:tab pos="7561580" algn="l"/>
                    <a:tab pos="8143240" algn="l"/>
                    <a:tab pos="8724900" algn="l"/>
                    <a:tab pos="9306560" algn="l"/>
                  </a:tabLst>
                </a:pP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As a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result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experiment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first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all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values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plotted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versus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each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mL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volume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titrant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But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turning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point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from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this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cannot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be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read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accurately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this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reason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first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derivation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is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calculated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.</a:t>
                </a:r>
                <a:endPara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𝑝𝐻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𝑝𝐻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2−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𝑝𝐻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2−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versus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volume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NaOH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(V). </a:t>
                </a:r>
                <a:endPara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58" y="402597"/>
                <a:ext cx="7783484" cy="1611980"/>
              </a:xfrm>
              <a:prstGeom prst="rect">
                <a:avLst/>
              </a:prstGeom>
              <a:blipFill>
                <a:blip r:embed="rId2"/>
                <a:stretch>
                  <a:fillRect l="-626" t="-379" r="-705" b="-18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9"/>
          <p:cNvPicPr/>
          <p:nvPr/>
        </p:nvPicPr>
        <p:blipFill rotWithShape="1"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384" b="39330"/>
          <a:stretch/>
        </p:blipFill>
        <p:spPr bwMode="auto">
          <a:xfrm>
            <a:off x="8431183" y="223637"/>
            <a:ext cx="3165072" cy="23699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7268088" y="2699857"/>
            <a:ext cx="4923912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tr-TR" sz="16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lang="tr-TR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derivative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potentiometric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curve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146858" y="3197799"/>
                <a:ext cx="7783484" cy="1297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  <a:tabLst>
                    <a:tab pos="581660" algn="l"/>
                    <a:tab pos="1163320" algn="l"/>
                    <a:tab pos="1744980" algn="l"/>
                    <a:tab pos="2326640" algn="l"/>
                    <a:tab pos="2908300" algn="l"/>
                    <a:tab pos="3489960" algn="l"/>
                    <a:tab pos="4071620" algn="l"/>
                    <a:tab pos="4653280" algn="l"/>
                    <a:tab pos="5234940" algn="l"/>
                    <a:tab pos="5816600" algn="l"/>
                    <a:tab pos="6398260" algn="l"/>
                    <a:tab pos="6979920" algn="l"/>
                    <a:tab pos="7561580" algn="l"/>
                    <a:tab pos="8143240" algn="l"/>
                    <a:tab pos="8724900" algn="l"/>
                    <a:tab pos="9306560" algn="l"/>
                  </a:tabLst>
                </a:pP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Again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equivalence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point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in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this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chart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may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not be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clearly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defined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this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reason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it is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necessary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take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second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derivative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𝑝𝐻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/△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△2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𝑝𝐻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△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versus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volume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tr-T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NaOH</a:t>
                </a:r>
                <a:r>
                  <a:rPr lang="tr-T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(V)</a:t>
                </a:r>
                <a:endPara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58" y="3197799"/>
                <a:ext cx="7783484" cy="1297150"/>
              </a:xfrm>
              <a:prstGeom prst="rect">
                <a:avLst/>
              </a:prstGeom>
              <a:blipFill>
                <a:blip r:embed="rId5"/>
                <a:stretch>
                  <a:fillRect l="-626" t="-943" r="-705" b="-28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1138"/>
          <a:stretch/>
        </p:blipFill>
        <p:spPr bwMode="auto">
          <a:xfrm>
            <a:off x="8431183" y="3671805"/>
            <a:ext cx="3429607" cy="23133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7035075" y="5985162"/>
            <a:ext cx="5156925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tr-TR" sz="16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lang="tr-TR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</a:t>
            </a: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derivative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potentiometric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titration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curve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6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9876" y="90858"/>
            <a:ext cx="12036829" cy="365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Fundamentals of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Analytical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Chemistry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D.A.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Skoog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D.M. West,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Hollar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F.J.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Crouch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S.R., IIX. Ed. 2004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Principles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Instrumental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Analysis, D.A.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Skoog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Hollar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F.J.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Crouch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S.R., II. Ed. 1981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 Analitik Kimya II, F. Onur, A.Ü. Eczacılık Fakültesi Yayınları No. 101, 2011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 Analitik Kimya Pratikleri Kantitatif Analiz, F. Onur (Ed.), A.Ü. Eczacılık Fakültesi Yayınları No. 111, 2014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Ettre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L.S. &amp;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Sakodynskii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K.I.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Chromatographia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(1993) 35: 223. https://doi.org/10.1007/BF02269707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Tswett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Physical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chemical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studies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on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chlorophyll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adsorptions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Ber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Dtsch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Bot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1906;24:316-23.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Analytical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Electrochemistry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J.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Wang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3rd Ed. John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Wiley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Sons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2006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835"/>
              </a:spcAft>
            </a:pPr>
            <a:r>
              <a:rPr lang="tr-T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Practical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Electrochemical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Cells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tr-TR" sz="1600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Handbook</a:t>
            </a:r>
            <a:r>
              <a:rPr lang="tr-TR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1600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Electrochemistry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S.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Chen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Ed.: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Zoski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C. G., Amsterdam: </a:t>
            </a:r>
            <a:r>
              <a:rPr lang="tr-T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Elsevier</a:t>
            </a:r>
            <a:r>
              <a:rPr lang="tr-T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33–56, 2007 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Fundamentals of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Electroanalytical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Chemistry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P.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Monk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John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Waley-Sons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</a:t>
            </a:r>
            <a:r>
              <a:rPr lang="tr-T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., 2011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9231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896</Words>
  <Application>Microsoft Office PowerPoint</Application>
  <PresentationFormat>Geniş ekran</PresentationFormat>
  <Paragraphs>79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</vt:lpstr>
      <vt:lpstr>Times New Roman</vt:lpstr>
      <vt:lpstr>Wingdings</vt:lpstr>
      <vt:lpstr>Office Teması</vt:lpstr>
      <vt:lpstr>POTENTIOMETRY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POTENTIOMETRY</dc:title>
  <dc:creator>Engin</dc:creator>
  <cp:lastModifiedBy>Engin</cp:lastModifiedBy>
  <cp:revision>3</cp:revision>
  <dcterms:created xsi:type="dcterms:W3CDTF">2020-04-03T05:21:32Z</dcterms:created>
  <dcterms:modified xsi:type="dcterms:W3CDTF">2020-04-03T05:50:05Z</dcterms:modified>
</cp:coreProperties>
</file>