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0" r:id="rId7"/>
    <p:sldId id="261" r:id="rId8"/>
    <p:sldId id="262" r:id="rId9"/>
    <p:sldId id="264" r:id="rId10"/>
    <p:sldId id="281" r:id="rId11"/>
    <p:sldId id="276" r:id="rId12"/>
    <p:sldId id="277" r:id="rId13"/>
    <p:sldId id="278" r:id="rId14"/>
    <p:sldId id="279" r:id="rId15"/>
    <p:sldId id="280" r:id="rId16"/>
    <p:sldId id="265" r:id="rId17"/>
    <p:sldId id="268" r:id="rId18"/>
    <p:sldId id="269" r:id="rId19"/>
    <p:sldId id="270" r:id="rId20"/>
    <p:sldId id="271" r:id="rId21"/>
    <p:sldId id="272" r:id="rId22"/>
    <p:sldId id="273" r:id="rId23"/>
    <p:sldId id="274" r:id="rId24"/>
    <p:sldId id="285" r:id="rId25"/>
    <p:sldId id="286" r:id="rId26"/>
    <p:sldId id="287" r:id="rId27"/>
    <p:sldId id="288" r:id="rId28"/>
    <p:sldId id="289" r:id="rId29"/>
    <p:sldId id="290" r:id="rId30"/>
    <p:sldId id="291" r:id="rId31"/>
    <p:sldId id="292" r:id="rId32"/>
    <p:sldId id="293" r:id="rId33"/>
    <p:sldId id="295" r:id="rId34"/>
    <p:sldId id="296" r:id="rId35"/>
    <p:sldId id="297" r:id="rId36"/>
    <p:sldId id="298" r:id="rId37"/>
    <p:sldId id="294" r:id="rId38"/>
    <p:sldId id="299" r:id="rId39"/>
    <p:sldId id="300"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9CD251D-F66C-40AB-A46E-EA0E1461E8F8}" type="datetimeFigureOut">
              <a:rPr lang="tr-TR" smtClean="0"/>
              <a:pPr/>
              <a:t>21.04.2020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9CD251D-F66C-40AB-A46E-EA0E1461E8F8}" type="datetimeFigureOut">
              <a:rPr lang="tr-TR" smtClean="0"/>
              <a:pPr/>
              <a:t>21.04.2020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9CD251D-F66C-40AB-A46E-EA0E1461E8F8}" type="datetimeFigureOut">
              <a:rPr lang="tr-TR" smtClean="0"/>
              <a:pPr/>
              <a:t>21.04.2020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9CD251D-F66C-40AB-A46E-EA0E1461E8F8}" type="datetimeFigureOut">
              <a:rPr lang="tr-TR" smtClean="0"/>
              <a:pPr/>
              <a:t>21.04.2020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9CD251D-F66C-40AB-A46E-EA0E1461E8F8}" type="datetimeFigureOut">
              <a:rPr lang="tr-TR" smtClean="0"/>
              <a:pPr/>
              <a:t>21.04.2020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9CD251D-F66C-40AB-A46E-EA0E1461E8F8}" type="datetimeFigureOut">
              <a:rPr lang="tr-TR" smtClean="0"/>
              <a:pPr/>
              <a:t>21.04.2020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9CD251D-F66C-40AB-A46E-EA0E1461E8F8}" type="datetimeFigureOut">
              <a:rPr lang="tr-TR" smtClean="0"/>
              <a:pPr/>
              <a:t>21.04.2020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49CD251D-F66C-40AB-A46E-EA0E1461E8F8}" type="datetimeFigureOut">
              <a:rPr lang="tr-TR" smtClean="0"/>
              <a:pPr/>
              <a:t>21.04.2020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9CD251D-F66C-40AB-A46E-EA0E1461E8F8}" type="datetimeFigureOut">
              <a:rPr lang="tr-TR" smtClean="0"/>
              <a:pPr/>
              <a:t>21.04.2020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9CD251D-F66C-40AB-A46E-EA0E1461E8F8}" type="datetimeFigureOut">
              <a:rPr lang="tr-TR" smtClean="0"/>
              <a:pPr/>
              <a:t>21.04.2020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9CD251D-F66C-40AB-A46E-EA0E1461E8F8}" type="datetimeFigureOut">
              <a:rPr lang="tr-TR" smtClean="0"/>
              <a:pPr/>
              <a:t>21.04.2020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71B08D3-E5DC-46AB-BE4F-27874F3026B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D251D-F66C-40AB-A46E-EA0E1461E8F8}" type="datetimeFigureOut">
              <a:rPr lang="tr-TR" smtClean="0"/>
              <a:pPr/>
              <a:t>21.04.2020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B08D3-E5DC-46AB-BE4F-27874F3026B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mugla.ktb.gov.tr/TR-155873/mugla-turkuleri.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aa.com.tr/tr/spor/spor-organizasyonlarinin-adresi-mugla/141554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dailymotion.com/video/x6tbdf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dailymotion.com/video/x77h83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o9BKsFgpUBQ"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hurriyet.com.tr/marmariste-turistlerin-vazgecilmezi-su-sporlar-40894329"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tff.org/default.aspx?pageID=119" TargetMode="External"/><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0"/>
            <a:ext cx="7772400" cy="3717032"/>
          </a:xfrm>
        </p:spPr>
        <p:txBody>
          <a:bodyPr>
            <a:normAutofit/>
          </a:bodyPr>
          <a:lstStyle/>
          <a:p>
            <a:r>
              <a:rPr lang="tr-TR" sz="6000" dirty="0" smtClean="0"/>
              <a:t>  SPOR VE TURİZM</a:t>
            </a:r>
            <a:endParaRPr lang="tr-TR" sz="6000" dirty="0"/>
          </a:p>
        </p:txBody>
      </p:sp>
      <p:sp>
        <p:nvSpPr>
          <p:cNvPr id="3" name="2 Alt Başlık"/>
          <p:cNvSpPr>
            <a:spLocks noGrp="1"/>
          </p:cNvSpPr>
          <p:nvPr>
            <p:ph type="subTitle" idx="1"/>
          </p:nvPr>
        </p:nvSpPr>
        <p:spPr>
          <a:xfrm>
            <a:off x="899592" y="2852936"/>
            <a:ext cx="6872808" cy="1152128"/>
          </a:xfrm>
        </p:spPr>
        <p:txBody>
          <a:bodyPr>
            <a:normAutofit/>
          </a:bodyPr>
          <a:lstStyle/>
          <a:p>
            <a:r>
              <a:rPr lang="tr-TR" sz="4400" dirty="0" smtClean="0"/>
              <a:t>    MUĞLA</a:t>
            </a:r>
            <a:endParaRPr lang="tr-TR" sz="4800" dirty="0"/>
          </a:p>
        </p:txBody>
      </p:sp>
      <p:sp>
        <p:nvSpPr>
          <p:cNvPr id="3074" name="AutoShape 2" descr="Ankara Üniversitesi Spor Bilimleri Fakültesi - Post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076" name="Picture 4" descr="Spor Bilimleri Fakültesi | ANKARA ÜNİVERSİTESİ SPOR BİLİMLERİ ..."/>
          <p:cNvPicPr>
            <a:picLocks noChangeAspect="1" noChangeArrowheads="1"/>
          </p:cNvPicPr>
          <p:nvPr/>
        </p:nvPicPr>
        <p:blipFill>
          <a:blip r:embed="rId2" cstate="print"/>
          <a:srcRect/>
          <a:stretch>
            <a:fillRect/>
          </a:stretch>
        </p:blipFill>
        <p:spPr bwMode="auto">
          <a:xfrm>
            <a:off x="1331640" y="4509120"/>
            <a:ext cx="6336704" cy="187220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r>
              <a:rPr lang="tr-TR" dirty="0" smtClean="0">
                <a:solidFill>
                  <a:srgbClr val="FF0000"/>
                </a:solidFill>
              </a:rPr>
              <a:t>MUĞLAYA ULAŞIM ?</a:t>
            </a:r>
            <a:endParaRPr lang="tr-TR" dirty="0">
              <a:solidFill>
                <a:srgbClr val="FF0000"/>
              </a:solidFill>
            </a:endParaRPr>
          </a:p>
        </p:txBody>
      </p:sp>
      <p:sp>
        <p:nvSpPr>
          <p:cNvPr id="3" name="2 İçerik Yer Tutucusu"/>
          <p:cNvSpPr>
            <a:spLocks noGrp="1"/>
          </p:cNvSpPr>
          <p:nvPr>
            <p:ph idx="1"/>
          </p:nvPr>
        </p:nvSpPr>
        <p:spPr>
          <a:xfrm>
            <a:off x="457200" y="1412776"/>
            <a:ext cx="7931224" cy="4713387"/>
          </a:xfrm>
        </p:spPr>
        <p:txBody>
          <a:bodyPr>
            <a:normAutofit/>
          </a:bodyPr>
          <a:lstStyle/>
          <a:p>
            <a:pPr>
              <a:buNone/>
            </a:pPr>
            <a:r>
              <a:rPr lang="tr-TR" sz="2400" dirty="0" smtClean="0"/>
              <a:t>   1-Bodrum </a:t>
            </a:r>
            <a:r>
              <a:rPr lang="tr-TR" sz="2400" dirty="0" err="1" smtClean="0">
                <a:solidFill>
                  <a:srgbClr val="FF0000"/>
                </a:solidFill>
              </a:rPr>
              <a:t>Imsık</a:t>
            </a:r>
            <a:r>
              <a:rPr lang="tr-TR" sz="2400" dirty="0" smtClean="0">
                <a:solidFill>
                  <a:srgbClr val="FF0000"/>
                </a:solidFill>
              </a:rPr>
              <a:t>,Dalaman ve Milas-Bodrum </a:t>
            </a:r>
            <a:r>
              <a:rPr lang="tr-TR" sz="2400" dirty="0" smtClean="0"/>
              <a:t>olmak  üzere 3   havalimanı bulunmaktadır.</a:t>
            </a:r>
            <a:endParaRPr lang="tr-TR" sz="2400" dirty="0"/>
          </a:p>
        </p:txBody>
      </p:sp>
      <p:pic>
        <p:nvPicPr>
          <p:cNvPr id="39938" name="Picture 2" descr="Elişi, Elyapımı, Hobi Uçak Maketleri THY yolcu uçağı : Ahşap el ..."/>
          <p:cNvPicPr>
            <a:picLocks noChangeAspect="1" noChangeArrowheads="1"/>
          </p:cNvPicPr>
          <p:nvPr/>
        </p:nvPicPr>
        <p:blipFill>
          <a:blip r:embed="rId2" cstate="print"/>
          <a:srcRect/>
          <a:stretch>
            <a:fillRect/>
          </a:stretch>
        </p:blipFill>
        <p:spPr bwMode="auto">
          <a:xfrm>
            <a:off x="5436096" y="2132856"/>
            <a:ext cx="3419872" cy="1656184"/>
          </a:xfrm>
          <a:prstGeom prst="rect">
            <a:avLst/>
          </a:prstGeom>
          <a:noFill/>
        </p:spPr>
      </p:pic>
      <p:sp>
        <p:nvSpPr>
          <p:cNvPr id="5" name="4 Metin kutusu"/>
          <p:cNvSpPr txBox="1"/>
          <p:nvPr/>
        </p:nvSpPr>
        <p:spPr>
          <a:xfrm>
            <a:off x="683568" y="2564904"/>
            <a:ext cx="4824536" cy="1261884"/>
          </a:xfrm>
          <a:prstGeom prst="rect">
            <a:avLst/>
          </a:prstGeom>
          <a:noFill/>
        </p:spPr>
        <p:txBody>
          <a:bodyPr wrap="square" rtlCol="0">
            <a:spAutoFit/>
          </a:bodyPr>
          <a:lstStyle/>
          <a:p>
            <a:r>
              <a:rPr lang="tr-TR" sz="2400" dirty="0" smtClean="0"/>
              <a:t>2-</a:t>
            </a:r>
            <a:r>
              <a:rPr lang="tr-TR" sz="2400" dirty="0" err="1" smtClean="0">
                <a:solidFill>
                  <a:srgbClr val="FF0000"/>
                </a:solidFill>
              </a:rPr>
              <a:t>Türkiyenin</a:t>
            </a:r>
            <a:r>
              <a:rPr lang="tr-TR" sz="2400" dirty="0" smtClean="0"/>
              <a:t> </a:t>
            </a:r>
            <a:r>
              <a:rPr lang="tr-TR" sz="2400" dirty="0" smtClean="0"/>
              <a:t>hemen hemen her ilinden </a:t>
            </a:r>
            <a:r>
              <a:rPr lang="tr-TR" sz="2400" dirty="0" err="1" smtClean="0">
                <a:solidFill>
                  <a:srgbClr val="FF0000"/>
                </a:solidFill>
              </a:rPr>
              <a:t>Muğlaya</a:t>
            </a:r>
            <a:r>
              <a:rPr lang="tr-TR" sz="2400" dirty="0" smtClean="0"/>
              <a:t> kolaylıkla </a:t>
            </a:r>
            <a:r>
              <a:rPr lang="tr-TR" sz="2400" dirty="0" smtClean="0">
                <a:solidFill>
                  <a:srgbClr val="FF0000"/>
                </a:solidFill>
              </a:rPr>
              <a:t>otobüs </a:t>
            </a:r>
            <a:r>
              <a:rPr lang="tr-TR" sz="2400" dirty="0" smtClean="0"/>
              <a:t>seferi bulabilirsiniz</a:t>
            </a:r>
            <a:r>
              <a:rPr lang="tr-TR" sz="2800" dirty="0" smtClean="0"/>
              <a:t>.</a:t>
            </a:r>
            <a:endParaRPr lang="tr-TR" sz="2800" dirty="0"/>
          </a:p>
        </p:txBody>
      </p:sp>
      <p:sp>
        <p:nvSpPr>
          <p:cNvPr id="6" name="5 Metin kutusu"/>
          <p:cNvSpPr txBox="1"/>
          <p:nvPr/>
        </p:nvSpPr>
        <p:spPr>
          <a:xfrm>
            <a:off x="683568" y="4180344"/>
            <a:ext cx="4896544" cy="1938992"/>
          </a:xfrm>
          <a:prstGeom prst="rect">
            <a:avLst/>
          </a:prstGeom>
          <a:noFill/>
        </p:spPr>
        <p:txBody>
          <a:bodyPr wrap="square" rtlCol="0">
            <a:spAutoFit/>
          </a:bodyPr>
          <a:lstStyle/>
          <a:p>
            <a:r>
              <a:rPr lang="tr-TR" sz="2400" dirty="0" smtClean="0"/>
              <a:t>3-</a:t>
            </a:r>
            <a:r>
              <a:rPr lang="tr-TR" sz="2400" dirty="0" smtClean="0">
                <a:solidFill>
                  <a:srgbClr val="FF0000"/>
                </a:solidFill>
              </a:rPr>
              <a:t>Denizyolu </a:t>
            </a:r>
            <a:r>
              <a:rPr lang="tr-TR" sz="2400" dirty="0" smtClean="0"/>
              <a:t>ulaşımda ise çevredeki tatil beldelerinden ege adalarından kalkan feribotlarla ve deniz otobüsleriyle </a:t>
            </a:r>
            <a:r>
              <a:rPr lang="tr-TR" sz="2400" dirty="0" err="1" smtClean="0">
                <a:solidFill>
                  <a:srgbClr val="FF0000"/>
                </a:solidFill>
              </a:rPr>
              <a:t>Muğlaya</a:t>
            </a:r>
            <a:r>
              <a:rPr lang="tr-TR" sz="2400" dirty="0" smtClean="0">
                <a:solidFill>
                  <a:srgbClr val="FF0000"/>
                </a:solidFill>
              </a:rPr>
              <a:t> </a:t>
            </a:r>
            <a:r>
              <a:rPr lang="tr-TR" sz="2400" dirty="0" smtClean="0"/>
              <a:t>kolayca ulaşabilirsiniz</a:t>
            </a:r>
            <a:endParaRPr lang="tr-TR" sz="2400" dirty="0"/>
          </a:p>
        </p:txBody>
      </p:sp>
      <p:pic>
        <p:nvPicPr>
          <p:cNvPr id="39942" name="Picture 6" descr="Model Araç Otobüs &amp; Tır &amp; Otomobil - Accueil | Facebook"/>
          <p:cNvPicPr>
            <a:picLocks noChangeAspect="1" noChangeArrowheads="1"/>
          </p:cNvPicPr>
          <p:nvPr/>
        </p:nvPicPr>
        <p:blipFill>
          <a:blip r:embed="rId3" cstate="print"/>
          <a:srcRect/>
          <a:stretch>
            <a:fillRect/>
          </a:stretch>
        </p:blipFill>
        <p:spPr bwMode="auto">
          <a:xfrm>
            <a:off x="6156176" y="4293096"/>
            <a:ext cx="2376264" cy="21526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1228998"/>
          </a:xfrm>
        </p:spPr>
        <p:txBody>
          <a:bodyPr>
            <a:normAutofit/>
          </a:bodyPr>
          <a:lstStyle/>
          <a:p>
            <a:r>
              <a:rPr lang="tr-TR" sz="3200" dirty="0" smtClean="0">
                <a:solidFill>
                  <a:srgbClr val="FF0000"/>
                </a:solidFill>
              </a:rPr>
              <a:t>MUĞLA’NIN YÖRESEL YEMEKLERİNE BAZI ÖRNEKLER</a:t>
            </a:r>
            <a:endParaRPr lang="tr-TR" sz="3200" dirty="0">
              <a:solidFill>
                <a:srgbClr val="FF0000"/>
              </a:solidFill>
            </a:endParaRPr>
          </a:p>
        </p:txBody>
      </p:sp>
      <p:pic>
        <p:nvPicPr>
          <p:cNvPr id="34818" name="Picture 2" descr="https://i12.haber7.net/fotogaleri/haber7/album/mugla_1490537141_3437.jpg"/>
          <p:cNvPicPr>
            <a:picLocks noChangeAspect="1" noChangeArrowheads="1"/>
          </p:cNvPicPr>
          <p:nvPr/>
        </p:nvPicPr>
        <p:blipFill>
          <a:blip r:embed="rId2" cstate="print"/>
          <a:srcRect/>
          <a:stretch>
            <a:fillRect/>
          </a:stretch>
        </p:blipFill>
        <p:spPr bwMode="auto">
          <a:xfrm>
            <a:off x="251520" y="1772816"/>
            <a:ext cx="4959160" cy="1512168"/>
          </a:xfrm>
          <a:prstGeom prst="rect">
            <a:avLst/>
          </a:prstGeom>
          <a:noFill/>
        </p:spPr>
      </p:pic>
      <p:pic>
        <p:nvPicPr>
          <p:cNvPr id="34820" name="Picture 4" descr="https://i12.haber7.net/fotogaleri/haber7/album/mugla_1490536709_6672.jpg"/>
          <p:cNvPicPr>
            <a:picLocks noChangeAspect="1" noChangeArrowheads="1"/>
          </p:cNvPicPr>
          <p:nvPr/>
        </p:nvPicPr>
        <p:blipFill>
          <a:blip r:embed="rId3" cstate="print"/>
          <a:srcRect/>
          <a:stretch>
            <a:fillRect/>
          </a:stretch>
        </p:blipFill>
        <p:spPr bwMode="auto">
          <a:xfrm>
            <a:off x="251520" y="4509120"/>
            <a:ext cx="5040560" cy="1656184"/>
          </a:xfrm>
          <a:prstGeom prst="rect">
            <a:avLst/>
          </a:prstGeom>
          <a:noFill/>
        </p:spPr>
      </p:pic>
      <p:sp>
        <p:nvSpPr>
          <p:cNvPr id="6" name="5 Metin kutusu"/>
          <p:cNvSpPr txBox="1"/>
          <p:nvPr/>
        </p:nvSpPr>
        <p:spPr>
          <a:xfrm>
            <a:off x="5724128" y="2132856"/>
            <a:ext cx="3096344" cy="523220"/>
          </a:xfrm>
          <a:prstGeom prst="rect">
            <a:avLst/>
          </a:prstGeom>
          <a:noFill/>
        </p:spPr>
        <p:txBody>
          <a:bodyPr wrap="square" rtlCol="0">
            <a:spAutoFit/>
          </a:bodyPr>
          <a:lstStyle/>
          <a:p>
            <a:r>
              <a:rPr lang="tr-TR" sz="2800" dirty="0" smtClean="0">
                <a:solidFill>
                  <a:srgbClr val="FF0000"/>
                </a:solidFill>
              </a:rPr>
              <a:t>MİLAS KÖFTESİ</a:t>
            </a:r>
            <a:endParaRPr lang="tr-TR" sz="2800" dirty="0">
              <a:solidFill>
                <a:srgbClr val="FF0000"/>
              </a:solidFill>
            </a:endParaRPr>
          </a:p>
        </p:txBody>
      </p:sp>
      <p:sp>
        <p:nvSpPr>
          <p:cNvPr id="7" name="6 Metin kutusu"/>
          <p:cNvSpPr txBox="1"/>
          <p:nvPr/>
        </p:nvSpPr>
        <p:spPr>
          <a:xfrm>
            <a:off x="5796136" y="4797152"/>
            <a:ext cx="3347864" cy="523220"/>
          </a:xfrm>
          <a:prstGeom prst="rect">
            <a:avLst/>
          </a:prstGeom>
          <a:noFill/>
        </p:spPr>
        <p:txBody>
          <a:bodyPr wrap="square" rtlCol="0">
            <a:spAutoFit/>
          </a:bodyPr>
          <a:lstStyle/>
          <a:p>
            <a:r>
              <a:rPr lang="tr-TR" sz="2800" dirty="0" smtClean="0">
                <a:solidFill>
                  <a:srgbClr val="FF0000"/>
                </a:solidFill>
              </a:rPr>
              <a:t>ÇÖKERTME KEBABI</a:t>
            </a:r>
            <a:endParaRPr lang="tr-TR" sz="28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ündürme"/>
          <p:cNvPicPr>
            <a:picLocks noChangeAspect="1" noChangeArrowheads="1"/>
          </p:cNvPicPr>
          <p:nvPr/>
        </p:nvPicPr>
        <p:blipFill>
          <a:blip r:embed="rId2" cstate="print"/>
          <a:srcRect/>
          <a:stretch>
            <a:fillRect/>
          </a:stretch>
        </p:blipFill>
        <p:spPr bwMode="auto">
          <a:xfrm>
            <a:off x="251520" y="332656"/>
            <a:ext cx="5544616" cy="1512168"/>
          </a:xfrm>
          <a:prstGeom prst="rect">
            <a:avLst/>
          </a:prstGeom>
          <a:noFill/>
        </p:spPr>
      </p:pic>
      <p:sp>
        <p:nvSpPr>
          <p:cNvPr id="5" name="4 Dikdörtgen"/>
          <p:cNvSpPr/>
          <p:nvPr/>
        </p:nvSpPr>
        <p:spPr>
          <a:xfrm>
            <a:off x="6012160" y="908720"/>
            <a:ext cx="3131840" cy="523220"/>
          </a:xfrm>
          <a:prstGeom prst="rect">
            <a:avLst/>
          </a:prstGeom>
        </p:spPr>
        <p:txBody>
          <a:bodyPr wrap="square">
            <a:spAutoFit/>
          </a:bodyPr>
          <a:lstStyle/>
          <a:p>
            <a:r>
              <a:rPr lang="tr-TR" sz="2800" dirty="0" smtClean="0">
                <a:solidFill>
                  <a:srgbClr val="FF0000"/>
                </a:solidFill>
              </a:rPr>
              <a:t>    SÖNDÜRME</a:t>
            </a:r>
            <a:endParaRPr lang="tr-TR" sz="2800" dirty="0">
              <a:solidFill>
                <a:srgbClr val="FF0000"/>
              </a:solidFill>
            </a:endParaRPr>
          </a:p>
        </p:txBody>
      </p:sp>
      <p:pic>
        <p:nvPicPr>
          <p:cNvPr id="36868" name="Picture 4" descr="Ahtapot parçaları"/>
          <p:cNvPicPr>
            <a:picLocks noChangeAspect="1" noChangeArrowheads="1"/>
          </p:cNvPicPr>
          <p:nvPr/>
        </p:nvPicPr>
        <p:blipFill>
          <a:blip r:embed="rId3" cstate="print"/>
          <a:srcRect/>
          <a:stretch>
            <a:fillRect/>
          </a:stretch>
        </p:blipFill>
        <p:spPr bwMode="auto">
          <a:xfrm>
            <a:off x="323528" y="2348880"/>
            <a:ext cx="5544616" cy="1800200"/>
          </a:xfrm>
          <a:prstGeom prst="rect">
            <a:avLst/>
          </a:prstGeom>
          <a:noFill/>
        </p:spPr>
      </p:pic>
      <p:sp>
        <p:nvSpPr>
          <p:cNvPr id="7" name="6 Metin kutusu"/>
          <p:cNvSpPr txBox="1"/>
          <p:nvPr/>
        </p:nvSpPr>
        <p:spPr>
          <a:xfrm>
            <a:off x="6228184" y="2852936"/>
            <a:ext cx="2915816" cy="523220"/>
          </a:xfrm>
          <a:prstGeom prst="rect">
            <a:avLst/>
          </a:prstGeom>
          <a:noFill/>
        </p:spPr>
        <p:txBody>
          <a:bodyPr wrap="square" rtlCol="0">
            <a:spAutoFit/>
          </a:bodyPr>
          <a:lstStyle/>
          <a:p>
            <a:r>
              <a:rPr lang="tr-TR" sz="2800" dirty="0" smtClean="0">
                <a:solidFill>
                  <a:srgbClr val="FF0000"/>
                </a:solidFill>
              </a:rPr>
              <a:t>AHTAPOTLU PİLAV</a:t>
            </a:r>
            <a:endParaRPr lang="tr-TR" sz="2800" dirty="0">
              <a:solidFill>
                <a:srgbClr val="FF0000"/>
              </a:solidFill>
            </a:endParaRPr>
          </a:p>
        </p:txBody>
      </p:sp>
      <p:pic>
        <p:nvPicPr>
          <p:cNvPr id="36870" name="Picture 6" descr="Lokma tatlısı"/>
          <p:cNvPicPr>
            <a:picLocks noChangeAspect="1" noChangeArrowheads="1"/>
          </p:cNvPicPr>
          <p:nvPr/>
        </p:nvPicPr>
        <p:blipFill>
          <a:blip r:embed="rId4" cstate="print"/>
          <a:srcRect/>
          <a:stretch>
            <a:fillRect/>
          </a:stretch>
        </p:blipFill>
        <p:spPr bwMode="auto">
          <a:xfrm>
            <a:off x="323528" y="4581128"/>
            <a:ext cx="5544616" cy="1944216"/>
          </a:xfrm>
          <a:prstGeom prst="rect">
            <a:avLst/>
          </a:prstGeom>
          <a:noFill/>
        </p:spPr>
      </p:pic>
      <p:sp>
        <p:nvSpPr>
          <p:cNvPr id="10" name="9 Metin kutusu"/>
          <p:cNvSpPr txBox="1"/>
          <p:nvPr/>
        </p:nvSpPr>
        <p:spPr>
          <a:xfrm>
            <a:off x="6300192" y="4869160"/>
            <a:ext cx="2592288" cy="523220"/>
          </a:xfrm>
          <a:prstGeom prst="rect">
            <a:avLst/>
          </a:prstGeom>
          <a:noFill/>
        </p:spPr>
        <p:txBody>
          <a:bodyPr wrap="square" rtlCol="0">
            <a:spAutoFit/>
          </a:bodyPr>
          <a:lstStyle/>
          <a:p>
            <a:r>
              <a:rPr lang="tr-TR" sz="2800" dirty="0" smtClean="0">
                <a:solidFill>
                  <a:srgbClr val="FF0000"/>
                </a:solidFill>
              </a:rPr>
              <a:t>LOKMA TATLISI</a:t>
            </a:r>
            <a:endParaRPr lang="tr-TR" sz="28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1228998"/>
          </a:xfrm>
        </p:spPr>
        <p:txBody>
          <a:bodyPr>
            <a:noAutofit/>
          </a:bodyPr>
          <a:lstStyle/>
          <a:p>
            <a:r>
              <a:rPr lang="tr-TR" sz="3200" dirty="0" smtClean="0">
                <a:solidFill>
                  <a:srgbClr val="FF0000"/>
                </a:solidFill>
              </a:rPr>
              <a:t>MUĞLA’NIN YÖRESEL KIYAFETLERİNE BAZI ÖRNEKLER</a:t>
            </a:r>
            <a:endParaRPr lang="tr-TR" sz="3200" dirty="0">
              <a:solidFill>
                <a:srgbClr val="FF0000"/>
              </a:solidFill>
            </a:endParaRPr>
          </a:p>
        </p:txBody>
      </p:sp>
      <p:pic>
        <p:nvPicPr>
          <p:cNvPr id="37890" name="Picture 2" descr="Milas'ın Kültürü - Milas'ta Geleneksel Halk Giysileri"/>
          <p:cNvPicPr>
            <a:picLocks noChangeAspect="1" noChangeArrowheads="1"/>
          </p:cNvPicPr>
          <p:nvPr/>
        </p:nvPicPr>
        <p:blipFill>
          <a:blip r:embed="rId2" cstate="print"/>
          <a:srcRect/>
          <a:stretch>
            <a:fillRect/>
          </a:stretch>
        </p:blipFill>
        <p:spPr bwMode="auto">
          <a:xfrm>
            <a:off x="755576" y="1628800"/>
            <a:ext cx="4876800" cy="2905125"/>
          </a:xfrm>
          <a:prstGeom prst="rect">
            <a:avLst/>
          </a:prstGeom>
          <a:noFill/>
        </p:spPr>
      </p:pic>
      <p:pic>
        <p:nvPicPr>
          <p:cNvPr id="37892" name="Picture 4" descr="Muğla Halay Kıyafeti -"/>
          <p:cNvPicPr>
            <a:picLocks noChangeAspect="1" noChangeArrowheads="1"/>
          </p:cNvPicPr>
          <p:nvPr/>
        </p:nvPicPr>
        <p:blipFill>
          <a:blip r:embed="rId3" cstate="print"/>
          <a:srcRect/>
          <a:stretch>
            <a:fillRect/>
          </a:stretch>
        </p:blipFill>
        <p:spPr bwMode="auto">
          <a:xfrm>
            <a:off x="6444208" y="1556792"/>
            <a:ext cx="2190750" cy="4104456"/>
          </a:xfrm>
          <a:prstGeom prst="rect">
            <a:avLst/>
          </a:prstGeom>
          <a:noFill/>
        </p:spPr>
      </p:pic>
      <p:sp>
        <p:nvSpPr>
          <p:cNvPr id="6" name="5 Metin kutusu"/>
          <p:cNvSpPr txBox="1"/>
          <p:nvPr/>
        </p:nvSpPr>
        <p:spPr>
          <a:xfrm>
            <a:off x="6228184" y="5877272"/>
            <a:ext cx="2915816" cy="648072"/>
          </a:xfrm>
          <a:prstGeom prst="rect">
            <a:avLst/>
          </a:prstGeom>
          <a:noFill/>
        </p:spPr>
        <p:txBody>
          <a:bodyPr wrap="square" rtlCol="0">
            <a:spAutoFit/>
          </a:bodyPr>
          <a:lstStyle/>
          <a:p>
            <a:endParaRPr lang="tr-TR" dirty="0" smtClean="0"/>
          </a:p>
          <a:p>
            <a:r>
              <a:rPr lang="tr-TR" dirty="0" smtClean="0"/>
              <a:t>MUĞLA HALAY KIYAFETİ</a:t>
            </a:r>
            <a:endParaRPr lang="tr-TR" dirty="0"/>
          </a:p>
        </p:txBody>
      </p:sp>
      <p:sp>
        <p:nvSpPr>
          <p:cNvPr id="7" name="6 Metin kutusu"/>
          <p:cNvSpPr txBox="1"/>
          <p:nvPr/>
        </p:nvSpPr>
        <p:spPr>
          <a:xfrm>
            <a:off x="755576" y="4869160"/>
            <a:ext cx="4320480" cy="369332"/>
          </a:xfrm>
          <a:prstGeom prst="rect">
            <a:avLst/>
          </a:prstGeom>
          <a:noFill/>
        </p:spPr>
        <p:txBody>
          <a:bodyPr wrap="square" rtlCol="0">
            <a:spAutoFit/>
          </a:bodyPr>
          <a:lstStyle/>
          <a:p>
            <a:r>
              <a:rPr lang="tr-TR" dirty="0" smtClean="0"/>
              <a:t>          MİLAS GELENEKSEL HALK GİYSİLERİ</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 "/>
          <p:cNvPicPr>
            <a:picLocks noChangeAspect="1" noChangeArrowheads="1"/>
          </p:cNvPicPr>
          <p:nvPr/>
        </p:nvPicPr>
        <p:blipFill>
          <a:blip r:embed="rId2" cstate="print"/>
          <a:srcRect/>
          <a:stretch>
            <a:fillRect/>
          </a:stretch>
        </p:blipFill>
        <p:spPr bwMode="auto">
          <a:xfrm>
            <a:off x="251520" y="404664"/>
            <a:ext cx="4752528" cy="3411760"/>
          </a:xfrm>
          <a:prstGeom prst="rect">
            <a:avLst/>
          </a:prstGeom>
          <a:noFill/>
        </p:spPr>
      </p:pic>
      <p:pic>
        <p:nvPicPr>
          <p:cNvPr id="38918" name="Picture 6" descr=" "/>
          <p:cNvPicPr>
            <a:picLocks noChangeAspect="1" noChangeArrowheads="1"/>
          </p:cNvPicPr>
          <p:nvPr/>
        </p:nvPicPr>
        <p:blipFill>
          <a:blip r:embed="rId3" cstate="print"/>
          <a:srcRect/>
          <a:stretch>
            <a:fillRect/>
          </a:stretch>
        </p:blipFill>
        <p:spPr bwMode="auto">
          <a:xfrm>
            <a:off x="5436096" y="1628800"/>
            <a:ext cx="3492896" cy="4176465"/>
          </a:xfrm>
          <a:prstGeom prst="rect">
            <a:avLst/>
          </a:prstGeom>
          <a:noFill/>
        </p:spPr>
      </p:pic>
      <p:sp>
        <p:nvSpPr>
          <p:cNvPr id="7" name="6 Dikdörtgen"/>
          <p:cNvSpPr/>
          <p:nvPr/>
        </p:nvSpPr>
        <p:spPr>
          <a:xfrm>
            <a:off x="1187624" y="4221089"/>
            <a:ext cx="3384376" cy="2246769"/>
          </a:xfrm>
          <a:prstGeom prst="rect">
            <a:avLst/>
          </a:prstGeom>
        </p:spPr>
        <p:txBody>
          <a:bodyPr wrap="square">
            <a:spAutoFit/>
          </a:bodyPr>
          <a:lstStyle/>
          <a:p>
            <a:r>
              <a:rPr lang="tr-TR" sz="2000" dirty="0" err="1" smtClean="0">
                <a:solidFill>
                  <a:srgbClr val="FF0000"/>
                </a:solidFill>
                <a:latin typeface="merriweather"/>
              </a:rPr>
              <a:t>Çomakdağ’da</a:t>
            </a:r>
            <a:r>
              <a:rPr lang="tr-TR" sz="2000" dirty="0" smtClean="0">
                <a:solidFill>
                  <a:srgbClr val="464646"/>
                </a:solidFill>
                <a:latin typeface="merriweather"/>
              </a:rPr>
              <a:t> kadınlar ile kız çocuklarının rengarenk ipekten giysileri, altın takıları ve başlarına taktıkları çiçekler, köyü ziyaret eden yerli ve yabancı turistlerin ilgisini çekiyor</a:t>
            </a:r>
            <a:r>
              <a:rPr lang="tr-TR" sz="2000" dirty="0" smtClean="0">
                <a:solidFill>
                  <a:srgbClr val="464646"/>
                </a:solidFill>
                <a:latin typeface="merriweather"/>
              </a:rPr>
              <a:t>. </a:t>
            </a:r>
            <a:endParaRPr lang="tr-T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74638"/>
            <a:ext cx="8820472" cy="1143000"/>
          </a:xfrm>
        </p:spPr>
        <p:txBody>
          <a:bodyPr>
            <a:normAutofit fontScale="90000"/>
          </a:bodyPr>
          <a:lstStyle/>
          <a:p>
            <a:r>
              <a:rPr lang="tr-TR" dirty="0" smtClean="0">
                <a:solidFill>
                  <a:srgbClr val="FF0000"/>
                </a:solidFill>
              </a:rPr>
              <a:t>MUĞLA YÖRESEL OYUN VE TÜRKÜLERİ</a:t>
            </a:r>
            <a:endParaRPr lang="tr-TR" dirty="0">
              <a:solidFill>
                <a:srgbClr val="FF0000"/>
              </a:solidFill>
            </a:endParaRPr>
          </a:p>
        </p:txBody>
      </p:sp>
      <p:sp>
        <p:nvSpPr>
          <p:cNvPr id="3" name="2 İçerik Yer Tutucusu"/>
          <p:cNvSpPr>
            <a:spLocks noGrp="1"/>
          </p:cNvSpPr>
          <p:nvPr>
            <p:ph idx="1"/>
          </p:nvPr>
        </p:nvSpPr>
        <p:spPr>
          <a:xfrm>
            <a:off x="457200" y="5589240"/>
            <a:ext cx="8229600" cy="536923"/>
          </a:xfrm>
        </p:spPr>
        <p:txBody>
          <a:bodyPr>
            <a:normAutofit fontScale="77500" lnSpcReduction="20000"/>
          </a:bodyPr>
          <a:lstStyle/>
          <a:p>
            <a:r>
              <a:rPr lang="tr-TR" dirty="0" smtClean="0">
                <a:hlinkClick r:id="rId2"/>
              </a:rPr>
              <a:t>https://mugla.ktb.gov.tr/TR-155873/mugla-turkuleri.html</a:t>
            </a:r>
            <a:endParaRPr lang="tr-TR" dirty="0"/>
          </a:p>
        </p:txBody>
      </p:sp>
      <p:sp>
        <p:nvSpPr>
          <p:cNvPr id="4" name="3 Metin kutusu"/>
          <p:cNvSpPr txBox="1"/>
          <p:nvPr/>
        </p:nvSpPr>
        <p:spPr>
          <a:xfrm flipH="1">
            <a:off x="755576" y="1844824"/>
            <a:ext cx="8136904" cy="864096"/>
          </a:xfrm>
          <a:prstGeom prst="rect">
            <a:avLst/>
          </a:prstGeom>
          <a:noFill/>
        </p:spPr>
        <p:txBody>
          <a:bodyPr wrap="square" rtlCol="0">
            <a:spAutoFit/>
          </a:bodyPr>
          <a:lstStyle/>
          <a:p>
            <a:r>
              <a:rPr lang="tr-TR" sz="2400" dirty="0" smtClean="0"/>
              <a:t>T.C. Kültür ve Turizm Bakanlığı  / Muğla İl Kültür ve Turizm Müdürlüğü Resmi Web Sayfası</a:t>
            </a:r>
            <a:endParaRPr lang="tr-TR" sz="2400" dirty="0"/>
          </a:p>
        </p:txBody>
      </p:sp>
      <p:sp>
        <p:nvSpPr>
          <p:cNvPr id="5" name="4 Metin kutusu"/>
          <p:cNvSpPr txBox="1"/>
          <p:nvPr/>
        </p:nvSpPr>
        <p:spPr>
          <a:xfrm>
            <a:off x="755576" y="3501008"/>
            <a:ext cx="8136904" cy="954107"/>
          </a:xfrm>
          <a:prstGeom prst="rect">
            <a:avLst/>
          </a:prstGeom>
          <a:noFill/>
        </p:spPr>
        <p:txBody>
          <a:bodyPr wrap="square" rtlCol="0">
            <a:spAutoFit/>
          </a:bodyPr>
          <a:lstStyle/>
          <a:p>
            <a:r>
              <a:rPr lang="tr-TR" sz="2800" dirty="0" smtClean="0"/>
              <a:t>Muğla zeybeğinden çökertmeye bir çok yöresel  türküye aşağıda bıraktığım linkten ulaşabilirsiniz.</a:t>
            </a:r>
            <a:endParaRPr lang="tr-TR"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066130"/>
          </a:xfrm>
        </p:spPr>
        <p:txBody>
          <a:bodyPr/>
          <a:lstStyle/>
          <a:p>
            <a:r>
              <a:rPr lang="tr-TR" dirty="0" smtClean="0">
                <a:solidFill>
                  <a:srgbClr val="FF0000"/>
                </a:solidFill>
              </a:rPr>
              <a:t>Muğla ve Turizm</a:t>
            </a:r>
            <a:endParaRPr lang="tr-TR" dirty="0">
              <a:solidFill>
                <a:srgbClr val="FF0000"/>
              </a:solidFill>
            </a:endParaRPr>
          </a:p>
        </p:txBody>
      </p:sp>
      <p:sp>
        <p:nvSpPr>
          <p:cNvPr id="3" name="2 İçerik Yer Tutucusu"/>
          <p:cNvSpPr>
            <a:spLocks noGrp="1"/>
          </p:cNvSpPr>
          <p:nvPr>
            <p:ph idx="1"/>
          </p:nvPr>
        </p:nvSpPr>
        <p:spPr>
          <a:xfrm>
            <a:off x="457200" y="1844824"/>
            <a:ext cx="8363272" cy="4281339"/>
          </a:xfrm>
        </p:spPr>
        <p:txBody>
          <a:bodyPr>
            <a:normAutofit fontScale="92500" lnSpcReduction="20000"/>
          </a:bodyPr>
          <a:lstStyle/>
          <a:p>
            <a:r>
              <a:rPr lang="tr-TR" dirty="0" smtClean="0"/>
              <a:t>Muğla’nın turizm alanında ülkemizdeki yeri çok önemlidir.Öyle ki Antalya’dan sonra en fazla turiste ev sahipliği yapan ilimiz konumundadır.</a:t>
            </a:r>
          </a:p>
          <a:p>
            <a:endParaRPr lang="tr-TR" dirty="0" smtClean="0"/>
          </a:p>
          <a:p>
            <a:r>
              <a:rPr lang="tr-TR" dirty="0" smtClean="0"/>
              <a:t>Muğla’nın en önemli ilçelerinden olan </a:t>
            </a:r>
            <a:r>
              <a:rPr lang="tr-TR" dirty="0" smtClean="0">
                <a:solidFill>
                  <a:srgbClr val="FF0000"/>
                </a:solidFill>
              </a:rPr>
              <a:t>Bodrum,Fethiye,Marmaris </a:t>
            </a:r>
            <a:r>
              <a:rPr lang="tr-TR" dirty="0" smtClean="0"/>
              <a:t>bu alanda zirveyi </a:t>
            </a:r>
            <a:r>
              <a:rPr lang="tr-TR" dirty="0" smtClean="0"/>
              <a:t>paylaşmaktadır.</a:t>
            </a:r>
          </a:p>
          <a:p>
            <a:endParaRPr lang="tr-TR" dirty="0" smtClean="0"/>
          </a:p>
          <a:p>
            <a:r>
              <a:rPr lang="tr-TR" dirty="0" smtClean="0"/>
              <a:t>Bir sonraki slaytlarda </a:t>
            </a:r>
            <a:r>
              <a:rPr lang="tr-TR" dirty="0" smtClean="0">
                <a:solidFill>
                  <a:srgbClr val="FF0000"/>
                </a:solidFill>
              </a:rPr>
              <a:t>Muğla’nın </a:t>
            </a:r>
            <a:r>
              <a:rPr lang="tr-TR" dirty="0" smtClean="0"/>
              <a:t>turizm açısından potansiyeli yüksek olan bölgelerini derledim.</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88640"/>
            <a:ext cx="8229600" cy="1008112"/>
          </a:xfrm>
        </p:spPr>
        <p:txBody>
          <a:bodyPr/>
          <a:lstStyle/>
          <a:p>
            <a:r>
              <a:rPr lang="tr-TR" dirty="0" smtClean="0">
                <a:solidFill>
                  <a:srgbClr val="FF0000"/>
                </a:solidFill>
              </a:rPr>
              <a:t>BODRUM</a:t>
            </a:r>
            <a:endParaRPr lang="tr-TR" dirty="0">
              <a:solidFill>
                <a:srgbClr val="FF0000"/>
              </a:solidFill>
            </a:endParaRPr>
          </a:p>
        </p:txBody>
      </p:sp>
      <p:sp>
        <p:nvSpPr>
          <p:cNvPr id="4" name="3 İçerik Yer Tutucusu"/>
          <p:cNvSpPr>
            <a:spLocks noGrp="1"/>
          </p:cNvSpPr>
          <p:nvPr>
            <p:ph idx="1"/>
          </p:nvPr>
        </p:nvSpPr>
        <p:spPr>
          <a:xfrm>
            <a:off x="611560" y="1556793"/>
            <a:ext cx="7920880" cy="1800199"/>
          </a:xfrm>
        </p:spPr>
        <p:txBody>
          <a:bodyPr>
            <a:normAutofit/>
          </a:bodyPr>
          <a:lstStyle/>
          <a:p>
            <a:r>
              <a:rPr lang="tr-TR" sz="2400" dirty="0" smtClean="0"/>
              <a:t>Bodrum, ziyaretçilerine eşsiz plajlarıyla </a:t>
            </a:r>
            <a:r>
              <a:rPr lang="tr-TR" sz="2400" dirty="0" smtClean="0">
                <a:solidFill>
                  <a:srgbClr val="FF0000"/>
                </a:solidFill>
              </a:rPr>
              <a:t>deniz-kum-güneş tatili imkânı </a:t>
            </a:r>
            <a:r>
              <a:rPr lang="tr-TR" sz="2400" dirty="0" smtClean="0">
                <a:solidFill>
                  <a:srgbClr val="FF0000"/>
                </a:solidFill>
              </a:rPr>
              <a:t>sunarken </a:t>
            </a:r>
            <a:r>
              <a:rPr lang="tr-TR" sz="2400" dirty="0" smtClean="0"/>
              <a:t>aynı zamanda da </a:t>
            </a:r>
            <a:r>
              <a:rPr lang="tr-TR" sz="2400" dirty="0" smtClean="0"/>
              <a:t>;</a:t>
            </a:r>
          </a:p>
          <a:p>
            <a:r>
              <a:rPr lang="tr-TR" sz="2400" dirty="0" smtClean="0"/>
              <a:t>Bodrum Kalesi, Halikarnas Mozolesi,Deniz Müzesi gibi yapılarla </a:t>
            </a:r>
            <a:r>
              <a:rPr lang="tr-TR" sz="2400" dirty="0" smtClean="0">
                <a:solidFill>
                  <a:srgbClr val="FF0000"/>
                </a:solidFill>
              </a:rPr>
              <a:t>kültürel turizm imkânı da sunuyor</a:t>
            </a:r>
            <a:r>
              <a:rPr lang="tr-TR" sz="2400" dirty="0" smtClean="0"/>
              <a:t>. </a:t>
            </a:r>
          </a:p>
        </p:txBody>
      </p:sp>
      <p:pic>
        <p:nvPicPr>
          <p:cNvPr id="7174" name="Picture 6" descr="LUX☆ Bodrum Resort &amp; Residences Bodrum - VeryChic - Exceptional ..."/>
          <p:cNvPicPr>
            <a:picLocks noChangeAspect="1" noChangeArrowheads="1"/>
          </p:cNvPicPr>
          <p:nvPr/>
        </p:nvPicPr>
        <p:blipFill>
          <a:blip r:embed="rId2" cstate="print"/>
          <a:srcRect/>
          <a:stretch>
            <a:fillRect/>
          </a:stretch>
        </p:blipFill>
        <p:spPr bwMode="auto">
          <a:xfrm>
            <a:off x="1043608" y="3501008"/>
            <a:ext cx="7344816" cy="275399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Rhodos till Marmaris hel dagstur med hamn och basarbesök 2020 - Rhodes"/>
          <p:cNvPicPr>
            <a:picLocks noChangeAspect="1" noChangeArrowheads="1"/>
          </p:cNvPicPr>
          <p:nvPr/>
        </p:nvPicPr>
        <p:blipFill>
          <a:blip r:embed="rId2" cstate="print"/>
          <a:srcRect/>
          <a:stretch>
            <a:fillRect/>
          </a:stretch>
        </p:blipFill>
        <p:spPr bwMode="auto">
          <a:xfrm>
            <a:off x="1403648" y="3356992"/>
            <a:ext cx="6840760" cy="3096344"/>
          </a:xfrm>
          <a:prstGeom prst="rect">
            <a:avLst/>
          </a:prstGeom>
          <a:noFill/>
        </p:spPr>
      </p:pic>
      <p:sp>
        <p:nvSpPr>
          <p:cNvPr id="8" name="7 İçerik Yer Tutucusu"/>
          <p:cNvSpPr>
            <a:spLocks noGrp="1"/>
          </p:cNvSpPr>
          <p:nvPr>
            <p:ph idx="1"/>
          </p:nvPr>
        </p:nvSpPr>
        <p:spPr>
          <a:xfrm>
            <a:off x="971600" y="1340769"/>
            <a:ext cx="7715200" cy="1728192"/>
          </a:xfrm>
        </p:spPr>
        <p:txBody>
          <a:bodyPr>
            <a:normAutofit fontScale="85000" lnSpcReduction="10000"/>
          </a:bodyPr>
          <a:lstStyle/>
          <a:p>
            <a:r>
              <a:rPr lang="tr-TR" dirty="0" smtClean="0">
                <a:solidFill>
                  <a:srgbClr val="222222"/>
                </a:solidFill>
                <a:latin typeface="Verdana"/>
              </a:rPr>
              <a:t>Dünyanın en uzun doğal limanıyla </a:t>
            </a:r>
            <a:r>
              <a:rPr lang="tr-TR" dirty="0" smtClean="0">
                <a:solidFill>
                  <a:srgbClr val="FF0000"/>
                </a:solidFill>
                <a:latin typeface="Verdana"/>
              </a:rPr>
              <a:t>Akdeniz’in önemli ticaret merkezlerinden biri olarak </a:t>
            </a:r>
            <a:r>
              <a:rPr lang="tr-TR" dirty="0" smtClean="0">
                <a:solidFill>
                  <a:srgbClr val="222222"/>
                </a:solidFill>
                <a:latin typeface="Verdana"/>
              </a:rPr>
              <a:t>kabul ediliyor.</a:t>
            </a:r>
          </a:p>
          <a:p>
            <a:r>
              <a:rPr lang="tr-TR" dirty="0" smtClean="0">
                <a:solidFill>
                  <a:srgbClr val="222222"/>
                </a:solidFill>
                <a:latin typeface="Verdana"/>
              </a:rPr>
              <a:t>Doğasıyla ön plana çıkmaktadır.</a:t>
            </a:r>
          </a:p>
          <a:p>
            <a:endParaRPr lang="tr-TR" dirty="0" smtClean="0">
              <a:solidFill>
                <a:srgbClr val="222222"/>
              </a:solidFill>
              <a:latin typeface="Verdana"/>
            </a:endParaRPr>
          </a:p>
        </p:txBody>
      </p:sp>
      <p:sp>
        <p:nvSpPr>
          <p:cNvPr id="10" name="9 Metin kutusu"/>
          <p:cNvSpPr txBox="1"/>
          <p:nvPr/>
        </p:nvSpPr>
        <p:spPr>
          <a:xfrm>
            <a:off x="1547664" y="260648"/>
            <a:ext cx="5760640" cy="707886"/>
          </a:xfrm>
          <a:prstGeom prst="rect">
            <a:avLst/>
          </a:prstGeom>
          <a:noFill/>
        </p:spPr>
        <p:txBody>
          <a:bodyPr wrap="square" rtlCol="0">
            <a:spAutoFit/>
          </a:bodyPr>
          <a:lstStyle/>
          <a:p>
            <a:r>
              <a:rPr lang="tr-TR" sz="4000" dirty="0" smtClean="0">
                <a:solidFill>
                  <a:srgbClr val="FF0000"/>
                </a:solidFill>
              </a:rPr>
              <a:t>               MARMARİS</a:t>
            </a:r>
            <a:endParaRPr lang="tr-TR" sz="40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24744"/>
          </a:xfrm>
        </p:spPr>
        <p:txBody>
          <a:bodyPr/>
          <a:lstStyle/>
          <a:p>
            <a:r>
              <a:rPr lang="tr-TR" dirty="0" smtClean="0">
                <a:solidFill>
                  <a:srgbClr val="FF0000"/>
                </a:solidFill>
              </a:rPr>
              <a:t>AKYAKA</a:t>
            </a:r>
            <a:endParaRPr lang="tr-TR" dirty="0">
              <a:solidFill>
                <a:srgbClr val="FF0000"/>
              </a:solidFill>
            </a:endParaRPr>
          </a:p>
        </p:txBody>
      </p:sp>
      <p:sp>
        <p:nvSpPr>
          <p:cNvPr id="3" name="2 İçerik Yer Tutucusu"/>
          <p:cNvSpPr>
            <a:spLocks noGrp="1"/>
          </p:cNvSpPr>
          <p:nvPr>
            <p:ph idx="1"/>
          </p:nvPr>
        </p:nvSpPr>
        <p:spPr>
          <a:xfrm>
            <a:off x="683568" y="1124744"/>
            <a:ext cx="8064896" cy="2808312"/>
          </a:xfrm>
        </p:spPr>
        <p:txBody>
          <a:bodyPr>
            <a:normAutofit fontScale="92500" lnSpcReduction="10000"/>
          </a:bodyPr>
          <a:lstStyle/>
          <a:p>
            <a:r>
              <a:rPr lang="tr-TR" dirty="0" smtClean="0"/>
              <a:t>Muğla’nın Ula ilçesine bağlı olan Akyaka, su sporları, kano ve çeşitli doğa sporları ile uğraşan tatilciler için oldukça ideal.</a:t>
            </a:r>
          </a:p>
          <a:p>
            <a:r>
              <a:rPr lang="tr-TR" dirty="0" smtClean="0">
                <a:solidFill>
                  <a:srgbClr val="FF0000"/>
                </a:solidFill>
              </a:rPr>
              <a:t>Belde </a:t>
            </a:r>
            <a:r>
              <a:rPr lang="tr-TR" dirty="0" smtClean="0">
                <a:solidFill>
                  <a:srgbClr val="FF0000"/>
                </a:solidFill>
              </a:rPr>
              <a:t>mimarisi ve </a:t>
            </a:r>
            <a:r>
              <a:rPr lang="tr-TR" dirty="0" smtClean="0">
                <a:solidFill>
                  <a:srgbClr val="FF0000"/>
                </a:solidFill>
              </a:rPr>
              <a:t>doğası ünlü </a:t>
            </a:r>
            <a:r>
              <a:rPr lang="tr-TR" dirty="0" smtClean="0">
                <a:solidFill>
                  <a:srgbClr val="FF0000"/>
                </a:solidFill>
              </a:rPr>
              <a:t>restoran ve gece kulüpleri, </a:t>
            </a:r>
            <a:r>
              <a:rPr lang="tr-TR" dirty="0" err="1" smtClean="0">
                <a:solidFill>
                  <a:srgbClr val="FF0000"/>
                </a:solidFill>
              </a:rPr>
              <a:t>Akbük</a:t>
            </a:r>
            <a:r>
              <a:rPr lang="tr-TR" dirty="0" smtClean="0">
                <a:solidFill>
                  <a:srgbClr val="FF0000"/>
                </a:solidFill>
              </a:rPr>
              <a:t> Koyu ve</a:t>
            </a:r>
            <a:r>
              <a:rPr lang="tr-TR" dirty="0" smtClean="0"/>
              <a:t> </a:t>
            </a:r>
            <a:r>
              <a:rPr lang="tr-TR" dirty="0" smtClean="0">
                <a:solidFill>
                  <a:srgbClr val="FF0000"/>
                </a:solidFill>
              </a:rPr>
              <a:t>Kadın Azmağı ile Muğla’nın cazibe merkezi.</a:t>
            </a:r>
            <a:endParaRPr lang="tr-TR" dirty="0">
              <a:solidFill>
                <a:srgbClr val="FF0000"/>
              </a:solidFill>
            </a:endParaRPr>
          </a:p>
        </p:txBody>
      </p:sp>
      <p:pic>
        <p:nvPicPr>
          <p:cNvPr id="33794" name="Picture 2" descr="Akyaka'nın Alternatif Azmağı"/>
          <p:cNvPicPr>
            <a:picLocks noChangeAspect="1" noChangeArrowheads="1"/>
          </p:cNvPicPr>
          <p:nvPr/>
        </p:nvPicPr>
        <p:blipFill>
          <a:blip r:embed="rId2" cstate="print"/>
          <a:srcRect/>
          <a:stretch>
            <a:fillRect/>
          </a:stretch>
        </p:blipFill>
        <p:spPr bwMode="auto">
          <a:xfrm>
            <a:off x="1187624" y="4005064"/>
            <a:ext cx="7344816" cy="256490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404664"/>
            <a:ext cx="8964488" cy="5721499"/>
          </a:xfrm>
        </p:spPr>
        <p:txBody>
          <a:bodyPr/>
          <a:lstStyle/>
          <a:p>
            <a:r>
              <a:rPr lang="tr-TR" dirty="0" smtClean="0"/>
              <a:t>Muğla ili Türkiye Cumhuriyeti’nin Ege Bölgesinde yer alan ;</a:t>
            </a:r>
          </a:p>
          <a:p>
            <a:r>
              <a:rPr lang="tr-TR" dirty="0" smtClean="0"/>
              <a:t>Ortaca,Dalaman,Fethiye,Marmaris,Datça ve Bodrum gibi tatil bölgeleri ile ünlü bir ilimizdir.</a:t>
            </a:r>
            <a:endParaRPr lang="tr-TR" dirty="0"/>
          </a:p>
        </p:txBody>
      </p:sp>
      <p:pic>
        <p:nvPicPr>
          <p:cNvPr id="1026" name="Picture 2" descr="Muğla İli Hakkında Bilgi"/>
          <p:cNvPicPr>
            <a:picLocks noChangeAspect="1" noChangeArrowheads="1"/>
          </p:cNvPicPr>
          <p:nvPr/>
        </p:nvPicPr>
        <p:blipFill>
          <a:blip r:embed="rId2" cstate="print"/>
          <a:srcRect/>
          <a:stretch>
            <a:fillRect/>
          </a:stretch>
        </p:blipFill>
        <p:spPr bwMode="auto">
          <a:xfrm>
            <a:off x="1115616" y="3284984"/>
            <a:ext cx="6624736" cy="252028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0"/>
            <a:ext cx="8363272" cy="1196752"/>
          </a:xfrm>
        </p:spPr>
        <p:txBody>
          <a:bodyPr/>
          <a:lstStyle/>
          <a:p>
            <a:r>
              <a:rPr lang="tr-TR" dirty="0" smtClean="0">
                <a:solidFill>
                  <a:srgbClr val="FF0000"/>
                </a:solidFill>
              </a:rPr>
              <a:t>DATÇA</a:t>
            </a:r>
            <a:endParaRPr lang="tr-TR" dirty="0">
              <a:solidFill>
                <a:srgbClr val="FF0000"/>
              </a:solidFill>
            </a:endParaRPr>
          </a:p>
        </p:txBody>
      </p:sp>
      <p:sp>
        <p:nvSpPr>
          <p:cNvPr id="3" name="2 İçerik Yer Tutucusu"/>
          <p:cNvSpPr>
            <a:spLocks noGrp="1"/>
          </p:cNvSpPr>
          <p:nvPr>
            <p:ph idx="1"/>
          </p:nvPr>
        </p:nvSpPr>
        <p:spPr>
          <a:xfrm>
            <a:off x="611560" y="1268760"/>
            <a:ext cx="8229600" cy="3240360"/>
          </a:xfrm>
        </p:spPr>
        <p:txBody>
          <a:bodyPr>
            <a:normAutofit fontScale="92500" lnSpcReduction="20000"/>
          </a:bodyPr>
          <a:lstStyle/>
          <a:p>
            <a:r>
              <a:rPr lang="tr-TR" dirty="0" smtClean="0">
                <a:solidFill>
                  <a:srgbClr val="222222"/>
                </a:solidFill>
                <a:latin typeface="Verdana"/>
              </a:rPr>
              <a:t>Yılın büyük bir bölümünün güneşli geçtiği, pek çok koyu bünyesinde barındıran</a:t>
            </a:r>
            <a:r>
              <a:rPr lang="tr-TR" dirty="0" smtClean="0">
                <a:solidFill>
                  <a:srgbClr val="FF0000"/>
                </a:solidFill>
                <a:latin typeface="Verdana"/>
              </a:rPr>
              <a:t> </a:t>
            </a:r>
            <a:r>
              <a:rPr lang="tr-TR" dirty="0" smtClean="0">
                <a:latin typeface="Verdana"/>
              </a:rPr>
              <a:t>Datça</a:t>
            </a:r>
            <a:r>
              <a:rPr lang="tr-TR" dirty="0" smtClean="0">
                <a:solidFill>
                  <a:srgbClr val="222222"/>
                </a:solidFill>
                <a:latin typeface="Verdana"/>
              </a:rPr>
              <a:t>, tertemiz havası, Arnavut kaldırımları ve begonvilleriyle ünlü. Beldede, </a:t>
            </a:r>
            <a:r>
              <a:rPr lang="tr-TR" dirty="0" smtClean="0">
                <a:solidFill>
                  <a:srgbClr val="FF0000"/>
                </a:solidFill>
                <a:latin typeface="Verdana"/>
              </a:rPr>
              <a:t>Knidos Antik Kenti, </a:t>
            </a:r>
            <a:r>
              <a:rPr lang="tr-TR" dirty="0" err="1" smtClean="0">
                <a:solidFill>
                  <a:srgbClr val="FF0000"/>
                </a:solidFill>
                <a:latin typeface="Verdana"/>
              </a:rPr>
              <a:t>Kızlan</a:t>
            </a:r>
            <a:r>
              <a:rPr lang="tr-TR" dirty="0" smtClean="0">
                <a:solidFill>
                  <a:srgbClr val="FF0000"/>
                </a:solidFill>
                <a:latin typeface="Verdana"/>
              </a:rPr>
              <a:t> </a:t>
            </a:r>
            <a:r>
              <a:rPr lang="tr-TR" dirty="0" smtClean="0">
                <a:solidFill>
                  <a:srgbClr val="FF0000"/>
                </a:solidFill>
                <a:latin typeface="Verdana"/>
              </a:rPr>
              <a:t>Köyü,</a:t>
            </a:r>
            <a:r>
              <a:rPr lang="tr-TR" dirty="0" err="1" smtClean="0">
                <a:solidFill>
                  <a:srgbClr val="FF0000"/>
                </a:solidFill>
                <a:latin typeface="Verdana"/>
              </a:rPr>
              <a:t>Gebekum</a:t>
            </a:r>
            <a:r>
              <a:rPr lang="tr-TR" dirty="0" smtClean="0">
                <a:solidFill>
                  <a:srgbClr val="FF0000"/>
                </a:solidFill>
                <a:latin typeface="Verdana"/>
              </a:rPr>
              <a:t>,Kargı </a:t>
            </a:r>
            <a:r>
              <a:rPr lang="tr-TR" dirty="0" smtClean="0">
                <a:solidFill>
                  <a:srgbClr val="FF0000"/>
                </a:solidFill>
                <a:latin typeface="Verdana"/>
              </a:rPr>
              <a:t>Koyu, </a:t>
            </a:r>
            <a:r>
              <a:rPr lang="tr-TR" dirty="0" err="1" smtClean="0">
                <a:solidFill>
                  <a:srgbClr val="FF0000"/>
                </a:solidFill>
                <a:latin typeface="Verdana"/>
              </a:rPr>
              <a:t>Domuzbükü</a:t>
            </a:r>
            <a:r>
              <a:rPr lang="tr-TR" dirty="0" smtClean="0">
                <a:solidFill>
                  <a:srgbClr val="FF0000"/>
                </a:solidFill>
                <a:latin typeface="Verdana"/>
              </a:rPr>
              <a:t> ve </a:t>
            </a:r>
            <a:r>
              <a:rPr lang="tr-TR" dirty="0" err="1" smtClean="0">
                <a:solidFill>
                  <a:srgbClr val="FF0000"/>
                </a:solidFill>
                <a:latin typeface="Verdana"/>
              </a:rPr>
              <a:t>Palamutbükü</a:t>
            </a:r>
            <a:r>
              <a:rPr lang="tr-TR" dirty="0" smtClean="0">
                <a:solidFill>
                  <a:srgbClr val="FF0000"/>
                </a:solidFill>
                <a:latin typeface="Verdana"/>
              </a:rPr>
              <a:t> </a:t>
            </a:r>
            <a:r>
              <a:rPr lang="tr-TR" dirty="0" smtClean="0">
                <a:solidFill>
                  <a:srgbClr val="222222"/>
                </a:solidFill>
                <a:latin typeface="Verdana"/>
              </a:rPr>
              <a:t>mutlaka ziyaret edilmeli.</a:t>
            </a:r>
            <a:endParaRPr lang="tr-TR" dirty="0"/>
          </a:p>
        </p:txBody>
      </p:sp>
      <p:pic>
        <p:nvPicPr>
          <p:cNvPr id="4098" name="Picture 2" descr="Datça'da Gezilecek Yerler"/>
          <p:cNvPicPr>
            <a:picLocks noChangeAspect="1" noChangeArrowheads="1"/>
          </p:cNvPicPr>
          <p:nvPr/>
        </p:nvPicPr>
        <p:blipFill>
          <a:blip r:embed="rId2" cstate="print"/>
          <a:srcRect/>
          <a:stretch>
            <a:fillRect/>
          </a:stretch>
        </p:blipFill>
        <p:spPr bwMode="auto">
          <a:xfrm>
            <a:off x="1043608" y="4509120"/>
            <a:ext cx="7272808" cy="194421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1224136"/>
          </a:xfrm>
        </p:spPr>
        <p:txBody>
          <a:bodyPr/>
          <a:lstStyle/>
          <a:p>
            <a:r>
              <a:rPr lang="tr-TR" dirty="0" smtClean="0">
                <a:solidFill>
                  <a:srgbClr val="FF0000"/>
                </a:solidFill>
              </a:rPr>
              <a:t>FETHİYE</a:t>
            </a:r>
            <a:endParaRPr lang="tr-TR" dirty="0">
              <a:solidFill>
                <a:srgbClr val="FF0000"/>
              </a:solidFill>
            </a:endParaRPr>
          </a:p>
        </p:txBody>
      </p:sp>
      <p:sp>
        <p:nvSpPr>
          <p:cNvPr id="3" name="2 İçerik Yer Tutucusu"/>
          <p:cNvSpPr>
            <a:spLocks noGrp="1"/>
          </p:cNvSpPr>
          <p:nvPr>
            <p:ph idx="1"/>
          </p:nvPr>
        </p:nvSpPr>
        <p:spPr>
          <a:xfrm>
            <a:off x="457200" y="1600201"/>
            <a:ext cx="8229600" cy="1972815"/>
          </a:xfrm>
        </p:spPr>
        <p:txBody>
          <a:bodyPr>
            <a:normAutofit fontScale="92500" lnSpcReduction="20000"/>
          </a:bodyPr>
          <a:lstStyle/>
          <a:p>
            <a:r>
              <a:rPr lang="tr-TR" dirty="0" smtClean="0"/>
              <a:t>Eğer aradığınız şey huzur ise, Fethiye tam size göre. Fethiye</a:t>
            </a:r>
            <a:r>
              <a:rPr lang="tr-TR" dirty="0" smtClean="0">
                <a:solidFill>
                  <a:srgbClr val="FF0000"/>
                </a:solidFill>
              </a:rPr>
              <a:t>, Ölüdeniz, Kelebekler Vadisi, Saklıkent Kanyonu, </a:t>
            </a:r>
            <a:r>
              <a:rPr lang="tr-TR" dirty="0" err="1" smtClean="0">
                <a:solidFill>
                  <a:srgbClr val="FF0000"/>
                </a:solidFill>
              </a:rPr>
              <a:t>Faralya</a:t>
            </a:r>
            <a:r>
              <a:rPr lang="tr-TR" dirty="0" smtClean="0">
                <a:solidFill>
                  <a:srgbClr val="FF0000"/>
                </a:solidFill>
              </a:rPr>
              <a:t> </a:t>
            </a:r>
            <a:r>
              <a:rPr lang="tr-TR" dirty="0" smtClean="0">
                <a:solidFill>
                  <a:srgbClr val="FF0000"/>
                </a:solidFill>
              </a:rPr>
              <a:t>Köyü </a:t>
            </a:r>
            <a:r>
              <a:rPr lang="tr-TR" dirty="0" smtClean="0"/>
              <a:t>ile büyük şehirlerde arayıp da bulamadığınız huzuru sunuyor.</a:t>
            </a:r>
            <a:endParaRPr lang="tr-TR" dirty="0"/>
          </a:p>
        </p:txBody>
      </p:sp>
      <p:pic>
        <p:nvPicPr>
          <p:cNvPr id="3074" name="Picture 2" descr="Dalyan ve Fethiye Gezisi"/>
          <p:cNvPicPr>
            <a:picLocks noChangeAspect="1" noChangeArrowheads="1"/>
          </p:cNvPicPr>
          <p:nvPr/>
        </p:nvPicPr>
        <p:blipFill>
          <a:blip r:embed="rId2" cstate="print"/>
          <a:srcRect/>
          <a:stretch>
            <a:fillRect/>
          </a:stretch>
        </p:blipFill>
        <p:spPr bwMode="auto">
          <a:xfrm>
            <a:off x="899592" y="3645024"/>
            <a:ext cx="7416824" cy="280831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38138"/>
          </a:xfrm>
        </p:spPr>
        <p:txBody>
          <a:bodyPr/>
          <a:lstStyle/>
          <a:p>
            <a:r>
              <a:rPr lang="tr-TR" dirty="0" smtClean="0">
                <a:solidFill>
                  <a:srgbClr val="FF0000"/>
                </a:solidFill>
              </a:rPr>
              <a:t>DALAMAN</a:t>
            </a:r>
            <a:endParaRPr lang="tr-TR" dirty="0">
              <a:solidFill>
                <a:srgbClr val="FF0000"/>
              </a:solidFill>
            </a:endParaRPr>
          </a:p>
        </p:txBody>
      </p:sp>
      <p:sp>
        <p:nvSpPr>
          <p:cNvPr id="3" name="2 İçerik Yer Tutucusu"/>
          <p:cNvSpPr>
            <a:spLocks noGrp="1"/>
          </p:cNvSpPr>
          <p:nvPr>
            <p:ph idx="1"/>
          </p:nvPr>
        </p:nvSpPr>
        <p:spPr>
          <a:xfrm>
            <a:off x="755576" y="1484784"/>
            <a:ext cx="7560840" cy="1656184"/>
          </a:xfrm>
        </p:spPr>
        <p:txBody>
          <a:bodyPr>
            <a:normAutofit fontScale="92500" lnSpcReduction="10000"/>
          </a:bodyPr>
          <a:lstStyle/>
          <a:p>
            <a:r>
              <a:rPr lang="tr-TR" sz="2400" dirty="0" smtClean="0">
                <a:solidFill>
                  <a:srgbClr val="222222"/>
                </a:solidFill>
                <a:latin typeface="Verdana"/>
              </a:rPr>
              <a:t>Hızla akan sularda rafting yapmak, eşsiz deniz manzarasında antik kentleri gezmek, çam ağaçları arasında muhteşem koylarda denize girmek istiyorsanız </a:t>
            </a:r>
            <a:r>
              <a:rPr lang="tr-TR" sz="2400" dirty="0" smtClean="0">
                <a:solidFill>
                  <a:srgbClr val="222222"/>
                </a:solidFill>
                <a:latin typeface="Verdana"/>
              </a:rPr>
              <a:t>eğer,</a:t>
            </a:r>
            <a:r>
              <a:rPr lang="tr-TR" sz="2400" dirty="0" smtClean="0">
                <a:solidFill>
                  <a:srgbClr val="222222"/>
                </a:solidFill>
                <a:latin typeface="Verdana"/>
              </a:rPr>
              <a:t> </a:t>
            </a:r>
            <a:r>
              <a:rPr lang="tr-TR" sz="2400" dirty="0" smtClean="0">
                <a:solidFill>
                  <a:srgbClr val="222222"/>
                </a:solidFill>
                <a:latin typeface="Verdana"/>
              </a:rPr>
              <a:t>kesinlikle </a:t>
            </a:r>
            <a:r>
              <a:rPr lang="tr-TR" sz="2400" dirty="0" err="1" smtClean="0">
                <a:solidFill>
                  <a:srgbClr val="FF0000"/>
                </a:solidFill>
                <a:latin typeface="Verdana"/>
              </a:rPr>
              <a:t>Dalaman’a</a:t>
            </a:r>
            <a:r>
              <a:rPr lang="tr-TR" sz="2400" dirty="0" smtClean="0">
                <a:solidFill>
                  <a:srgbClr val="222222"/>
                </a:solidFill>
                <a:latin typeface="Verdana"/>
              </a:rPr>
              <a:t> gitmelisiniz.</a:t>
            </a:r>
          </a:p>
          <a:p>
            <a:endParaRPr lang="tr-TR" dirty="0"/>
          </a:p>
        </p:txBody>
      </p:sp>
      <p:pic>
        <p:nvPicPr>
          <p:cNvPr id="2050" name="Picture 2" descr="Dalaman – Göcek - Seyahat Son Dakika Haberler"/>
          <p:cNvPicPr>
            <a:picLocks noChangeAspect="1" noChangeArrowheads="1"/>
          </p:cNvPicPr>
          <p:nvPr/>
        </p:nvPicPr>
        <p:blipFill>
          <a:blip r:embed="rId2" cstate="print"/>
          <a:srcRect/>
          <a:stretch>
            <a:fillRect/>
          </a:stretch>
        </p:blipFill>
        <p:spPr bwMode="auto">
          <a:xfrm>
            <a:off x="1259632" y="3356992"/>
            <a:ext cx="6711984" cy="309634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SPOR TURİZMİ KAVRAMI</a:t>
            </a:r>
            <a:endParaRPr lang="tr-TR" dirty="0">
              <a:solidFill>
                <a:srgbClr val="FF0000"/>
              </a:solidFill>
            </a:endParaRPr>
          </a:p>
        </p:txBody>
      </p:sp>
      <p:sp>
        <p:nvSpPr>
          <p:cNvPr id="3" name="2 İçerik Yer Tutucusu"/>
          <p:cNvSpPr>
            <a:spLocks noGrp="1"/>
          </p:cNvSpPr>
          <p:nvPr>
            <p:ph idx="1"/>
          </p:nvPr>
        </p:nvSpPr>
        <p:spPr>
          <a:xfrm>
            <a:off x="611560" y="1700808"/>
            <a:ext cx="8075240" cy="3024336"/>
          </a:xfrm>
        </p:spPr>
        <p:txBody>
          <a:bodyPr>
            <a:normAutofit fontScale="92500"/>
          </a:bodyPr>
          <a:lstStyle/>
          <a:p>
            <a:pPr>
              <a:buNone/>
            </a:pPr>
            <a:r>
              <a:rPr lang="tr-TR" dirty="0" smtClean="0"/>
              <a:t>    Spora </a:t>
            </a:r>
            <a:r>
              <a:rPr lang="tr-TR" dirty="0" smtClean="0"/>
              <a:t>ilgi duyan kişilerle, aktif olarak spor yapan kişi, grup ya da takımlar ile bunların idarecileri ve seyircilerinin turizme katılmalarından doğan olaylar ve ilişkiler bütünü, şeklinde bir yaklaşımda bulunmak mümkündür.</a:t>
            </a:r>
            <a:br>
              <a:rPr lang="tr-TR" dirty="0" smtClean="0"/>
            </a:br>
            <a:endParaRPr lang="tr-TR" dirty="0"/>
          </a:p>
        </p:txBody>
      </p:sp>
      <p:sp>
        <p:nvSpPr>
          <p:cNvPr id="33796" name="AutoShape 4" descr="Learn more about sports tourism 2019 - see the wor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3798" name="AutoShape 6" descr="Learn more about sports tourism 2019 - see the wor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3800" name="Picture 8" descr="The Economic Impact of Sports Tourism | EveryBody Healthy Body"/>
          <p:cNvPicPr>
            <a:picLocks noChangeAspect="1" noChangeArrowheads="1"/>
          </p:cNvPicPr>
          <p:nvPr/>
        </p:nvPicPr>
        <p:blipFill>
          <a:blip r:embed="rId2" cstate="print"/>
          <a:srcRect/>
          <a:stretch>
            <a:fillRect/>
          </a:stretch>
        </p:blipFill>
        <p:spPr bwMode="auto">
          <a:xfrm>
            <a:off x="1043608" y="4869160"/>
            <a:ext cx="7416824" cy="172214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507288" cy="1282154"/>
          </a:xfrm>
        </p:spPr>
        <p:txBody>
          <a:bodyPr>
            <a:noAutofit/>
          </a:bodyPr>
          <a:lstStyle/>
          <a:p>
            <a:r>
              <a:rPr lang="tr-TR" sz="3200" dirty="0" smtClean="0">
                <a:solidFill>
                  <a:srgbClr val="FF0000"/>
                </a:solidFill>
              </a:rPr>
              <a:t>Spor Turizminde Muğla’nın Yeri </a:t>
            </a:r>
            <a:br>
              <a:rPr lang="tr-TR" sz="3200" dirty="0" smtClean="0">
                <a:solidFill>
                  <a:srgbClr val="FF0000"/>
                </a:solidFill>
              </a:rPr>
            </a:br>
            <a:r>
              <a:rPr lang="tr-TR" sz="3200" dirty="0" smtClean="0">
                <a:solidFill>
                  <a:srgbClr val="FF0000"/>
                </a:solidFill>
              </a:rPr>
              <a:t>Düzenlenen Bazı Uluslararası Organizasyonlar</a:t>
            </a:r>
            <a:endParaRPr lang="tr-TR" sz="3200" dirty="0">
              <a:solidFill>
                <a:srgbClr val="FF0000"/>
              </a:solidFill>
            </a:endParaRPr>
          </a:p>
        </p:txBody>
      </p:sp>
      <p:sp>
        <p:nvSpPr>
          <p:cNvPr id="3" name="2 İçerik Yer Tutucusu"/>
          <p:cNvSpPr>
            <a:spLocks noGrp="1"/>
          </p:cNvSpPr>
          <p:nvPr>
            <p:ph idx="1"/>
          </p:nvPr>
        </p:nvSpPr>
        <p:spPr>
          <a:xfrm>
            <a:off x="1115616" y="5805264"/>
            <a:ext cx="7499176" cy="432048"/>
          </a:xfrm>
        </p:spPr>
        <p:txBody>
          <a:bodyPr>
            <a:normAutofit fontScale="55000" lnSpcReduction="20000"/>
          </a:bodyPr>
          <a:lstStyle/>
          <a:p>
            <a:r>
              <a:rPr lang="tr-TR" sz="2800" dirty="0" smtClean="0">
                <a:hlinkClick r:id="rId2"/>
              </a:rPr>
              <a:t>https://www.aa.com.tr/tr/spor/spor-organizasyonlarinin-adresi-mugla/1415540</a:t>
            </a:r>
            <a:endParaRPr lang="tr-TR" sz="2800" dirty="0"/>
          </a:p>
        </p:txBody>
      </p:sp>
      <p:sp>
        <p:nvSpPr>
          <p:cNvPr id="4" name="3 Dikdörtgen"/>
          <p:cNvSpPr/>
          <p:nvPr/>
        </p:nvSpPr>
        <p:spPr>
          <a:xfrm>
            <a:off x="1331640" y="1484784"/>
            <a:ext cx="6480720" cy="4093428"/>
          </a:xfrm>
          <a:prstGeom prst="rect">
            <a:avLst/>
          </a:prstGeom>
        </p:spPr>
        <p:txBody>
          <a:bodyPr wrap="square">
            <a:spAutoFit/>
          </a:bodyPr>
          <a:lstStyle/>
          <a:p>
            <a:endParaRPr lang="tr-TR" sz="2000" dirty="0" smtClean="0">
              <a:solidFill>
                <a:srgbClr val="212529"/>
              </a:solidFill>
              <a:latin typeface="-apple-system"/>
            </a:endParaRPr>
          </a:p>
          <a:p>
            <a:endParaRPr lang="tr-TR" sz="2000" dirty="0" smtClean="0">
              <a:solidFill>
                <a:srgbClr val="212529"/>
              </a:solidFill>
              <a:latin typeface="-apple-system"/>
            </a:endParaRPr>
          </a:p>
          <a:p>
            <a:r>
              <a:rPr lang="tr-TR" sz="2000" dirty="0" smtClean="0">
                <a:solidFill>
                  <a:srgbClr val="FF0000"/>
                </a:solidFill>
                <a:latin typeface="-apple-system"/>
              </a:rPr>
              <a:t>Dünya </a:t>
            </a:r>
            <a:r>
              <a:rPr lang="tr-TR" sz="2000" dirty="0" err="1" smtClean="0">
                <a:solidFill>
                  <a:srgbClr val="FF0000"/>
                </a:solidFill>
                <a:latin typeface="-apple-system"/>
              </a:rPr>
              <a:t>Kiteboard</a:t>
            </a:r>
            <a:r>
              <a:rPr lang="tr-TR" sz="2000" dirty="0" smtClean="0">
                <a:solidFill>
                  <a:srgbClr val="FF0000"/>
                </a:solidFill>
                <a:latin typeface="-apple-system"/>
              </a:rPr>
              <a:t> Şampiyonası, Uluslararası Arena </a:t>
            </a:r>
            <a:r>
              <a:rPr lang="tr-TR" sz="2000" dirty="0" err="1" smtClean="0">
                <a:solidFill>
                  <a:srgbClr val="FF0000"/>
                </a:solidFill>
                <a:latin typeface="-apple-system"/>
              </a:rPr>
              <a:t>Aquamasters</a:t>
            </a:r>
            <a:r>
              <a:rPr lang="tr-TR" sz="2000" dirty="0" smtClean="0">
                <a:solidFill>
                  <a:srgbClr val="FF0000"/>
                </a:solidFill>
                <a:latin typeface="-apple-system"/>
              </a:rPr>
              <a:t> Yüzme Şampiyonası, Dünya Plaj Güreşi Şampiyonası, Türkiye Plaj Güreşi Şampiyonası, </a:t>
            </a:r>
            <a:r>
              <a:rPr lang="tr-TR" sz="2000" dirty="0" err="1" smtClean="0">
                <a:solidFill>
                  <a:srgbClr val="FF0000"/>
                </a:solidFill>
                <a:latin typeface="-apple-system"/>
              </a:rPr>
              <a:t>Altınpalet</a:t>
            </a:r>
            <a:r>
              <a:rPr lang="tr-TR" sz="2000" dirty="0" smtClean="0">
                <a:solidFill>
                  <a:srgbClr val="FF0000"/>
                </a:solidFill>
                <a:latin typeface="-apple-system"/>
              </a:rPr>
              <a:t> Sualtı Görüntüleme Türkiye Şampiyonası, Dünya Ralli Şampiyonası'nın (WRC) 10. ayağı ve 54. Cumhurbaşkanlığı Bisiklet Turu </a:t>
            </a:r>
            <a:r>
              <a:rPr lang="tr-TR" sz="2000" dirty="0" smtClean="0">
                <a:solidFill>
                  <a:srgbClr val="212529"/>
                </a:solidFill>
                <a:latin typeface="-apple-system"/>
              </a:rPr>
              <a:t>organizasyonlarına ev sahipliği yapan kentte, bu yıl sportif faaliyetlerin artırılarak bölge ekonomisine katkı sağlanması amaçlanıyor</a:t>
            </a:r>
            <a:r>
              <a:rPr lang="tr-TR" sz="2000" dirty="0" smtClean="0">
                <a:solidFill>
                  <a:srgbClr val="212529"/>
                </a:solidFill>
                <a:latin typeface="-apple-system"/>
              </a:rPr>
              <a:t>.</a:t>
            </a:r>
          </a:p>
          <a:p>
            <a:endParaRPr lang="tr-TR" sz="2000" dirty="0" smtClean="0">
              <a:solidFill>
                <a:srgbClr val="212529"/>
              </a:solidFill>
              <a:latin typeface="-apple-system"/>
            </a:endParaRPr>
          </a:p>
          <a:p>
            <a:r>
              <a:rPr lang="tr-TR" sz="2000" dirty="0" smtClean="0">
                <a:solidFill>
                  <a:srgbClr val="212529"/>
                </a:solidFill>
                <a:latin typeface="-apple-system"/>
              </a:rPr>
              <a:t>12.03.19 sayılı gazete haberine göre ;</a:t>
            </a:r>
            <a:endParaRPr lang="tr-TR"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b="1" dirty="0" smtClean="0">
                <a:solidFill>
                  <a:srgbClr val="232323"/>
                </a:solidFill>
                <a:latin typeface="Retina"/>
              </a:rPr>
              <a:t>2018 Dünya </a:t>
            </a:r>
            <a:r>
              <a:rPr lang="tr-TR" b="1" dirty="0" smtClean="0">
                <a:solidFill>
                  <a:srgbClr val="232323"/>
                </a:solidFill>
                <a:latin typeface="Retina"/>
              </a:rPr>
              <a:t>Kite-Board </a:t>
            </a:r>
            <a:r>
              <a:rPr lang="tr-TR" b="1" dirty="0" smtClean="0">
                <a:solidFill>
                  <a:srgbClr val="232323"/>
                </a:solidFill>
                <a:latin typeface="Retina"/>
              </a:rPr>
              <a:t>Şampiyonası - MUĞLA</a:t>
            </a:r>
          </a:p>
          <a:p>
            <a:endParaRPr lang="tr-TR" dirty="0" smtClean="0"/>
          </a:p>
          <a:p>
            <a:endParaRPr lang="tr-TR" dirty="0" smtClean="0"/>
          </a:p>
        </p:txBody>
      </p:sp>
      <p:sp>
        <p:nvSpPr>
          <p:cNvPr id="4" name="3 Dikdörtgen"/>
          <p:cNvSpPr/>
          <p:nvPr/>
        </p:nvSpPr>
        <p:spPr>
          <a:xfrm>
            <a:off x="827584" y="2996952"/>
            <a:ext cx="5944890" cy="369332"/>
          </a:xfrm>
          <a:prstGeom prst="rect">
            <a:avLst/>
          </a:prstGeom>
        </p:spPr>
        <p:txBody>
          <a:bodyPr wrap="square">
            <a:spAutoFit/>
          </a:bodyPr>
          <a:lstStyle/>
          <a:p>
            <a:r>
              <a:rPr lang="tr-TR" dirty="0" smtClean="0">
                <a:hlinkClick r:id="rId2"/>
              </a:rPr>
              <a:t>https://www.dailymotion.com/video/x6tbdff</a:t>
            </a:r>
            <a:endParaRPr lang="tr-TR" dirty="0"/>
          </a:p>
        </p:txBody>
      </p:sp>
      <p:pic>
        <p:nvPicPr>
          <p:cNvPr id="46084" name="Picture 4" descr="2018 Dünya Kiteboard Şampiyonası Muğla'da devam ediyor"/>
          <p:cNvPicPr>
            <a:picLocks noChangeAspect="1" noChangeArrowheads="1"/>
          </p:cNvPicPr>
          <p:nvPr/>
        </p:nvPicPr>
        <p:blipFill>
          <a:blip r:embed="rId3" cstate="print"/>
          <a:srcRect/>
          <a:stretch>
            <a:fillRect/>
          </a:stretch>
        </p:blipFill>
        <p:spPr bwMode="auto">
          <a:xfrm>
            <a:off x="1619672" y="3789040"/>
            <a:ext cx="7092280" cy="280831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64704"/>
            <a:ext cx="8229600" cy="5361459"/>
          </a:xfrm>
        </p:spPr>
        <p:txBody>
          <a:bodyPr/>
          <a:lstStyle/>
          <a:p>
            <a:r>
              <a:rPr lang="tr-TR" dirty="0" smtClean="0"/>
              <a:t>Uluslararası Arena </a:t>
            </a:r>
            <a:r>
              <a:rPr lang="tr-TR" dirty="0" smtClean="0"/>
              <a:t>AQUAMASTERS </a:t>
            </a:r>
            <a:r>
              <a:rPr lang="tr-TR" dirty="0" smtClean="0"/>
              <a:t>Yüzme Şampiyonası </a:t>
            </a:r>
            <a:r>
              <a:rPr lang="tr-TR" dirty="0" smtClean="0"/>
              <a:t>– MUĞLA 6-8 EKİM 2017/BODRUM</a:t>
            </a:r>
            <a:endParaRPr lang="tr-TR" dirty="0"/>
          </a:p>
        </p:txBody>
      </p:sp>
      <p:sp>
        <p:nvSpPr>
          <p:cNvPr id="4" name="3 Dikdörtgen"/>
          <p:cNvSpPr/>
          <p:nvPr/>
        </p:nvSpPr>
        <p:spPr>
          <a:xfrm>
            <a:off x="2051720" y="2996952"/>
            <a:ext cx="5940529" cy="461665"/>
          </a:xfrm>
          <a:prstGeom prst="rect">
            <a:avLst/>
          </a:prstGeom>
        </p:spPr>
        <p:txBody>
          <a:bodyPr wrap="square">
            <a:spAutoFit/>
          </a:bodyPr>
          <a:lstStyle/>
          <a:p>
            <a:r>
              <a:rPr lang="tr-TR" sz="2400" dirty="0" smtClean="0">
                <a:hlinkClick r:id="rId2"/>
              </a:rPr>
              <a:t>https://www.dailymotion.com/video/x77h83u</a:t>
            </a:r>
            <a:endParaRPr lang="tr-TR" sz="2400" dirty="0"/>
          </a:p>
        </p:txBody>
      </p:sp>
      <p:pic>
        <p:nvPicPr>
          <p:cNvPr id="48130" name="Picture 2" descr="11. Uluslararası Arena Aquamasters Yüzme Şampiyonası, Bodrum'da ..."/>
          <p:cNvPicPr>
            <a:picLocks noChangeAspect="1" noChangeArrowheads="1"/>
          </p:cNvPicPr>
          <p:nvPr/>
        </p:nvPicPr>
        <p:blipFill>
          <a:blip r:embed="rId3" cstate="print"/>
          <a:srcRect/>
          <a:stretch>
            <a:fillRect/>
          </a:stretch>
        </p:blipFill>
        <p:spPr bwMode="auto">
          <a:xfrm>
            <a:off x="683568" y="4077072"/>
            <a:ext cx="7776864" cy="237626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404664"/>
            <a:ext cx="7834064" cy="5721499"/>
          </a:xfrm>
        </p:spPr>
        <p:txBody>
          <a:bodyPr/>
          <a:lstStyle/>
          <a:p>
            <a:r>
              <a:rPr lang="tr-TR" dirty="0" smtClean="0"/>
              <a:t>DÜNYA PLAJ GÜREŞİ ŞAMPİYONASI 2018/MUĞLA</a:t>
            </a:r>
          </a:p>
          <a:p>
            <a:pPr>
              <a:buNone/>
            </a:pPr>
            <a:endParaRPr lang="tr-TR" dirty="0" smtClean="0"/>
          </a:p>
          <a:p>
            <a:r>
              <a:rPr lang="tr-TR" dirty="0" smtClean="0"/>
              <a:t>19 ülkeden 250 sporcu mücadele etmiştir.</a:t>
            </a:r>
          </a:p>
          <a:p>
            <a:pPr>
              <a:buNone/>
            </a:pPr>
            <a:endParaRPr lang="tr-TR" dirty="0" smtClean="0"/>
          </a:p>
          <a:p>
            <a:r>
              <a:rPr lang="tr-TR" sz="2400" dirty="0" smtClean="0"/>
              <a:t>ŞAMPİYONANIN TANITIM VİDEOSUNA AŞAĞIDAKİ BIRAKMIŞ OLDUĞUM LİNKTEN ULAŞABİLİRSİNİZ AYNI ZAMANDA MUĞLA VE ÜLKEMİZ İÇİNDE GÜZEL BİR VİDEO VİDEO OLMUŞ</a:t>
            </a:r>
            <a:endParaRPr lang="tr-TR" sz="2400" dirty="0"/>
          </a:p>
        </p:txBody>
      </p:sp>
      <p:sp>
        <p:nvSpPr>
          <p:cNvPr id="6" name="5 Metin kutusu"/>
          <p:cNvSpPr txBox="1"/>
          <p:nvPr/>
        </p:nvSpPr>
        <p:spPr>
          <a:xfrm>
            <a:off x="2627784" y="5229200"/>
            <a:ext cx="5400600" cy="369332"/>
          </a:xfrm>
          <a:prstGeom prst="rect">
            <a:avLst/>
          </a:prstGeom>
          <a:noFill/>
        </p:spPr>
        <p:txBody>
          <a:bodyPr wrap="square" rtlCol="0">
            <a:spAutoFit/>
          </a:bodyPr>
          <a:lstStyle/>
          <a:p>
            <a:r>
              <a:rPr lang="tr-TR" dirty="0" smtClean="0">
                <a:hlinkClick r:id="rId2"/>
              </a:rPr>
              <a:t>https://www.youtube.com/watch?v=o9BKsFgpUBQ</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Hacı Abdullah Dilek dünya şampiyonu"/>
          <p:cNvPicPr>
            <a:picLocks noChangeAspect="1" noChangeArrowheads="1"/>
          </p:cNvPicPr>
          <p:nvPr/>
        </p:nvPicPr>
        <p:blipFill>
          <a:blip r:embed="rId2" cstate="print"/>
          <a:srcRect/>
          <a:stretch>
            <a:fillRect/>
          </a:stretch>
        </p:blipFill>
        <p:spPr bwMode="auto">
          <a:xfrm>
            <a:off x="683568" y="548680"/>
            <a:ext cx="7776864" cy="3600400"/>
          </a:xfrm>
          <a:prstGeom prst="rect">
            <a:avLst/>
          </a:prstGeom>
          <a:noFill/>
        </p:spPr>
      </p:pic>
      <p:sp>
        <p:nvSpPr>
          <p:cNvPr id="6" name="5 Metin kutusu"/>
          <p:cNvSpPr txBox="1"/>
          <p:nvPr/>
        </p:nvSpPr>
        <p:spPr>
          <a:xfrm>
            <a:off x="2123728" y="4797152"/>
            <a:ext cx="5400600" cy="1200329"/>
          </a:xfrm>
          <a:prstGeom prst="rect">
            <a:avLst/>
          </a:prstGeom>
          <a:noFill/>
        </p:spPr>
        <p:txBody>
          <a:bodyPr wrap="square" rtlCol="0">
            <a:spAutoFit/>
          </a:bodyPr>
          <a:lstStyle/>
          <a:p>
            <a:r>
              <a:rPr lang="tr-TR" sz="2400" dirty="0" smtClean="0"/>
              <a:t>HACI ABDULLAH DİREK 80 KİLODA DÜNYA ŞAMPİYONU OLMUŞTUR </a:t>
            </a:r>
          </a:p>
          <a:p>
            <a:r>
              <a:rPr lang="tr-TR" sz="2400" dirty="0" smtClean="0"/>
              <a:t>5-7 EKİM/ MUĞLA</a:t>
            </a:r>
            <a:endParaRPr lang="tr-T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332656"/>
            <a:ext cx="8229600" cy="5318051"/>
          </a:xfrm>
        </p:spPr>
        <p:txBody>
          <a:bodyPr/>
          <a:lstStyle/>
          <a:p>
            <a:r>
              <a:rPr lang="tr-TR" dirty="0" smtClean="0"/>
              <a:t>DÜNYA RALLİ ŞAMPİYONASI</a:t>
            </a:r>
          </a:p>
          <a:p>
            <a:r>
              <a:rPr lang="tr-TR" dirty="0" smtClean="0"/>
              <a:t> 22 ÜLKEDEN 108 SPORCU KATILMIŞTIR</a:t>
            </a:r>
          </a:p>
          <a:p>
            <a:r>
              <a:rPr lang="tr-TR" dirty="0" smtClean="0"/>
              <a:t>12-15 Eylül Muğla</a:t>
            </a:r>
            <a:endParaRPr lang="tr-TR" dirty="0"/>
          </a:p>
        </p:txBody>
      </p:sp>
      <p:pic>
        <p:nvPicPr>
          <p:cNvPr id="51202" name="Picture 2" descr="Dünya Ralli Şampiyonası heyecanı Marmaris'te yaşandı - Damalı ..."/>
          <p:cNvPicPr>
            <a:picLocks noChangeAspect="1" noChangeArrowheads="1"/>
          </p:cNvPicPr>
          <p:nvPr/>
        </p:nvPicPr>
        <p:blipFill>
          <a:blip r:embed="rId2" cstate="print"/>
          <a:srcRect/>
          <a:stretch>
            <a:fillRect/>
          </a:stretch>
        </p:blipFill>
        <p:spPr bwMode="auto">
          <a:xfrm>
            <a:off x="1619672" y="2276872"/>
            <a:ext cx="6912768" cy="424847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ugla-harita (1).jpg"/>
          <p:cNvPicPr>
            <a:picLocks noGrp="1" noChangeAspect="1"/>
          </p:cNvPicPr>
          <p:nvPr>
            <p:ph idx="1"/>
          </p:nvPr>
        </p:nvPicPr>
        <p:blipFill>
          <a:blip r:embed="rId2" cstate="print"/>
          <a:stretch>
            <a:fillRect/>
          </a:stretch>
        </p:blipFill>
        <p:spPr>
          <a:xfrm>
            <a:off x="395536" y="1628800"/>
            <a:ext cx="8352928" cy="4824536"/>
          </a:xfrm>
        </p:spPr>
      </p:pic>
      <p:sp>
        <p:nvSpPr>
          <p:cNvPr id="6" name="5 Metin kutusu"/>
          <p:cNvSpPr txBox="1"/>
          <p:nvPr/>
        </p:nvSpPr>
        <p:spPr>
          <a:xfrm>
            <a:off x="1763688" y="548680"/>
            <a:ext cx="6696744" cy="584775"/>
          </a:xfrm>
          <a:prstGeom prst="rect">
            <a:avLst/>
          </a:prstGeom>
          <a:noFill/>
        </p:spPr>
        <p:txBody>
          <a:bodyPr wrap="square" rtlCol="0">
            <a:spAutoFit/>
          </a:bodyPr>
          <a:lstStyle/>
          <a:p>
            <a:r>
              <a:rPr lang="tr-TR" sz="3200" dirty="0" smtClean="0"/>
              <a:t>Muğla İlimize Genel Bir Bakış..</a:t>
            </a:r>
            <a:endParaRPr lang="tr-TR"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ÇIKARIM</a:t>
            </a:r>
            <a:endParaRPr lang="tr-TR" dirty="0">
              <a:solidFill>
                <a:srgbClr val="FF0000"/>
              </a:solidFill>
            </a:endParaRPr>
          </a:p>
        </p:txBody>
      </p:sp>
      <p:sp>
        <p:nvSpPr>
          <p:cNvPr id="3" name="2 İçerik Yer Tutucusu"/>
          <p:cNvSpPr>
            <a:spLocks noGrp="1"/>
          </p:cNvSpPr>
          <p:nvPr>
            <p:ph idx="1"/>
          </p:nvPr>
        </p:nvSpPr>
        <p:spPr>
          <a:xfrm>
            <a:off x="457200" y="2132856"/>
            <a:ext cx="8229600" cy="3993307"/>
          </a:xfrm>
        </p:spPr>
        <p:txBody>
          <a:bodyPr/>
          <a:lstStyle/>
          <a:p>
            <a:r>
              <a:rPr lang="tr-TR" dirty="0" smtClean="0"/>
              <a:t>Muğla görüldüğü üzere çeşitli spor branşlarına uluslararası düzeyde ev sahipliği yapmıştır.</a:t>
            </a:r>
          </a:p>
          <a:p>
            <a:r>
              <a:rPr lang="tr-TR" dirty="0" smtClean="0"/>
              <a:t>Gerek düzenlenen organizasyonlar açısından gerek organizasyonların çeşitliği açısından </a:t>
            </a:r>
            <a:r>
              <a:rPr lang="tr-TR" dirty="0" smtClean="0">
                <a:solidFill>
                  <a:srgbClr val="FF0000"/>
                </a:solidFill>
              </a:rPr>
              <a:t>Muğla’nın</a:t>
            </a:r>
            <a:r>
              <a:rPr lang="tr-TR" dirty="0" smtClean="0"/>
              <a:t> yeri ülkemiz, ülkemiz sporu,turizmi</a:t>
            </a:r>
          </a:p>
          <a:p>
            <a:r>
              <a:rPr lang="tr-TR" dirty="0" smtClean="0"/>
              <a:t> ve ekonomisi açısından son derece değerlidir.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1228998"/>
          </a:xfrm>
        </p:spPr>
        <p:txBody>
          <a:bodyPr>
            <a:normAutofit/>
          </a:bodyPr>
          <a:lstStyle/>
          <a:p>
            <a:r>
              <a:rPr lang="tr-TR" dirty="0" smtClean="0">
                <a:solidFill>
                  <a:srgbClr val="FF0000"/>
                </a:solidFill>
              </a:rPr>
              <a:t>MUĞLA VE SU SPORLARI</a:t>
            </a:r>
            <a:endParaRPr lang="tr-TR" dirty="0">
              <a:solidFill>
                <a:srgbClr val="FF0000"/>
              </a:solidFill>
            </a:endParaRPr>
          </a:p>
        </p:txBody>
      </p:sp>
      <p:sp>
        <p:nvSpPr>
          <p:cNvPr id="3" name="2 İçerik Yer Tutucusu"/>
          <p:cNvSpPr>
            <a:spLocks noGrp="1"/>
          </p:cNvSpPr>
          <p:nvPr>
            <p:ph idx="1"/>
          </p:nvPr>
        </p:nvSpPr>
        <p:spPr>
          <a:xfrm>
            <a:off x="539552" y="2060848"/>
            <a:ext cx="7941568" cy="3240360"/>
          </a:xfrm>
        </p:spPr>
        <p:txBody>
          <a:bodyPr>
            <a:normAutofit fontScale="92500" lnSpcReduction="10000"/>
          </a:bodyPr>
          <a:lstStyle/>
          <a:p>
            <a:r>
              <a:rPr lang="tr-TR" dirty="0" smtClean="0"/>
              <a:t>Su sporlarının kuşkusuz spor turizmi üzerindeki etkileri yadsınamayacak derece fazladır.</a:t>
            </a:r>
          </a:p>
          <a:p>
            <a:endParaRPr lang="tr-TR" dirty="0" smtClean="0"/>
          </a:p>
          <a:p>
            <a:r>
              <a:rPr lang="tr-TR" dirty="0" smtClean="0"/>
              <a:t>12.07.18 tarihli bir gazete haberine göre yaklaşık  250.000 turist bu tip etkinliklerde boy göstermiştir.Gerek spor turizmi gerekse ülke ekonomisi için son derece önemlidir.</a:t>
            </a:r>
            <a:endParaRPr lang="tr-TR" dirty="0" smtClean="0"/>
          </a:p>
          <a:p>
            <a:endParaRPr lang="tr-TR" dirty="0"/>
          </a:p>
        </p:txBody>
      </p:sp>
      <p:sp>
        <p:nvSpPr>
          <p:cNvPr id="6" name="5 Dikdörtgen"/>
          <p:cNvSpPr/>
          <p:nvPr/>
        </p:nvSpPr>
        <p:spPr>
          <a:xfrm>
            <a:off x="467544" y="5733256"/>
            <a:ext cx="8208912" cy="369332"/>
          </a:xfrm>
          <a:prstGeom prst="rect">
            <a:avLst/>
          </a:prstGeom>
        </p:spPr>
        <p:txBody>
          <a:bodyPr wrap="square">
            <a:spAutoFit/>
          </a:bodyPr>
          <a:lstStyle/>
          <a:p>
            <a:r>
              <a:rPr lang="tr-TR" dirty="0" smtClean="0">
                <a:hlinkClick r:id="rId2"/>
              </a:rPr>
              <a:t>https://www.hurriyet.com.tr/marmarist</a:t>
            </a:r>
            <a:r>
              <a:rPr lang="tr-TR" b="1" dirty="0" smtClean="0">
                <a:hlinkClick r:id="rId2"/>
              </a:rPr>
              <a:t>e-</a:t>
            </a:r>
            <a:r>
              <a:rPr lang="tr-TR" dirty="0" smtClean="0">
                <a:hlinkClick r:id="rId2"/>
              </a:rPr>
              <a:t>turistlerin-vazgecilmezi-su-sporlar-40894329</a:t>
            </a: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Su sporlar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2228" name="AutoShape 4" descr="Su sporlar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2232" name="Picture 8" descr="Deportes Acuaticos — Deportes… | David Castillejos"/>
          <p:cNvPicPr>
            <a:picLocks noChangeAspect="1" noChangeArrowheads="1"/>
          </p:cNvPicPr>
          <p:nvPr/>
        </p:nvPicPr>
        <p:blipFill>
          <a:blip r:embed="rId2" cstate="print"/>
          <a:srcRect/>
          <a:stretch>
            <a:fillRect/>
          </a:stretch>
        </p:blipFill>
        <p:spPr bwMode="auto">
          <a:xfrm>
            <a:off x="251520" y="260648"/>
            <a:ext cx="8711952" cy="4562476"/>
          </a:xfrm>
          <a:prstGeom prst="rect">
            <a:avLst/>
          </a:prstGeom>
          <a:noFill/>
        </p:spPr>
      </p:pic>
      <p:sp>
        <p:nvSpPr>
          <p:cNvPr id="8" name="7 Metin kutusu"/>
          <p:cNvSpPr txBox="1"/>
          <p:nvPr/>
        </p:nvSpPr>
        <p:spPr>
          <a:xfrm>
            <a:off x="1259632" y="5085184"/>
            <a:ext cx="7128792" cy="1384995"/>
          </a:xfrm>
          <a:prstGeom prst="rect">
            <a:avLst/>
          </a:prstGeom>
          <a:noFill/>
        </p:spPr>
        <p:txBody>
          <a:bodyPr wrap="square" rtlCol="0">
            <a:spAutoFit/>
          </a:bodyPr>
          <a:lstStyle/>
          <a:p>
            <a:r>
              <a:rPr lang="tr-TR" sz="2800" dirty="0" smtClean="0">
                <a:solidFill>
                  <a:srgbClr val="FF0000"/>
                </a:solidFill>
              </a:rPr>
              <a:t>Muğla’da</a:t>
            </a:r>
            <a:r>
              <a:rPr lang="tr-TR" sz="2800" dirty="0" smtClean="0"/>
              <a:t> aklınıza gelebilecek tüm su sporlarını dilediğinizce yapabilirsiniz imkan ve çeşitlilik açısından sınır yoktur.. </a:t>
            </a:r>
            <a:endParaRPr lang="tr-TR"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40768"/>
            <a:ext cx="8229600" cy="4896544"/>
          </a:xfrm>
        </p:spPr>
        <p:txBody>
          <a:bodyPr/>
          <a:lstStyle/>
          <a:p>
            <a:r>
              <a:rPr lang="tr-TR" dirty="0" smtClean="0"/>
              <a:t>Türkiye’nin gözde turizm merkezlerinden Muğla özellikle kış aylarında kano ve kürek takımlarının kamp merkezi olurken,Bodrum,Marmaris,Fethiye ilçeleri de çok sayıda yelken ve yat yarışlarına ev sahipliği yapıyor.Kano ve kürek takımları elverişli iklim ve uygun tesisler dolayısıyla son yıllarda Köyceğiz Gölü’nü tercih ediyor.</a:t>
            </a: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Muğla ve </a:t>
            </a:r>
            <a:r>
              <a:rPr lang="tr-TR" dirty="0" err="1" smtClean="0">
                <a:solidFill>
                  <a:srgbClr val="FF0000"/>
                </a:solidFill>
              </a:rPr>
              <a:t>Extrem</a:t>
            </a:r>
            <a:r>
              <a:rPr lang="tr-TR" dirty="0" smtClean="0">
                <a:solidFill>
                  <a:srgbClr val="FF0000"/>
                </a:solidFill>
              </a:rPr>
              <a:t> Sporlar</a:t>
            </a:r>
            <a:endParaRPr lang="tr-TR" dirty="0">
              <a:solidFill>
                <a:srgbClr val="FF0000"/>
              </a:solidFill>
            </a:endParaRPr>
          </a:p>
        </p:txBody>
      </p:sp>
      <p:sp>
        <p:nvSpPr>
          <p:cNvPr id="3" name="2 İçerik Yer Tutucusu"/>
          <p:cNvSpPr>
            <a:spLocks noGrp="1"/>
          </p:cNvSpPr>
          <p:nvPr>
            <p:ph idx="1"/>
          </p:nvPr>
        </p:nvSpPr>
        <p:spPr>
          <a:xfrm>
            <a:off x="457200" y="2060848"/>
            <a:ext cx="8229600" cy="4065315"/>
          </a:xfrm>
        </p:spPr>
        <p:txBody>
          <a:bodyPr/>
          <a:lstStyle/>
          <a:p>
            <a:r>
              <a:rPr lang="tr-TR" dirty="0" smtClean="0"/>
              <a:t>Muğla aynı zamanda ziyaretçilerine çeşitli </a:t>
            </a:r>
            <a:r>
              <a:rPr lang="tr-TR" dirty="0" err="1" smtClean="0">
                <a:solidFill>
                  <a:srgbClr val="FF0000"/>
                </a:solidFill>
              </a:rPr>
              <a:t>extrem</a:t>
            </a:r>
            <a:r>
              <a:rPr lang="tr-TR" dirty="0" smtClean="0">
                <a:solidFill>
                  <a:srgbClr val="FF0000"/>
                </a:solidFill>
              </a:rPr>
              <a:t> sporları</a:t>
            </a:r>
            <a:r>
              <a:rPr lang="tr-TR" dirty="0" smtClean="0"/>
              <a:t> dilediğince yapma imkanı da sunmaktadır.</a:t>
            </a:r>
          </a:p>
          <a:p>
            <a:r>
              <a:rPr lang="tr-TR" dirty="0" smtClean="0">
                <a:solidFill>
                  <a:srgbClr val="FF0000"/>
                </a:solidFill>
              </a:rPr>
              <a:t>Motocross,yamaç paraşütü,rüzgar sörfü, </a:t>
            </a:r>
            <a:r>
              <a:rPr lang="tr-TR" dirty="0" err="1" smtClean="0">
                <a:solidFill>
                  <a:srgbClr val="FF0000"/>
                </a:solidFill>
              </a:rPr>
              <a:t>atv</a:t>
            </a:r>
            <a:r>
              <a:rPr lang="tr-TR" dirty="0" smtClean="0">
                <a:solidFill>
                  <a:srgbClr val="FF0000"/>
                </a:solidFill>
              </a:rPr>
              <a:t>  vs gibi.</a:t>
            </a:r>
            <a:endParaRPr lang="tr-TR"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Motokros Nedir? Nasıl Yapılır? Türkiye ve Dünyadaki Motokros ..."/>
          <p:cNvPicPr>
            <a:picLocks noChangeAspect="1" noChangeArrowheads="1"/>
          </p:cNvPicPr>
          <p:nvPr/>
        </p:nvPicPr>
        <p:blipFill>
          <a:blip r:embed="rId2" cstate="print"/>
          <a:srcRect/>
          <a:stretch>
            <a:fillRect/>
          </a:stretch>
        </p:blipFill>
        <p:spPr bwMode="auto">
          <a:xfrm>
            <a:off x="323528" y="260648"/>
            <a:ext cx="4032448" cy="2455028"/>
          </a:xfrm>
          <a:prstGeom prst="rect">
            <a:avLst/>
          </a:prstGeom>
          <a:noFill/>
        </p:spPr>
      </p:pic>
      <p:pic>
        <p:nvPicPr>
          <p:cNvPr id="57348" name="Picture 4" descr="Fethiye Yamaç Paraşütü Acenteleri | Airborne Yamaç Paraşütü"/>
          <p:cNvPicPr>
            <a:picLocks noChangeAspect="1" noChangeArrowheads="1"/>
          </p:cNvPicPr>
          <p:nvPr/>
        </p:nvPicPr>
        <p:blipFill>
          <a:blip r:embed="rId3" cstate="print"/>
          <a:srcRect/>
          <a:stretch>
            <a:fillRect/>
          </a:stretch>
        </p:blipFill>
        <p:spPr bwMode="auto">
          <a:xfrm>
            <a:off x="179512" y="3356992"/>
            <a:ext cx="4104456" cy="3140968"/>
          </a:xfrm>
          <a:prstGeom prst="rect">
            <a:avLst/>
          </a:prstGeom>
          <a:noFill/>
        </p:spPr>
      </p:pic>
      <p:sp>
        <p:nvSpPr>
          <p:cNvPr id="57350" name="AutoShape 6" descr="Orlando Florida Countryside ATV Off-Road Experience Tour 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7352" name="Picture 8" descr="ATV Quad 2 hours Jungle Safari - Koh Samui Tours"/>
          <p:cNvPicPr>
            <a:picLocks noChangeAspect="1" noChangeArrowheads="1"/>
          </p:cNvPicPr>
          <p:nvPr/>
        </p:nvPicPr>
        <p:blipFill>
          <a:blip r:embed="rId4" cstate="print"/>
          <a:srcRect/>
          <a:stretch>
            <a:fillRect/>
          </a:stretch>
        </p:blipFill>
        <p:spPr bwMode="auto">
          <a:xfrm>
            <a:off x="4860032" y="332656"/>
            <a:ext cx="3735288" cy="2376264"/>
          </a:xfrm>
          <a:prstGeom prst="rect">
            <a:avLst/>
          </a:prstGeom>
          <a:noFill/>
        </p:spPr>
      </p:pic>
      <p:pic>
        <p:nvPicPr>
          <p:cNvPr id="57356" name="Picture 12" descr="Deniz ve Rüzgâr Sörfü Turu - Ucuz uçak bileti, Flight Ticket ..."/>
          <p:cNvPicPr>
            <a:picLocks noChangeAspect="1" noChangeArrowheads="1"/>
          </p:cNvPicPr>
          <p:nvPr/>
        </p:nvPicPr>
        <p:blipFill>
          <a:blip r:embed="rId5" cstate="print"/>
          <a:srcRect/>
          <a:stretch>
            <a:fillRect/>
          </a:stretch>
        </p:blipFill>
        <p:spPr bwMode="auto">
          <a:xfrm>
            <a:off x="4932040" y="3429000"/>
            <a:ext cx="3672408" cy="314096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BABADAĞ, TÜRKİYE'NİN CAN SUYU OLACAK - Gerçek Fethiye Gazetesi"/>
          <p:cNvPicPr>
            <a:picLocks noChangeAspect="1" noChangeArrowheads="1"/>
          </p:cNvPicPr>
          <p:nvPr/>
        </p:nvPicPr>
        <p:blipFill>
          <a:blip r:embed="rId2" cstate="print"/>
          <a:srcRect/>
          <a:stretch>
            <a:fillRect/>
          </a:stretch>
        </p:blipFill>
        <p:spPr bwMode="auto">
          <a:xfrm>
            <a:off x="611560" y="476672"/>
            <a:ext cx="8172400" cy="3914776"/>
          </a:xfrm>
          <a:prstGeom prst="rect">
            <a:avLst/>
          </a:prstGeom>
          <a:noFill/>
        </p:spPr>
      </p:pic>
      <p:sp>
        <p:nvSpPr>
          <p:cNvPr id="5" name="4 Metin kutusu"/>
          <p:cNvSpPr txBox="1"/>
          <p:nvPr/>
        </p:nvSpPr>
        <p:spPr>
          <a:xfrm>
            <a:off x="539552" y="4869160"/>
            <a:ext cx="8280920" cy="1631216"/>
          </a:xfrm>
          <a:prstGeom prst="rect">
            <a:avLst/>
          </a:prstGeom>
          <a:noFill/>
        </p:spPr>
        <p:txBody>
          <a:bodyPr wrap="square" rtlCol="0">
            <a:spAutoFit/>
          </a:bodyPr>
          <a:lstStyle/>
          <a:p>
            <a:r>
              <a:rPr lang="tr-TR" sz="2000" dirty="0" smtClean="0"/>
              <a:t>Bir çok farklı ülkeden turist özellikle yamaç paraşütü sporu için </a:t>
            </a:r>
            <a:r>
              <a:rPr lang="tr-TR" sz="2000" dirty="0" err="1" smtClean="0">
                <a:solidFill>
                  <a:srgbClr val="FF0000"/>
                </a:solidFill>
              </a:rPr>
              <a:t>Fethiyeyi</a:t>
            </a:r>
            <a:r>
              <a:rPr lang="tr-TR" sz="2000" dirty="0" smtClean="0">
                <a:solidFill>
                  <a:srgbClr val="FF0000"/>
                </a:solidFill>
              </a:rPr>
              <a:t> </a:t>
            </a:r>
            <a:r>
              <a:rPr lang="tr-TR" sz="2000" dirty="0" smtClean="0"/>
              <a:t>tercih ediyor.</a:t>
            </a:r>
          </a:p>
          <a:p>
            <a:endParaRPr lang="tr-TR" sz="2000" dirty="0" smtClean="0"/>
          </a:p>
          <a:p>
            <a:r>
              <a:rPr lang="tr-TR" sz="2000" dirty="0" smtClean="0">
                <a:solidFill>
                  <a:srgbClr val="FF0000"/>
                </a:solidFill>
              </a:rPr>
              <a:t>Su sporları</a:t>
            </a:r>
            <a:r>
              <a:rPr lang="tr-TR" sz="2000" dirty="0" smtClean="0"/>
              <a:t> ile birlikte bu tarz </a:t>
            </a:r>
            <a:r>
              <a:rPr lang="tr-TR" sz="2000" dirty="0" err="1" smtClean="0">
                <a:solidFill>
                  <a:srgbClr val="FF0000"/>
                </a:solidFill>
              </a:rPr>
              <a:t>extrem</a:t>
            </a:r>
            <a:r>
              <a:rPr lang="tr-TR" sz="2000" dirty="0" smtClean="0">
                <a:solidFill>
                  <a:srgbClr val="FF0000"/>
                </a:solidFill>
              </a:rPr>
              <a:t> sporların </a:t>
            </a:r>
          </a:p>
          <a:p>
            <a:r>
              <a:rPr lang="tr-TR" sz="2000" dirty="0" smtClean="0">
                <a:solidFill>
                  <a:srgbClr val="FF0000"/>
                </a:solidFill>
              </a:rPr>
              <a:t>Muğla ve Spor Turizmimiz </a:t>
            </a:r>
            <a:r>
              <a:rPr lang="tr-TR" sz="2000" dirty="0" smtClean="0"/>
              <a:t>açısından son derece önemli olduğunu görmekteyiz.</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uğlaspor - Wikiwand"/>
          <p:cNvPicPr>
            <a:picLocks noChangeAspect="1" noChangeArrowheads="1"/>
          </p:cNvPicPr>
          <p:nvPr/>
        </p:nvPicPr>
        <p:blipFill>
          <a:blip r:embed="rId2" cstate="print"/>
          <a:srcRect/>
          <a:stretch>
            <a:fillRect/>
          </a:stretch>
        </p:blipFill>
        <p:spPr bwMode="auto">
          <a:xfrm>
            <a:off x="251520" y="260648"/>
            <a:ext cx="2232248" cy="2232248"/>
          </a:xfrm>
          <a:prstGeom prst="rect">
            <a:avLst/>
          </a:prstGeom>
          <a:noFill/>
        </p:spPr>
      </p:pic>
      <p:sp>
        <p:nvSpPr>
          <p:cNvPr id="7" name="6 Dikdörtgen"/>
          <p:cNvSpPr/>
          <p:nvPr/>
        </p:nvSpPr>
        <p:spPr>
          <a:xfrm>
            <a:off x="1691680" y="6021288"/>
            <a:ext cx="4473982" cy="369332"/>
          </a:xfrm>
          <a:prstGeom prst="rect">
            <a:avLst/>
          </a:prstGeom>
        </p:spPr>
        <p:txBody>
          <a:bodyPr wrap="none">
            <a:spAutoFit/>
          </a:bodyPr>
          <a:lstStyle/>
          <a:p>
            <a:r>
              <a:rPr lang="tr-TR" dirty="0" smtClean="0">
                <a:hlinkClick r:id="rId3"/>
              </a:rPr>
              <a:t>https://www.tff.org/default.aspx?pageID=119</a:t>
            </a:r>
            <a:endParaRPr lang="tr-TR" dirty="0"/>
          </a:p>
        </p:txBody>
      </p:sp>
      <p:pic>
        <p:nvPicPr>
          <p:cNvPr id="55300" name="Picture 4" descr="https://fys.tff.org/TFFUploadFolder/KulupLogolari/011323_120x120.png"/>
          <p:cNvPicPr>
            <a:picLocks noChangeAspect="1" noChangeArrowheads="1"/>
          </p:cNvPicPr>
          <p:nvPr/>
        </p:nvPicPr>
        <p:blipFill>
          <a:blip r:embed="rId4" cstate="print"/>
          <a:srcRect/>
          <a:stretch>
            <a:fillRect/>
          </a:stretch>
        </p:blipFill>
        <p:spPr bwMode="auto">
          <a:xfrm>
            <a:off x="6300192" y="332656"/>
            <a:ext cx="2520280" cy="2232248"/>
          </a:xfrm>
          <a:prstGeom prst="rect">
            <a:avLst/>
          </a:prstGeom>
          <a:noFill/>
        </p:spPr>
      </p:pic>
      <p:pic>
        <p:nvPicPr>
          <p:cNvPr id="55302" name="Picture 6" descr="https://fys.tff.org/TFFUploadFolder/KulupLogolari/000057_120x120.jpg"/>
          <p:cNvPicPr>
            <a:picLocks noChangeAspect="1" noChangeArrowheads="1"/>
          </p:cNvPicPr>
          <p:nvPr/>
        </p:nvPicPr>
        <p:blipFill>
          <a:blip r:embed="rId5" cstate="print"/>
          <a:srcRect/>
          <a:stretch>
            <a:fillRect/>
          </a:stretch>
        </p:blipFill>
        <p:spPr bwMode="auto">
          <a:xfrm>
            <a:off x="2987824" y="404664"/>
            <a:ext cx="3005683" cy="2016224"/>
          </a:xfrm>
          <a:prstGeom prst="rect">
            <a:avLst/>
          </a:prstGeom>
          <a:noFill/>
        </p:spPr>
      </p:pic>
      <p:sp>
        <p:nvSpPr>
          <p:cNvPr id="10" name="9 Metin kutusu"/>
          <p:cNvSpPr txBox="1"/>
          <p:nvPr/>
        </p:nvSpPr>
        <p:spPr>
          <a:xfrm>
            <a:off x="467544" y="3573016"/>
            <a:ext cx="8676456" cy="1200329"/>
          </a:xfrm>
          <a:prstGeom prst="rect">
            <a:avLst/>
          </a:prstGeom>
          <a:noFill/>
        </p:spPr>
        <p:txBody>
          <a:bodyPr wrap="square" rtlCol="0">
            <a:spAutoFit/>
          </a:bodyPr>
          <a:lstStyle/>
          <a:p>
            <a:r>
              <a:rPr lang="tr-TR" sz="3600" dirty="0" smtClean="0"/>
              <a:t>Muğla ilimizde 3 profesyonel futbol takımı bulunm</a:t>
            </a:r>
            <a:r>
              <a:rPr lang="tr-TR" sz="3200" dirty="0" smtClean="0"/>
              <a:t>aktadır. </a:t>
            </a: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260648"/>
            <a:ext cx="7149480" cy="1143000"/>
          </a:xfrm>
        </p:spPr>
        <p:txBody>
          <a:bodyPr>
            <a:normAutofit/>
          </a:bodyPr>
          <a:lstStyle/>
          <a:p>
            <a:r>
              <a:rPr lang="tr-TR" sz="6600" dirty="0" smtClean="0">
                <a:solidFill>
                  <a:srgbClr val="FF0000"/>
                </a:solidFill>
              </a:rPr>
              <a:t>Sonuç</a:t>
            </a:r>
            <a:endParaRPr lang="tr-TR" sz="6600" dirty="0">
              <a:solidFill>
                <a:srgbClr val="FF0000"/>
              </a:solidFill>
            </a:endParaRPr>
          </a:p>
        </p:txBody>
      </p:sp>
      <p:sp>
        <p:nvSpPr>
          <p:cNvPr id="3" name="2 İçerik Yer Tutucusu"/>
          <p:cNvSpPr>
            <a:spLocks noGrp="1"/>
          </p:cNvSpPr>
          <p:nvPr>
            <p:ph idx="1"/>
          </p:nvPr>
        </p:nvSpPr>
        <p:spPr>
          <a:xfrm>
            <a:off x="457200" y="1628800"/>
            <a:ext cx="8435280" cy="4896544"/>
          </a:xfrm>
        </p:spPr>
        <p:txBody>
          <a:bodyPr>
            <a:normAutofit/>
          </a:bodyPr>
          <a:lstStyle/>
          <a:p>
            <a:pPr>
              <a:buNone/>
            </a:pPr>
            <a:r>
              <a:rPr lang="tr-TR" dirty="0" smtClean="0"/>
              <a:t>Muğla ,</a:t>
            </a:r>
            <a:r>
              <a:rPr lang="tr-TR" dirty="0" smtClean="0">
                <a:solidFill>
                  <a:srgbClr val="FF0000"/>
                </a:solidFill>
              </a:rPr>
              <a:t>turizm</a:t>
            </a:r>
            <a:r>
              <a:rPr lang="tr-TR" dirty="0" smtClean="0"/>
              <a:t> açısından önemli bir ilimizdir.</a:t>
            </a:r>
          </a:p>
          <a:p>
            <a:pPr>
              <a:buNone/>
            </a:pPr>
            <a:r>
              <a:rPr lang="tr-TR" dirty="0" smtClean="0"/>
              <a:t>Muğla, pek çok </a:t>
            </a:r>
            <a:r>
              <a:rPr lang="tr-TR" dirty="0" err="1" smtClean="0">
                <a:solidFill>
                  <a:srgbClr val="FF0000"/>
                </a:solidFill>
              </a:rPr>
              <a:t>uluslarası</a:t>
            </a:r>
            <a:r>
              <a:rPr lang="tr-TR" dirty="0" smtClean="0"/>
              <a:t> </a:t>
            </a:r>
            <a:r>
              <a:rPr lang="tr-TR" dirty="0" smtClean="0">
                <a:solidFill>
                  <a:srgbClr val="FF0000"/>
                </a:solidFill>
              </a:rPr>
              <a:t>spor</a:t>
            </a:r>
          </a:p>
          <a:p>
            <a:pPr>
              <a:buNone/>
            </a:pPr>
            <a:r>
              <a:rPr lang="tr-TR" dirty="0" smtClean="0">
                <a:solidFill>
                  <a:srgbClr val="FF0000"/>
                </a:solidFill>
              </a:rPr>
              <a:t>organizasyonuna </a:t>
            </a:r>
            <a:r>
              <a:rPr lang="tr-TR" dirty="0" smtClean="0"/>
              <a:t>ev sahipliği yapmış ve bu</a:t>
            </a:r>
          </a:p>
          <a:p>
            <a:pPr>
              <a:buNone/>
            </a:pPr>
            <a:r>
              <a:rPr lang="tr-TR" dirty="0" smtClean="0"/>
              <a:t>organizasyonları başarı ile tamamlamıştır.</a:t>
            </a:r>
          </a:p>
          <a:p>
            <a:pPr>
              <a:buNone/>
            </a:pPr>
            <a:r>
              <a:rPr lang="tr-TR" dirty="0" smtClean="0"/>
              <a:t>Bundan sonraki süreçte de ülkemizin </a:t>
            </a:r>
          </a:p>
          <a:p>
            <a:pPr>
              <a:buNone/>
            </a:pPr>
            <a:r>
              <a:rPr lang="tr-TR" dirty="0" smtClean="0"/>
              <a:t>Muğla’dan gerek </a:t>
            </a:r>
            <a:r>
              <a:rPr lang="tr-TR" dirty="0" smtClean="0">
                <a:solidFill>
                  <a:srgbClr val="FF0000"/>
                </a:solidFill>
              </a:rPr>
              <a:t>turizm </a:t>
            </a:r>
            <a:r>
              <a:rPr lang="tr-TR" dirty="0" smtClean="0"/>
              <a:t>gerekse </a:t>
            </a:r>
            <a:r>
              <a:rPr lang="tr-TR" dirty="0" smtClean="0">
                <a:solidFill>
                  <a:srgbClr val="FF0000"/>
                </a:solidFill>
              </a:rPr>
              <a:t>spor turizmi  </a:t>
            </a:r>
          </a:p>
          <a:p>
            <a:pPr>
              <a:buNone/>
            </a:pPr>
            <a:r>
              <a:rPr lang="tr-TR" dirty="0" smtClean="0"/>
              <a:t>açısından beklentisi yüksektir.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195736" y="836712"/>
            <a:ext cx="5760640" cy="5262979"/>
          </a:xfrm>
          <a:prstGeom prst="rect">
            <a:avLst/>
          </a:prstGeom>
          <a:noFill/>
        </p:spPr>
        <p:txBody>
          <a:bodyPr wrap="square" rtlCol="0">
            <a:spAutoFit/>
          </a:bodyPr>
          <a:lstStyle/>
          <a:p>
            <a:r>
              <a:rPr lang="tr-TR" sz="4800" dirty="0" smtClean="0"/>
              <a:t>Teşekkür Ederim </a:t>
            </a:r>
          </a:p>
          <a:p>
            <a:endParaRPr lang="tr-TR" sz="4800" dirty="0" smtClean="0"/>
          </a:p>
          <a:p>
            <a:r>
              <a:rPr lang="tr-TR" sz="4800" dirty="0" smtClean="0"/>
              <a:t>Saygılarımla..</a:t>
            </a:r>
          </a:p>
          <a:p>
            <a:endParaRPr lang="tr-TR" sz="4800" dirty="0" smtClean="0"/>
          </a:p>
          <a:p>
            <a:r>
              <a:rPr lang="tr-TR" sz="4800" dirty="0" smtClean="0"/>
              <a:t>FERHAT DEMİR </a:t>
            </a:r>
          </a:p>
          <a:p>
            <a:endParaRPr lang="tr-TR" sz="4800" dirty="0" smtClean="0"/>
          </a:p>
          <a:p>
            <a:r>
              <a:rPr lang="tr-TR" sz="4800" dirty="0" smtClean="0"/>
              <a:t>16170069</a:t>
            </a:r>
            <a:endParaRPr lang="tr-TR" sz="4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eography Word Cloud Stock Photo, Picture And Royalty Free Image ..."/>
          <p:cNvPicPr>
            <a:picLocks noGrp="1" noChangeAspect="1" noChangeArrowheads="1"/>
          </p:cNvPicPr>
          <p:nvPr>
            <p:ph idx="1"/>
          </p:nvPr>
        </p:nvPicPr>
        <p:blipFill>
          <a:blip r:embed="rId2" cstate="print"/>
          <a:srcRect/>
          <a:stretch>
            <a:fillRect/>
          </a:stretch>
        </p:blipFill>
        <p:spPr bwMode="auto">
          <a:xfrm>
            <a:off x="1259632" y="4365104"/>
            <a:ext cx="6480720" cy="2135512"/>
          </a:xfrm>
          <a:prstGeom prst="rect">
            <a:avLst/>
          </a:prstGeom>
          <a:noFill/>
        </p:spPr>
      </p:pic>
      <p:sp>
        <p:nvSpPr>
          <p:cNvPr id="5" name="4 Dikdörtgen"/>
          <p:cNvSpPr/>
          <p:nvPr/>
        </p:nvSpPr>
        <p:spPr>
          <a:xfrm>
            <a:off x="827584" y="764704"/>
            <a:ext cx="7992888" cy="3046988"/>
          </a:xfrm>
          <a:prstGeom prst="rect">
            <a:avLst/>
          </a:prstGeom>
        </p:spPr>
        <p:txBody>
          <a:bodyPr wrap="square">
            <a:spAutoFit/>
          </a:bodyPr>
          <a:lstStyle/>
          <a:p>
            <a:r>
              <a:rPr lang="tr-TR" sz="2400" dirty="0">
                <a:solidFill>
                  <a:srgbClr val="FF0000"/>
                </a:solidFill>
              </a:rPr>
              <a:t>Muğla</a:t>
            </a:r>
            <a:r>
              <a:rPr lang="tr-TR" sz="2400" dirty="0"/>
              <a:t>, topraklarının büyük kısmı Ege Bölgesi’nde,  küçük bir kısmı Akdeniz Bölgesi’nde olan, her iki denize de kıyısı olan bir Güney Ege ilimizdir. Türkiye'nin güneybatı ucunda yer alan Muğla; kuzeyinde Aydın, kuzeydoğusunda Denizli ve Burdur, doğusunda Antalya ile komşu; güneyinde Akdeniz ve batısında ise Ege Denizi ile çevrilidir. Toplam uzunluğu 1.500 </a:t>
            </a:r>
            <a:r>
              <a:rPr lang="tr-TR" sz="2400" dirty="0" smtClean="0"/>
              <a:t>km’ ye yaklaşan </a:t>
            </a:r>
            <a:r>
              <a:rPr lang="tr-TR" sz="2400" dirty="0"/>
              <a:t>deniz kıyıları ile Muğla, Türkiye'nin en uzun sahil şeridine sahip ilidir.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7584" y="3356992"/>
            <a:ext cx="8013576" cy="3705275"/>
          </a:xfrm>
        </p:spPr>
        <p:txBody>
          <a:bodyPr>
            <a:normAutofit/>
          </a:bodyPr>
          <a:lstStyle/>
          <a:p>
            <a:r>
              <a:rPr lang="tr-TR" sz="2400" b="0" i="0" dirty="0" smtClean="0">
                <a:solidFill>
                  <a:srgbClr val="1E1E1E"/>
                </a:solidFill>
                <a:latin typeface="DIN"/>
              </a:rPr>
              <a:t>Antik dönemlerden bu yana Pers İmparatorluğu,Roma İmparatorluğu,Bizans İmparatorluğu,Rodos Krallığı,Selçuklu İmparatorluğu ve Osmanlı İmparatorluğunun himayesine girmiş olmasından dolayı bütün bu büyük İmparatorlukların izlerini taşımaktadır.Muğla tarihi yapıları, muhteşem tabiat güzellikleri ve Dünyaca ünlü plajları ile ülkemizin gözbebeği kentlerinin başında gelmektedir.</a:t>
            </a:r>
            <a:endParaRPr lang="tr-TR" sz="2400" dirty="0"/>
          </a:p>
        </p:txBody>
      </p:sp>
      <p:sp>
        <p:nvSpPr>
          <p:cNvPr id="16390" name="AutoShape 6" descr="Vision Outdoor Advertising | Vision OA Histo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6392" name="Picture 8" descr="History Education Subject Handwriting Doodle Icon Stock Vector ..."/>
          <p:cNvPicPr>
            <a:picLocks noChangeAspect="1" noChangeArrowheads="1"/>
          </p:cNvPicPr>
          <p:nvPr/>
        </p:nvPicPr>
        <p:blipFill>
          <a:blip r:embed="rId2" cstate="print"/>
          <a:srcRect/>
          <a:stretch>
            <a:fillRect/>
          </a:stretch>
        </p:blipFill>
        <p:spPr bwMode="auto">
          <a:xfrm>
            <a:off x="971600" y="476672"/>
            <a:ext cx="7620000" cy="230425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179512" y="548680"/>
            <a:ext cx="8507288" cy="5838131"/>
          </a:xfrm>
        </p:spPr>
        <p:txBody>
          <a:bodyPr/>
          <a:lstStyle/>
          <a:p>
            <a:r>
              <a:rPr lang="tr-TR" dirty="0"/>
              <a:t>1261 yılından sonra Menteşe Beyliğiyle Türklerin eline geçen Muğla, </a:t>
            </a:r>
            <a:r>
              <a:rPr lang="tr-TR" dirty="0">
                <a:solidFill>
                  <a:srgbClr val="FF0000"/>
                </a:solidFill>
              </a:rPr>
              <a:t>Yıldırım </a:t>
            </a:r>
            <a:r>
              <a:rPr lang="tr-TR" dirty="0" err="1" smtClean="0">
                <a:solidFill>
                  <a:srgbClr val="FF0000"/>
                </a:solidFill>
              </a:rPr>
              <a:t>Bayezid</a:t>
            </a:r>
            <a:r>
              <a:rPr lang="tr-TR" dirty="0" smtClean="0">
                <a:solidFill>
                  <a:srgbClr val="FF0000"/>
                </a:solidFill>
              </a:rPr>
              <a:t> </a:t>
            </a:r>
            <a:r>
              <a:rPr lang="tr-TR" dirty="0" smtClean="0"/>
              <a:t>zamanında </a:t>
            </a:r>
            <a:r>
              <a:rPr lang="tr-TR" dirty="0"/>
              <a:t>Osmanlıların egemenliğine geçmiş ve sancak yapılarak, Anadolu Eyaleti’ne bağlanmıştır.</a:t>
            </a:r>
          </a:p>
        </p:txBody>
      </p:sp>
      <p:pic>
        <p:nvPicPr>
          <p:cNvPr id="18436" name="Picture 4" descr="Yıldırım Beyazıt Kimdir?"/>
          <p:cNvPicPr>
            <a:picLocks noChangeAspect="1" noChangeArrowheads="1"/>
          </p:cNvPicPr>
          <p:nvPr/>
        </p:nvPicPr>
        <p:blipFill>
          <a:blip r:embed="rId2" cstate="print"/>
          <a:srcRect/>
          <a:stretch>
            <a:fillRect/>
          </a:stretch>
        </p:blipFill>
        <p:spPr bwMode="auto">
          <a:xfrm>
            <a:off x="1547664" y="2996952"/>
            <a:ext cx="5688632" cy="343016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539552" y="3068960"/>
            <a:ext cx="8229600" cy="3384376"/>
          </a:xfrm>
        </p:spPr>
        <p:txBody>
          <a:bodyPr>
            <a:normAutofit fontScale="85000" lnSpcReduction="20000"/>
          </a:bodyPr>
          <a:lstStyle/>
          <a:p>
            <a:r>
              <a:rPr lang="tr-TR" b="0" i="0" dirty="0" smtClean="0">
                <a:solidFill>
                  <a:srgbClr val="222222"/>
                </a:solidFill>
                <a:latin typeface="Arial"/>
              </a:rPr>
              <a:t>Muğla İl Nüfusu: 983.142'dir (1). İlde km</a:t>
            </a:r>
            <a:r>
              <a:rPr lang="tr-TR" b="0" i="0" baseline="30000" dirty="0" smtClean="0">
                <a:solidFill>
                  <a:srgbClr val="222222"/>
                </a:solidFill>
                <a:latin typeface="Arial"/>
              </a:rPr>
              <a:t>2</a:t>
            </a:r>
            <a:r>
              <a:rPr lang="tr-TR" b="0" i="0" dirty="0" smtClean="0">
                <a:solidFill>
                  <a:srgbClr val="222222"/>
                </a:solidFill>
                <a:latin typeface="Arial"/>
              </a:rPr>
              <a:t>'ye 73 kişi düşmektedir. (Yoğunluğun en fazla olduğu ilçe: 246 kişi ile </a:t>
            </a:r>
            <a:r>
              <a:rPr lang="tr-TR" b="1" i="0" dirty="0" smtClean="0">
                <a:solidFill>
                  <a:srgbClr val="222222"/>
                </a:solidFill>
                <a:latin typeface="Arial"/>
              </a:rPr>
              <a:t>Bodrum</a:t>
            </a:r>
            <a:r>
              <a:rPr lang="tr-TR" b="0" i="0" dirty="0" smtClean="0">
                <a:solidFill>
                  <a:srgbClr val="222222"/>
                </a:solidFill>
                <a:latin typeface="Arial"/>
              </a:rPr>
              <a:t>’dur) İlde yıllık nüfus artış oranı %1,64 olmuştur.</a:t>
            </a:r>
          </a:p>
          <a:p>
            <a:r>
              <a:rPr lang="tr-TR" b="0" i="0" dirty="0" smtClean="0">
                <a:solidFill>
                  <a:srgbClr val="222222"/>
                </a:solidFill>
                <a:latin typeface="Arial"/>
              </a:rPr>
              <a:t>2016 yılında TÜİK verilerine göre 13 İlçe ve belediye, bu belediyelerde toplam 565 mahalle bulunmaktadır.(2)</a:t>
            </a:r>
          </a:p>
          <a:p>
            <a:endParaRPr lang="tr-TR" b="0" i="0" dirty="0" smtClean="0">
              <a:solidFill>
                <a:srgbClr val="222222"/>
              </a:solidFill>
              <a:latin typeface="Arial"/>
            </a:endParaRPr>
          </a:p>
          <a:p>
            <a:r>
              <a:rPr lang="tr-TR" sz="1700" dirty="0" smtClean="0">
                <a:solidFill>
                  <a:srgbClr val="222222"/>
                </a:solidFill>
                <a:latin typeface="Arial"/>
              </a:rPr>
              <a:t>TÜİK 4 Şubat 2020 (1)</a:t>
            </a:r>
          </a:p>
          <a:p>
            <a:r>
              <a:rPr lang="tr-TR" sz="1700" dirty="0" smtClean="0">
                <a:solidFill>
                  <a:srgbClr val="222222"/>
                </a:solidFill>
                <a:latin typeface="Arial"/>
              </a:rPr>
              <a:t>TÜİK 2016(2)</a:t>
            </a:r>
            <a:endParaRPr lang="tr-TR" sz="1700" dirty="0"/>
          </a:p>
        </p:txBody>
      </p:sp>
      <p:pic>
        <p:nvPicPr>
          <p:cNvPr id="19460" name="Picture 4" descr="Demography Concept Stock Illustrations – 639 Demography Concept ..."/>
          <p:cNvPicPr>
            <a:picLocks noChangeAspect="1" noChangeArrowheads="1"/>
          </p:cNvPicPr>
          <p:nvPr/>
        </p:nvPicPr>
        <p:blipFill>
          <a:blip r:embed="rId2" cstate="print"/>
          <a:srcRect/>
          <a:stretch>
            <a:fillRect/>
          </a:stretch>
        </p:blipFill>
        <p:spPr bwMode="auto">
          <a:xfrm>
            <a:off x="899592" y="260648"/>
            <a:ext cx="7620000" cy="21602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3016"/>
            <a:ext cx="8229600" cy="3024336"/>
          </a:xfrm>
        </p:spPr>
        <p:txBody>
          <a:bodyPr>
            <a:normAutofit fontScale="62500" lnSpcReduction="20000"/>
          </a:bodyPr>
          <a:lstStyle/>
          <a:p>
            <a:r>
              <a:rPr lang="tr-TR" dirty="0"/>
              <a:t>Muğla ili Akdeniz iklimi etkisindedir. 800 m. yüksekliğe kadar olan alanlarda “Asıl Akdeniz İklimi” ve daha yüksek alanlarda “Akdeniz Dağ İklimi” hissedilir. Maksimum-minimum sıcaklık değerleri, nemlilik, yağış miktarı ve hakim rüzgar yönleri yerel coğrafi koşullara göre değişmektedir. Metrekareye 1.000 </a:t>
            </a:r>
            <a:r>
              <a:rPr lang="tr-TR" dirty="0" smtClean="0"/>
              <a:t>mm den fazla </a:t>
            </a:r>
            <a:r>
              <a:rPr lang="tr-TR" dirty="0"/>
              <a:t>yağış alan Muğla, orman oranı bakımından Türkiye'nin en zengin olan illerinden bir tanesidir. Ancak, yağışların büyük çoğunluğu kış mevsiminde düşer ve yaz kuraklığı belirgindir</a:t>
            </a:r>
            <a:r>
              <a:rPr lang="tr-TR" dirty="0" smtClean="0"/>
              <a:t>.(1)</a:t>
            </a:r>
          </a:p>
          <a:p>
            <a:endParaRPr lang="tr-TR" dirty="0" smtClean="0"/>
          </a:p>
          <a:p>
            <a:endParaRPr lang="tr-TR" dirty="0"/>
          </a:p>
          <a:p>
            <a:r>
              <a:rPr lang="tr-TR" dirty="0" smtClean="0"/>
              <a:t>Muğla Valiliği Resmi İnternet Sayfası(1)</a:t>
            </a:r>
          </a:p>
          <a:p>
            <a:endParaRPr lang="tr-TR" dirty="0" smtClean="0"/>
          </a:p>
          <a:p>
            <a:endParaRPr lang="tr-TR" dirty="0"/>
          </a:p>
        </p:txBody>
      </p:sp>
      <p:pic>
        <p:nvPicPr>
          <p:cNvPr id="22532" name="Picture 4" descr="Bulutlu Güneşli Güneş - Pixabay'da ücretsiz vektör grafik"/>
          <p:cNvPicPr>
            <a:picLocks noChangeAspect="1" noChangeArrowheads="1"/>
          </p:cNvPicPr>
          <p:nvPr/>
        </p:nvPicPr>
        <p:blipFill>
          <a:blip r:embed="rId2" cstate="print"/>
          <a:srcRect/>
          <a:stretch>
            <a:fillRect/>
          </a:stretch>
        </p:blipFill>
        <p:spPr bwMode="auto">
          <a:xfrm>
            <a:off x="683568" y="548680"/>
            <a:ext cx="7920880" cy="237626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48 Nerenin Plakası? | 48 İlçe Plakaları | İlplakalari.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8" name="AutoShape 4" descr="data:image/jpeg;base64,/9j/4AAQSkZJRgABAQAAAQABAAD/2wCEAAkGBwgHBgkIBwgKCgkLDRYPDQwMDRsUFRAWIB0iIiAdHx8kKDQsJCYxJx8fLT0tMTU3Ojo6Iys/RD84QzQ5OjcBCgoKDQwNGg8PGjclHyU3Nzc3Nzc3Nzc3Nzc3Nzc3Nzc3Nzc3Nzc3Nzc3Nzc3Nzc3Nzc3Nzc3Nzc3Nzc3Nzc3N//AABEIAGUAlwMBIgACEQEDEQH/xAAbAAACAgMBAAAAAAAAAAAAAAAABQQGAgMHAf/EADkQAAIBAwMBBgIIBQQDAAAAAAECAwAEEQUSITEGEyJBUWEycQcUUoGRobHBI0LR4fAVJDOCJkNT/8QAGgEAAgMBAQAAAAAAAAAAAAAAAwQAAQIFBv/EACMRAAMAAgMAAQQDAAAAAAAAAAABAgMREiExQQQUIlETMmH/2gAMAwEAAhEDEQA/AO40UUVCBWi8u7eyge4u5kihQZZ3OAKR9ru12ndmLQyXLh7g/wDHAreJj5fdXF9b1XV+1NybjU5njticpaocAD3oVZNdIpvReO0P0sxbntuzdo1zIDjv5RhB8v8APuqianqWt67Jv1fU5SmTiGJiqrXkUCxqFRAoHkK2COhN/szyIUGnWsZysK7vtEZJqdDDngD8BXmzFY3V4+nRJMvLP8CcZ+Z9BVd14VvZOju3sRwoGPNgKs/ZnVpZwY7qz72zkO13AOM/I9f1qqdnDHquoLLq+70Cg4x8qtly1pDMiwS5jiyDEsu3d7jnGfnRVglrsrbQj7SadNY3kncrvg3cc/gfw4pVGUljLYDLnB9j709a9jMs0TxSsFPw94Wyf06D9Kql7dSWWqNOkaRo3xRR9CPQ+9XWPor0m/UoGYuilG+0hx+lOdI7Ra7opC212bm3X/0znIx7UuieOWNZYd21+RkfrW0Kc0vSaZFWjo/Z76QbDUWW31BDZXJ+3/xn7/KrlG6yIHRgynkEHINcEliEgww+/wAxTnsx2pv9AlEU7Nc2J6xk8r7g1ucrXvhtVs7LRUPTNRttTs0urOQPG3p1B9D71MplNPtGwoooqyBVa7bdqbfszprTNh7hx/Cj9T60+vLiO0tpbiZtscalmPsK4Br+pzdqO0Ut3Of9vA22NMccUHJXwim9ERmu9Wvn1PVpDJO5yqk/B/epapxxWSrgcCswMUDYF0eJHmtvc1kmKlIvFCqmgNW0QHgLAqM5PFItVUtqChm3KFHiJzVsEe51X1Pl1oFtFJA+Y1Lgx4OTkZJz+PFHw1+LYfA3dJGzslbo0ibE3OME7s1Y/q8NxP8AVliWOQZ4kj281WJIZLeTvUigCr1UwFyR7nyrKC875+8bRyif/U9R92K39z1vQ79i96bJd1aw289wkmySUsCu0FsAcc4+6qlr8USM21VFWS6hNtPIYbU3c8niJc42j7qXzKbwZW2UcZMTh8n5HP7VPuFXwV9m5fpho0Yk0+25JyemabtYsD04rRpNoqTxIilE3Dw+hxk1Y5wNvQUvlv8AITc9srckO2o7oD1prdJ1wKXupGc9KiZk36DqlzoV4JrYnujxJH5MK6/pOpQanapcW7ZVh0zyK5B9bt2hWKSFTLnnacHH7U17JavJpV8IzzBMecno1Ex3wffgbtdM6xRWuCVZokkU5DDIopw0UX6XNZax0MWkLYkuOuB5eX5/pXM9PgFvaon83Vj6mrF9L120/aG2tfFtjCjGeOmf3qvGZVFKd02zFEgECgtUI3GelYmc1fAzxGkRqWp8NI47kqakC9O3rQrxNg6xbGquO8TH2hWcqsbWRoiNwSNiPkw/rShLzDqT0BBNPHV0ilx4opLYlGA4bBU/t0ouKNQ0EwTwtE20uGZdlzADtHLkcgV5JdQRA79sak4UuQM+9L3mvJomS2khQuuwmUEFDUVuzkEgWS67+6uB128Z98mlNJ+s9A6fwhrJfQR6jgTI+5R8BzitOqXbQREQxqzMMhx1/tSm60gzShmSa3bA52DafTgedbrVLiCWO2unWdVbIcNztHJH61uYna0zFZGk9oaaWAt1uc4ODnPr0/Y0znmToDVdWVhMMA5IyB604eztU055bu6kSUj+XgD2HrV5Z/M4PbYvu7liWCRFvfIwaiR6vFDbPHdWyyA8DyZT99Ad5DtRHJxwoGTWhFFywLxIFTI5HLH3q9LXYXHUym2jQt6vebpkCAnKk+QqfGRIPAwPoQa2ItjaxF5+6iHk3ArXbywvMDa4dcclRxzU2qRh5Fb2kdP7Famb2w7tzl0HP6Giq32EuO41R4CSMk8eXTNFOYq5QmEKt9LOR2uU8+XP/UVWQfU1ffppsWW4tL4Hw4AI9MH+9VXQLOG7nL3P/Agzt+2fShS1Ke/2Wlti6ONnbbGpZj5KMn8KmnRr/u97wFFxkl2AxTyOdZopIIwlvPE5Ze68IdPu64rcqq5/3DM4x4huPHuKFWdoPGB0VnTpYIWY3Vu843FSFHQipLQ2slxuW2uUix03Dn+lWOwSwQXETRgsCsgkU5Bzx/SmEsumLayRvEpkdCoIx8x+1MLVTtAKXHJplXjitRJALe0/iK4d+8YsMD+UZ6k1Y7eafUppwY9iTjDSKPC/GOBSxNsjKhBUOoKNt6H0NTYLy4sMwowgJ58QyjH9qXx5uD1Q3kwKknBK1uzgt2hLYEm3awB/eks99eWasbSVZE8t3XFYauJ7gl5Y2DH7LZB963aesUCfx5gB1AJPWifxYqe1RS+ozSuNTsXS6hqtxGqvCUGM7mzyKU3N/f28qyW/hbkbiPuPFXTXra5vLKBrd42jC4Lngj3quvDaWkuLtzJKPhT+3+fKtJY489M/yZcnWtIy0yeRrdruU4cDd4wSzfKmM0PfEO0qTr5CJgT+fP5Vno88y3yTBQqAFipAIx7/AJVNfTdJnnkuJFwxBOU4wfarUqk6YrlhTSlC2TVzpiNFYxOjSDxybTyPTJpPJqM+4tHErN8z1pvAXtP4UbNImTiNjwCOtS7RbC+nhSW0SPd/OhwW464HAH60s7S+A7+m2ilSWuoXc3eSlQT5t5U30uAWZC7zJI7ZZvU1M1e2hs2DW8wkiZtuCwJU+hrTpo7y6UdAvJPpRVXNf4L3DT4stXY9v/I8Hqd3H/U0VI+j2Ez6vPOBlEU8+maKNgWoRosvbzRRrOgTRquZYhvTHU+orl+iQSnSJYAMzQOWGOpU13MjNcz7UaY2h6o91FGfqNwTnbxsbqRQs8tdrw3HpWBE10uQqrKnQiiGQrIqSvsY57t2PCn7JqSHCt3yA7d3iI6/P51r1hYmtw8keN2csOnsaVXumdFeDGwhs55VCOI5JQY3DEABjyAPXJFYTxJHfRW8Jm3KfGHhI2/fSGO4jgtlRsv3ZLPkD+YDCn3x+tONMlS6UiSe42MpOwStt+Xrin8c8Z0czNXK9lhsAYraKSNsYXqPOtWoQNdSfxVSZSeuNrL/AFH51NV444I5BGvw4VRxwB5Co63iSg5Vlz6rit1M0tMGqqXtMWTaOYlWSGabg4HRgP8APlUJo7oSqY0ifP8AOOR+GM59qbT36QeDaPH0FaLiW4VisZRCQWJ88kAE5+VCf0uN/Aefqsq6MBbSscTSysT5KgUfjkmptlBZ2SskaRln+IgYJ9sjn86XWySxhu/kZgRwo/eptrDgM7sV8hs6n763OKY/qgdZbt9sx1J5dPhLW8IVZVXDMC4Ug9GHJwR5+WKU97HcLO2Ns8uDH3ZPdow5wPUn8Kb3sxghAibxY5y2M0glvZ5XLsRmPDKB6g1tra0YVarZ5Hf99IdpLXG/K8eo5FEAlmndYJAqhTvuB0HqB60snV4b6VnbZHuPA6v/AGqfaK11Kslw+yNfhjBxxSFwp8OnNuls9FpH9XlwFVeMMwySf617bxfVbN5ZPik4X1xTFmiuZVSOMfV4hljnw/jUvs5pj9oNZDFCLG3I3eh9BWoVPr9i/wBQl8Fx7A6c9lo4lmGJLg78Y6DyoqyoqooVRgAYAop1LS0LmVRNSsYdQtXt51DI4wQal15Ua2tMhyXVNHn0O6YAkwZ8Lv8AC3sfQ0qvLxY8NFGJreXwujHPdn9vlXZr+wgv4DFOgZT61zXtR2Qms5Gk02NmiYeJT+maTrBxrkvBhZ3x4so92paFjg5YFj7k81s0G97ucAnA6MB6VGka4t5e6ljO0cYI5qHIGjnEkeQOtNpp+Cun4zplvfQ9yERsMfbgVqup95CiRiFHDfDVQsNX6BnK02XUY5I8zOp9hV6KSMNR1ALKBsO4cZHnWEd1cSsSo2gLjJon1G1U8IrnoKXy6mxLhcICfLyqbL0NbYTSzDdMc+WX4ptNePAid3JGpxgEEE5qpC/7k5DA/OoN72gaNHVfFnpWt9FaHV7qJ7/fcSb23ZyKwtNVhSRpFt0kPkGHXNVS2kuLuRnm8KAedTlldF7u1iaSdxhVQZ2D1rJGhvcXsV3ftLFbBctjrhf60/0u1hnLO437RlnIwi0m0rTYdPhWTU5CGOMW6fEfQE1ctH7P6lrrJ9cg/wBP0lfghXhnH+ev5Urcu66HJyqJ0QLOxm7Q3f1LTE7uzRv40/TP+eldO0nTLbSrOO1tECoo59WPqaz0+wttOtlt7OJY4l6AVKpiIUoXqnT2FFFFbKCvKKKhD2sXVWUqwBB8jRRUIVzXuy2nX0bSFO7fGeBxXMdV0m3tZ2jI7xenPFeUUDL+K2iCuXRYwC0crLnnGM0ovHeHI3ZIoorcvogWkxkXLjNTFwx6daKK0UzTcQhn25OK12unpcShQwXPmVzRRVkQ+XQbW1iWSYvOeoXO0VK0MPqOof6dZlLFG4Z403E/pRRS7beTi/CzqOg9j9M0orOVN1cnnvZhkj5DoKsYAFFFM60Q9oooqECiiioQ/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 name="6 İçerik Yer Tutucusu"/>
          <p:cNvSpPr>
            <a:spLocks noGrp="1"/>
          </p:cNvSpPr>
          <p:nvPr>
            <p:ph idx="1"/>
          </p:nvPr>
        </p:nvSpPr>
        <p:spPr>
          <a:xfrm>
            <a:off x="539552" y="260648"/>
            <a:ext cx="8229600" cy="3888431"/>
          </a:xfrm>
        </p:spPr>
        <p:txBody>
          <a:bodyPr>
            <a:normAutofit fontScale="92500" lnSpcReduction="20000"/>
          </a:bodyPr>
          <a:lstStyle/>
          <a:p>
            <a:r>
              <a:rPr lang="tr-TR" dirty="0" smtClean="0"/>
              <a:t>Muğla ilinde Akdeniz iklimi hüküm sürer. Yazlar sıcak ve kurak, kışlar ılık ve yağışlıdır. Kıyıdan içeriye gidildikçe kara ikliminin tesiri görülür ve ısı düşer. Kıyılarda kar yağışı görülmez. İç kısımlarda ise senede 1-2 gün kar görülebilir. Sıcaklık +43,7°C ile -12,6°C arasında seyreder. Yağış miktarı 1180 mm ile 775 mm arasında bölgelere göre değişir.</a:t>
            </a:r>
          </a:p>
          <a:p>
            <a:r>
              <a:rPr lang="tr-TR" dirty="0" smtClean="0"/>
              <a:t>Muğla ili topraklarının %75’e yakını ormanlarla kaplıdır.</a:t>
            </a:r>
            <a:br>
              <a:rPr lang="tr-TR" dirty="0" smtClean="0"/>
            </a:br>
            <a:endParaRPr lang="tr-TR" dirty="0"/>
          </a:p>
        </p:txBody>
      </p:sp>
      <p:sp>
        <p:nvSpPr>
          <p:cNvPr id="1032" name="AutoShape 8" descr="Muğla Orman Bölge Müdürlüğü - About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4" name="AutoShape 10" descr="Muğla Orman Bölge Müdürlüğü - About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6" name="AutoShape 12" descr="Muğla Orman Bölge Müdürlüğü - About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42" name="Picture 18" descr="6.Sınıf ''Orman'' Metni Günlük Planı » Mustafa Karagöl"/>
          <p:cNvPicPr>
            <a:picLocks noChangeAspect="1" noChangeArrowheads="1"/>
          </p:cNvPicPr>
          <p:nvPr/>
        </p:nvPicPr>
        <p:blipFill>
          <a:blip r:embed="rId2" cstate="print"/>
          <a:srcRect/>
          <a:stretch>
            <a:fillRect/>
          </a:stretch>
        </p:blipFill>
        <p:spPr bwMode="auto">
          <a:xfrm>
            <a:off x="971600" y="4005064"/>
            <a:ext cx="7416824" cy="256490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993</Words>
  <Application>Microsoft Office PowerPoint</Application>
  <PresentationFormat>Ekran Gösterisi (4:3)</PresentationFormat>
  <Paragraphs>118</Paragraphs>
  <Slides>39</Slides>
  <Notes>0</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Ofis Teması</vt:lpstr>
      <vt:lpstr>  SPOR VE TURİZM</vt:lpstr>
      <vt:lpstr>Slayt 2</vt:lpstr>
      <vt:lpstr>Slayt 3</vt:lpstr>
      <vt:lpstr>Slayt 4</vt:lpstr>
      <vt:lpstr>Slayt 5</vt:lpstr>
      <vt:lpstr>Slayt 6</vt:lpstr>
      <vt:lpstr>Slayt 7</vt:lpstr>
      <vt:lpstr>Slayt 8</vt:lpstr>
      <vt:lpstr>Slayt 9</vt:lpstr>
      <vt:lpstr>MUĞLAYA ULAŞIM ?</vt:lpstr>
      <vt:lpstr>MUĞLA’NIN YÖRESEL YEMEKLERİNE BAZI ÖRNEKLER</vt:lpstr>
      <vt:lpstr>Slayt 12</vt:lpstr>
      <vt:lpstr>MUĞLA’NIN YÖRESEL KIYAFETLERİNE BAZI ÖRNEKLER</vt:lpstr>
      <vt:lpstr>Slayt 14</vt:lpstr>
      <vt:lpstr>MUĞLA YÖRESEL OYUN VE TÜRKÜLERİ</vt:lpstr>
      <vt:lpstr>Muğla ve Turizm</vt:lpstr>
      <vt:lpstr>BODRUM</vt:lpstr>
      <vt:lpstr>Slayt 18</vt:lpstr>
      <vt:lpstr>AKYAKA</vt:lpstr>
      <vt:lpstr>DATÇA</vt:lpstr>
      <vt:lpstr>FETHİYE</vt:lpstr>
      <vt:lpstr>DALAMAN</vt:lpstr>
      <vt:lpstr>SPOR TURİZMİ KAVRAMI</vt:lpstr>
      <vt:lpstr>Spor Turizminde Muğla’nın Yeri  Düzenlenen Bazı Uluslararası Organizasyonlar</vt:lpstr>
      <vt:lpstr>Slayt 25</vt:lpstr>
      <vt:lpstr>Slayt 26</vt:lpstr>
      <vt:lpstr>Slayt 27</vt:lpstr>
      <vt:lpstr>Slayt 28</vt:lpstr>
      <vt:lpstr>Slayt 29</vt:lpstr>
      <vt:lpstr>ÇIKARIM</vt:lpstr>
      <vt:lpstr>MUĞLA VE SU SPORLARI</vt:lpstr>
      <vt:lpstr>Slayt 32</vt:lpstr>
      <vt:lpstr>Slayt 33</vt:lpstr>
      <vt:lpstr>Muğla ve Extrem Sporlar</vt:lpstr>
      <vt:lpstr>Slayt 35</vt:lpstr>
      <vt:lpstr>Slayt 36</vt:lpstr>
      <vt:lpstr>Slayt 37</vt:lpstr>
      <vt:lpstr>Sonuç</vt:lpstr>
      <vt:lpstr>Slayt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 VE TURİZM</dc:title>
  <dc:creator>ferhat</dc:creator>
  <cp:lastModifiedBy>ferhat</cp:lastModifiedBy>
  <cp:revision>44</cp:revision>
  <dcterms:created xsi:type="dcterms:W3CDTF">2020-04-20T16:33:06Z</dcterms:created>
  <dcterms:modified xsi:type="dcterms:W3CDTF">2020-04-21T01:23:00Z</dcterms:modified>
</cp:coreProperties>
</file>