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1" r:id="rId4"/>
    <p:sldId id="262" r:id="rId5"/>
    <p:sldId id="263" r:id="rId6"/>
    <p:sldId id="264" r:id="rId7"/>
    <p:sldId id="265" r:id="rId8"/>
    <p:sldId id="258" r:id="rId9"/>
    <p:sldId id="259" r:id="rId10"/>
    <p:sldId id="260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6" d="100"/>
          <a:sy n="76" d="100"/>
        </p:scale>
        <p:origin x="67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CC38D4-F7F9-42CA-8FB5-F7FAEEBCAEAE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9F4E2BCD-C44E-4AA2-A7CC-211C600715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747992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CC38D4-F7F9-42CA-8FB5-F7FAEEBCAEAE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9F4E2BCD-C44E-4AA2-A7CC-211C600715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493452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CC38D4-F7F9-42CA-8FB5-F7FAEEBCAEAE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9F4E2BCD-C44E-4AA2-A7CC-211C60071555}" type="slidenum">
              <a:rPr lang="tr-TR" smtClean="0"/>
              <a:t>‹#›</a:t>
            </a:fld>
            <a:endParaRPr lang="tr-TR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07279502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CC38D4-F7F9-42CA-8FB5-F7FAEEBCAEAE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9F4E2BCD-C44E-4AA2-A7CC-211C600715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0688819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CC38D4-F7F9-42CA-8FB5-F7FAEEBCAEAE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9F4E2BCD-C44E-4AA2-A7CC-211C60071555}" type="slidenum">
              <a:rPr lang="tr-TR" smtClean="0"/>
              <a:t>‹#›</a:t>
            </a:fld>
            <a:endParaRPr lang="tr-TR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5115475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CC38D4-F7F9-42CA-8FB5-F7FAEEBCAEAE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9F4E2BCD-C44E-4AA2-A7CC-211C600715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8343277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CC38D4-F7F9-42CA-8FB5-F7FAEEBCAEAE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4E2BCD-C44E-4AA2-A7CC-211C600715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2686181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CC38D4-F7F9-42CA-8FB5-F7FAEEBCAEAE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4E2BCD-C44E-4AA2-A7CC-211C600715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449403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CC38D4-F7F9-42CA-8FB5-F7FAEEBCAEAE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4E2BCD-C44E-4AA2-A7CC-211C600715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97323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CC38D4-F7F9-42CA-8FB5-F7FAEEBCAEAE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9F4E2BCD-C44E-4AA2-A7CC-211C600715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45280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CC38D4-F7F9-42CA-8FB5-F7FAEEBCAEAE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9F4E2BCD-C44E-4AA2-A7CC-211C600715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270366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CC38D4-F7F9-42CA-8FB5-F7FAEEBCAEAE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9F4E2BCD-C44E-4AA2-A7CC-211C600715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068640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CC38D4-F7F9-42CA-8FB5-F7FAEEBCAEAE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4E2BCD-C44E-4AA2-A7CC-211C600715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836261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CC38D4-F7F9-42CA-8FB5-F7FAEEBCAEAE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4E2BCD-C44E-4AA2-A7CC-211C600715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16979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CC38D4-F7F9-42CA-8FB5-F7FAEEBCAEAE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4E2BCD-C44E-4AA2-A7CC-211C600715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020537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CC38D4-F7F9-42CA-8FB5-F7FAEEBCAEAE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9F4E2BCD-C44E-4AA2-A7CC-211C600715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925663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CC38D4-F7F9-42CA-8FB5-F7FAEEBCAEAE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9F4E2BCD-C44E-4AA2-A7CC-211C600715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319907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E84955CB-79A0-48FC-A0C6-FE6A2DC1D6A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89214" y="1082180"/>
            <a:ext cx="8215806" cy="2818701"/>
          </a:xfrm>
        </p:spPr>
        <p:txBody>
          <a:bodyPr>
            <a:normAutofit/>
          </a:bodyPr>
          <a:lstStyle/>
          <a:p>
            <a:pPr algn="ctr"/>
            <a:r>
              <a:rPr lang="tr-TR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HİN 134 VEDİK EDEBİYAT</a:t>
            </a:r>
            <a:br>
              <a:rPr lang="tr-TR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</a:br>
            <a:br>
              <a:rPr lang="tr-TR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</a:br>
            <a:r>
              <a:rPr lang="tr-TR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12. HAFTA</a:t>
            </a:r>
            <a:br>
              <a:rPr lang="tr-TR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</a:br>
            <a:br>
              <a:rPr lang="tr-TR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</a:br>
            <a:r>
              <a:rPr lang="tr-TR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UPANİSHADLAR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6C648BD4-6E22-4EA4-ADA4-0AF6B03D0B8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589213" y="4446165"/>
            <a:ext cx="7595022" cy="1457498"/>
          </a:xfrm>
        </p:spPr>
        <p:txBody>
          <a:bodyPr>
            <a:normAutofit fontScale="77500" lnSpcReduction="20000"/>
          </a:bodyPr>
          <a:lstStyle/>
          <a:p>
            <a:pPr algn="r"/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Prof. Dr. H. Derya Can</a:t>
            </a:r>
          </a:p>
          <a:p>
            <a:pPr algn="r"/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Ankara Üniversitesi</a:t>
            </a:r>
          </a:p>
          <a:p>
            <a:pPr algn="r"/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Dil ve Tarih-Coğrafya Fakültesi</a:t>
            </a:r>
          </a:p>
          <a:p>
            <a:pPr algn="r"/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Doğu Dilleri ve Edebiyatları Bölümü</a:t>
            </a:r>
          </a:p>
          <a:p>
            <a:pPr algn="r"/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Hindoloji Anabilim Dalı</a:t>
            </a:r>
          </a:p>
          <a:p>
            <a:pPr algn="r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7745644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ABD346C-F805-4811-BAFE-EF9C0A2FE8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29000" y="624110"/>
            <a:ext cx="6436454" cy="1280890"/>
          </a:xfrm>
        </p:spPr>
        <p:txBody>
          <a:bodyPr>
            <a:normAutofit/>
          </a:bodyPr>
          <a:lstStyle/>
          <a:p>
            <a:pPr algn="ctr"/>
            <a:r>
              <a:rPr lang="tr-TR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UPANİSHADLAR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22BD355-486B-4207-AF07-DDF2396EE8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48543" y="2133600"/>
            <a:ext cx="6316910" cy="3777622"/>
          </a:xfrm>
        </p:spPr>
        <p:txBody>
          <a:bodyPr/>
          <a:lstStyle/>
          <a:p>
            <a:pPr algn="ctr"/>
            <a:endParaRPr lang="tr-TR" dirty="0"/>
          </a:p>
          <a:p>
            <a:pPr marL="0" indent="0" algn="ctr">
              <a:lnSpc>
                <a:spcPct val="150000"/>
              </a:lnSpc>
              <a:buNone/>
            </a:pPr>
            <a:r>
              <a:rPr lang="tr-TR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Upanishadlar</a:t>
            </a: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, eski Hintlilerin yaşamı ve ölümü , ölümden sonrası gibi felsefi ve teoloji metinleri olarak 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Batı felsefesini de derinden etkilemiştir. Bu metinler felsefe tarihi, bilim tarihi ve teoloji yönünden oldukça zengin eserlerdir.</a:t>
            </a:r>
          </a:p>
        </p:txBody>
      </p:sp>
    </p:spTree>
    <p:extLst>
      <p:ext uri="{BB962C8B-B14F-4D97-AF65-F5344CB8AC3E}">
        <p14:creationId xmlns:p14="http://schemas.microsoft.com/office/powerpoint/2010/main" val="19083104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961B2BD9-2C9B-49BC-A129-580BD56D99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31097" y="624110"/>
            <a:ext cx="6754304" cy="1280890"/>
          </a:xfrm>
        </p:spPr>
        <p:txBody>
          <a:bodyPr>
            <a:normAutofit/>
          </a:bodyPr>
          <a:lstStyle/>
          <a:p>
            <a:pPr algn="ctr"/>
            <a:r>
              <a:rPr lang="tr-TR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UPANİSHADLAR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AD64B0E-7A53-4F0B-9A6E-3DB7089020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31097" y="2133600"/>
            <a:ext cx="7004808" cy="3777622"/>
          </a:xfrm>
        </p:spPr>
        <p:txBody>
          <a:bodyPr/>
          <a:lstStyle/>
          <a:p>
            <a:pPr algn="ctr"/>
            <a:endParaRPr lang="tr-TR" dirty="0"/>
          </a:p>
          <a:p>
            <a:pPr marL="0" indent="0" algn="ctr">
              <a:lnSpc>
                <a:spcPct val="150000"/>
              </a:lnSpc>
              <a:buNone/>
            </a:pPr>
            <a:r>
              <a:rPr lang="tr-TR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Upanishad</a:t>
            </a: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kelimesi </a:t>
            </a:r>
            <a:r>
              <a:rPr lang="tr-TR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upa+ni+sad</a:t>
            </a: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«bir kimsenin yakınına oturmak, dizinin dibine oturmak» anlamına gelen eyleminden türemiştir. 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Bu kelimden bir öğrencinin gizli öğretileri öğrenmek için hocasının dizinin dibinde oturması anlatılmaya çalışılmaktadır.</a:t>
            </a:r>
          </a:p>
        </p:txBody>
      </p:sp>
    </p:spTree>
    <p:extLst>
      <p:ext uri="{BB962C8B-B14F-4D97-AF65-F5344CB8AC3E}">
        <p14:creationId xmlns:p14="http://schemas.microsoft.com/office/powerpoint/2010/main" val="3128220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13B04D3-44C4-4A28-9EB8-F6747D6CED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25800" y="624110"/>
            <a:ext cx="6324600" cy="1280890"/>
          </a:xfrm>
        </p:spPr>
        <p:txBody>
          <a:bodyPr>
            <a:normAutofit/>
          </a:bodyPr>
          <a:lstStyle/>
          <a:p>
            <a:pPr algn="ctr"/>
            <a:r>
              <a:rPr lang="tr-TR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UPANİSHADLAR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E265BC2-B463-4689-8435-6E28B4981B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98877" y="2133600"/>
            <a:ext cx="6107185" cy="3777622"/>
          </a:xfrm>
        </p:spPr>
        <p:txBody>
          <a:bodyPr/>
          <a:lstStyle/>
          <a:p>
            <a:pPr marL="0" indent="0" algn="ctr">
              <a:lnSpc>
                <a:spcPct val="150000"/>
              </a:lnSpc>
              <a:buNone/>
            </a:pPr>
            <a:r>
              <a:rPr lang="tr-TR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Upanishadların</a:t>
            </a: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ortaya çıkışları İÖ 600’lere rast gelmektedir.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Sayıları Vedalarla bağlantısı olmayanlarla birlikte iki yüzden fazla olduğu tahmin edilir.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Bu eser grubunun en eskisi ve en önemlileri «On Üç Temel </a:t>
            </a:r>
            <a:r>
              <a:rPr lang="tr-TR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Upanishad</a:t>
            </a: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olarak kabul edilir.</a:t>
            </a:r>
          </a:p>
          <a:p>
            <a:pPr algn="ctr">
              <a:lnSpc>
                <a:spcPct val="150000"/>
              </a:lnSpc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927509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5DD0D86-E866-4836-A93E-8CCE3043F1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40300" y="624110"/>
            <a:ext cx="4165600" cy="1280890"/>
          </a:xfrm>
        </p:spPr>
        <p:txBody>
          <a:bodyPr>
            <a:normAutofit/>
          </a:bodyPr>
          <a:lstStyle/>
          <a:p>
            <a:pPr algn="ctr"/>
            <a:r>
              <a:rPr lang="tr-TR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UPANİSHADLAR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CEC295F-CE60-4E31-B353-0A8811BCA4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18326" y="2133600"/>
            <a:ext cx="6358855" cy="3777622"/>
          </a:xfrm>
        </p:spPr>
        <p:txBody>
          <a:bodyPr/>
          <a:lstStyle/>
          <a:p>
            <a:pPr algn="ctr"/>
            <a:endParaRPr lang="tr-TR" dirty="0"/>
          </a:p>
          <a:p>
            <a:pPr marL="0" indent="0" algn="ctr">
              <a:lnSpc>
                <a:spcPct val="150000"/>
              </a:lnSpc>
              <a:buNone/>
            </a:pPr>
            <a:r>
              <a:rPr lang="tr-TR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On Üç Temel </a:t>
            </a:r>
            <a:r>
              <a:rPr lang="tr-TR" b="1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Upanishad</a:t>
            </a:r>
            <a:r>
              <a:rPr lang="tr-TR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: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1. </a:t>
            </a:r>
            <a:r>
              <a:rPr lang="tr-TR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Brihadaranyaka</a:t>
            </a: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tr-TR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Upanishad</a:t>
            </a:r>
            <a:endParaRPr lang="tr-TR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pPr marL="0" indent="0" algn="ctr">
              <a:lnSpc>
                <a:spcPct val="150000"/>
              </a:lnSpc>
              <a:buNone/>
            </a:pP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2. </a:t>
            </a:r>
            <a:r>
              <a:rPr lang="tr-TR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Çhandogya</a:t>
            </a: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tr-TR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Upanishad</a:t>
            </a:r>
            <a:endParaRPr lang="tr-TR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pPr marL="0" indent="0" algn="ctr">
              <a:lnSpc>
                <a:spcPct val="150000"/>
              </a:lnSpc>
              <a:buNone/>
            </a:pP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3. </a:t>
            </a:r>
            <a:r>
              <a:rPr lang="tr-TR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İşa</a:t>
            </a: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tr-TR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Upanishad</a:t>
            </a:r>
            <a:endParaRPr lang="tr-TR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pPr marL="0" indent="0" algn="ctr">
              <a:lnSpc>
                <a:spcPct val="150000"/>
              </a:lnSpc>
              <a:buNone/>
            </a:pP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4. </a:t>
            </a:r>
            <a:r>
              <a:rPr lang="tr-TR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Kena</a:t>
            </a: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tr-TR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Upanishad</a:t>
            </a:r>
            <a:endParaRPr lang="tr-TR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pPr marL="0" indent="0" algn="ctr">
              <a:lnSpc>
                <a:spcPct val="150000"/>
              </a:lnSpc>
              <a:buNone/>
            </a:pP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5. </a:t>
            </a:r>
            <a:r>
              <a:rPr lang="tr-TR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Aitareya</a:t>
            </a: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tr-TR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Upanishad</a:t>
            </a:r>
            <a:endParaRPr lang="tr-TR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733175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1921966-1D82-48D4-862A-748C6865B0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22800" y="624110"/>
            <a:ext cx="4254500" cy="1280890"/>
          </a:xfrm>
        </p:spPr>
        <p:txBody>
          <a:bodyPr>
            <a:normAutofit/>
          </a:bodyPr>
          <a:lstStyle/>
          <a:p>
            <a:pPr algn="ctr"/>
            <a:r>
              <a:rPr lang="tr-TR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UPANİSHADLAR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A87A14A8-DB98-4379-A8C9-99E90421F1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22040" y="2133600"/>
            <a:ext cx="7029975" cy="3777622"/>
          </a:xfrm>
        </p:spPr>
        <p:txBody>
          <a:bodyPr>
            <a:normAutofit/>
          </a:bodyPr>
          <a:lstStyle/>
          <a:p>
            <a:pPr algn="ctr">
              <a:lnSpc>
                <a:spcPct val="150000"/>
              </a:lnSpc>
            </a:pPr>
            <a:endParaRPr lang="tr-TR" dirty="0"/>
          </a:p>
          <a:p>
            <a:pPr marL="0" indent="0" algn="ctr">
              <a:lnSpc>
                <a:spcPct val="150000"/>
              </a:lnSpc>
              <a:buNone/>
            </a:pP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6. </a:t>
            </a:r>
            <a:r>
              <a:rPr lang="tr-TR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Taittiriya</a:t>
            </a: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tr-TR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Upanishad</a:t>
            </a:r>
            <a:endParaRPr lang="tr-TR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pPr marL="0" indent="0" algn="ctr">
              <a:lnSpc>
                <a:spcPct val="150000"/>
              </a:lnSpc>
              <a:buNone/>
            </a:pP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7. </a:t>
            </a:r>
            <a:r>
              <a:rPr lang="tr-TR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Kauşitaki</a:t>
            </a: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tr-TR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Upanishad</a:t>
            </a:r>
            <a:endParaRPr lang="tr-TR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pPr marL="0" indent="0" algn="ctr">
              <a:lnSpc>
                <a:spcPct val="150000"/>
              </a:lnSpc>
              <a:buNone/>
            </a:pP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8. </a:t>
            </a:r>
            <a:r>
              <a:rPr lang="tr-TR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Katha</a:t>
            </a: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tr-TR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Upanishad</a:t>
            </a:r>
            <a:endParaRPr lang="tr-TR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pPr marL="0" indent="0" algn="ctr">
              <a:lnSpc>
                <a:spcPct val="150000"/>
              </a:lnSpc>
              <a:buNone/>
            </a:pP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9. </a:t>
            </a:r>
            <a:r>
              <a:rPr lang="tr-TR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Mundaka</a:t>
            </a: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tr-TR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Upanishad</a:t>
            </a:r>
            <a:endParaRPr lang="tr-TR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pPr marL="0" indent="0" algn="ctr">
              <a:lnSpc>
                <a:spcPct val="150000"/>
              </a:lnSpc>
              <a:buNone/>
            </a:pP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10. </a:t>
            </a:r>
            <a:r>
              <a:rPr lang="tr-TR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Şvetaşvatara</a:t>
            </a: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tr-TR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Upanishad</a:t>
            </a:r>
            <a:endParaRPr lang="tr-TR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pPr algn="ctr">
              <a:lnSpc>
                <a:spcPct val="150000"/>
              </a:lnSpc>
            </a:pPr>
            <a:endParaRPr lang="tr-TR" dirty="0"/>
          </a:p>
          <a:p>
            <a:pPr algn="ctr">
              <a:lnSpc>
                <a:spcPct val="150000"/>
              </a:lnSpc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1228757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74283DA-3939-43EA-BA93-71D277E256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77716" y="624110"/>
            <a:ext cx="6082021" cy="1280890"/>
          </a:xfrm>
        </p:spPr>
        <p:txBody>
          <a:bodyPr>
            <a:normAutofit/>
          </a:bodyPr>
          <a:lstStyle/>
          <a:p>
            <a:pPr algn="ctr"/>
            <a:r>
              <a:rPr lang="tr-TR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UPANİSHADLAR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A4699A6-64D8-4E36-A5A0-086BA98C0B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77717" y="2133600"/>
            <a:ext cx="6082020" cy="3777622"/>
          </a:xfrm>
        </p:spPr>
        <p:txBody>
          <a:bodyPr/>
          <a:lstStyle/>
          <a:p>
            <a:pPr algn="ctr">
              <a:lnSpc>
                <a:spcPct val="150000"/>
              </a:lnSpc>
            </a:pPr>
            <a:endParaRPr lang="tr-TR" dirty="0"/>
          </a:p>
          <a:p>
            <a:pPr marL="0" indent="0" algn="ctr">
              <a:lnSpc>
                <a:spcPct val="150000"/>
              </a:lnSpc>
              <a:buNone/>
            </a:pP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11. </a:t>
            </a:r>
            <a:r>
              <a:rPr lang="tr-TR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Praşna</a:t>
            </a: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tr-TR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Upanishad</a:t>
            </a:r>
            <a:endParaRPr lang="tr-TR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pPr marL="0" indent="0" algn="ctr">
              <a:lnSpc>
                <a:spcPct val="150000"/>
              </a:lnSpc>
              <a:buNone/>
            </a:pP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12. </a:t>
            </a:r>
            <a:r>
              <a:rPr lang="tr-TR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Mandukya</a:t>
            </a: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tr-TR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Upanishad</a:t>
            </a:r>
            <a:endParaRPr lang="tr-TR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pPr marL="0" indent="0" algn="ctr">
              <a:lnSpc>
                <a:spcPct val="150000"/>
              </a:lnSpc>
              <a:buNone/>
            </a:pP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13. </a:t>
            </a:r>
            <a:r>
              <a:rPr lang="tr-TR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Maitri</a:t>
            </a: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tr-TR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Upanishad</a:t>
            </a:r>
            <a:endParaRPr lang="tr-TR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pPr marL="0" indent="0" algn="ctr">
              <a:lnSpc>
                <a:spcPct val="150000"/>
              </a:lnSpc>
              <a:buNone/>
            </a:pP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En eski </a:t>
            </a:r>
            <a:r>
              <a:rPr lang="tr-TR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Upanishadlar</a:t>
            </a: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tr-TR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Çhandogya</a:t>
            </a: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, </a:t>
            </a:r>
            <a:r>
              <a:rPr lang="tr-TR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Aitareya</a:t>
            </a: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, </a:t>
            </a:r>
            <a:r>
              <a:rPr lang="tr-TR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Brihadaranyaka</a:t>
            </a: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, </a:t>
            </a:r>
            <a:r>
              <a:rPr lang="tr-TR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Taittiriya</a:t>
            </a: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, </a:t>
            </a:r>
            <a:r>
              <a:rPr lang="tr-TR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Kaushitaki</a:t>
            </a: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ve </a:t>
            </a:r>
            <a:r>
              <a:rPr lang="tr-TR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Kena</a:t>
            </a: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tr-TR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Upanishadlar’dır</a:t>
            </a: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0909926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B66895A-4E37-48A7-BA7D-7B19FACBAE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59535" y="624110"/>
            <a:ext cx="7189365" cy="1280890"/>
          </a:xfrm>
        </p:spPr>
        <p:txBody>
          <a:bodyPr>
            <a:normAutofit/>
          </a:bodyPr>
          <a:lstStyle/>
          <a:p>
            <a:pPr algn="ctr"/>
            <a:r>
              <a:rPr lang="tr-TR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UPANİSHADLAR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DE112A2-750E-4460-BF35-E21C301377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71038" y="2133600"/>
            <a:ext cx="7189365" cy="3777622"/>
          </a:xfrm>
        </p:spPr>
        <p:txBody>
          <a:bodyPr/>
          <a:lstStyle/>
          <a:p>
            <a:pPr algn="ctr"/>
            <a:endParaRPr lang="tr-TR" dirty="0"/>
          </a:p>
          <a:p>
            <a:pPr marL="0" indent="0" algn="ctr">
              <a:lnSpc>
                <a:spcPct val="150000"/>
              </a:lnSpc>
              <a:buNone/>
            </a:pP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Bunların hepsi düz yazıdır, sadece </a:t>
            </a:r>
            <a:r>
              <a:rPr lang="tr-TR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Kena</a:t>
            </a: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tr-TR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Upanishad’ın</a:t>
            </a: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yarısı şiirseldir.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	Yüz sekiz </a:t>
            </a:r>
            <a:r>
              <a:rPr lang="tr-TR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Upanishaddan</a:t>
            </a: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on tanesi </a:t>
            </a:r>
            <a:r>
              <a:rPr lang="tr-TR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Rigveda’ya</a:t>
            </a: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, on dokuz tanesi Beyaz </a:t>
            </a:r>
            <a:r>
              <a:rPr lang="tr-TR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Yacurveda’ya</a:t>
            </a: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, otuz iki tanesi Siyah </a:t>
            </a:r>
            <a:r>
              <a:rPr lang="tr-TR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Yacurveda’ya</a:t>
            </a: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, on altı tanesi Sama Veda’ya, otuz bir tanesi </a:t>
            </a:r>
            <a:r>
              <a:rPr lang="tr-TR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Atharva</a:t>
            </a: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Veda’ya aittir. Kalan </a:t>
            </a:r>
            <a:r>
              <a:rPr lang="tr-TR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Upanishadların</a:t>
            </a: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ise Vedalarla bir ilgisi yoktur.</a:t>
            </a:r>
          </a:p>
        </p:txBody>
      </p:sp>
    </p:spTree>
    <p:extLst>
      <p:ext uri="{BB962C8B-B14F-4D97-AF65-F5344CB8AC3E}">
        <p14:creationId xmlns:p14="http://schemas.microsoft.com/office/powerpoint/2010/main" val="174494260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685C2C7-2004-4D34-8E1D-96DA2E91E0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36255" y="624110"/>
            <a:ext cx="6442745" cy="1280890"/>
          </a:xfrm>
        </p:spPr>
        <p:txBody>
          <a:bodyPr>
            <a:normAutofit/>
          </a:bodyPr>
          <a:lstStyle/>
          <a:p>
            <a:pPr algn="ctr"/>
            <a:r>
              <a:rPr lang="tr-TR" sz="24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UPANİSHADLAR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286A457-1673-4461-9B37-6098D495F8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81431" y="2133600"/>
            <a:ext cx="6442745" cy="3777622"/>
          </a:xfrm>
        </p:spPr>
        <p:txBody>
          <a:bodyPr/>
          <a:lstStyle/>
          <a:p>
            <a:pPr marL="0" indent="0" algn="ctr">
              <a:lnSpc>
                <a:spcPct val="150000"/>
              </a:lnSpc>
              <a:buNone/>
            </a:pP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Hintliler gizli bilgiler için ‘</a:t>
            </a:r>
            <a:r>
              <a:rPr lang="tr-TR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rahasyam</a:t>
            </a: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’ kelimesini kullanırlardı ve bu nedenle </a:t>
            </a:r>
            <a:r>
              <a:rPr lang="tr-TR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rahsyam</a:t>
            </a: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ve </a:t>
            </a:r>
            <a:r>
              <a:rPr lang="tr-TR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Upanishad</a:t>
            </a: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kelimesi sık sık yan yana kullanılır.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tr-TR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Upanishadlarda</a:t>
            </a: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sık sık tekrarlanan tat </a:t>
            </a:r>
            <a:r>
              <a:rPr lang="tr-TR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tvam</a:t>
            </a: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asi (Sen O’sun) ve </a:t>
            </a:r>
            <a:r>
              <a:rPr lang="tr-TR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aham</a:t>
            </a: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Brahma </a:t>
            </a:r>
            <a:r>
              <a:rPr lang="tr-TR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asmi</a:t>
            </a: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(Ben Brahma’yım) sözlerdir.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Evrenin Brahman, Brahman’ın da Atman olduğudur. </a:t>
            </a:r>
          </a:p>
        </p:txBody>
      </p:sp>
    </p:spTree>
    <p:extLst>
      <p:ext uri="{BB962C8B-B14F-4D97-AF65-F5344CB8AC3E}">
        <p14:creationId xmlns:p14="http://schemas.microsoft.com/office/powerpoint/2010/main" val="36762028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BE3A693-ED49-4E27-BE4A-8259784B0A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UPANİSHADLAR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CA581DD-60E9-4048-B001-C40F60E07B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67324" y="2133600"/>
            <a:ext cx="6342077" cy="3777622"/>
          </a:xfrm>
        </p:spPr>
        <p:txBody>
          <a:bodyPr/>
          <a:lstStyle/>
          <a:p>
            <a:pPr marL="457200" lvl="1" indent="0" algn="ctr">
              <a:lnSpc>
                <a:spcPct val="150000"/>
              </a:lnSpc>
              <a:buNone/>
            </a:pPr>
            <a:endParaRPr lang="tr-TR" dirty="0"/>
          </a:p>
          <a:p>
            <a:pPr marL="457200" lvl="1" indent="0" algn="ctr">
              <a:lnSpc>
                <a:spcPct val="150000"/>
              </a:lnSpc>
              <a:buNone/>
            </a:pPr>
            <a:r>
              <a:rPr lang="tr-TR" sz="18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Vedaları öğreten okullar yeterli gelmemiş ve gizli öğretiler olan </a:t>
            </a:r>
            <a:r>
              <a:rPr lang="tr-TR" sz="1800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Upanishadları</a:t>
            </a:r>
            <a:r>
              <a:rPr lang="tr-TR" sz="18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öğretecek hocalara ihtiyaç duyulmuştur.</a:t>
            </a:r>
          </a:p>
          <a:p>
            <a:pPr marL="457200" lvl="1" indent="0" algn="ctr">
              <a:lnSpc>
                <a:spcPct val="150000"/>
              </a:lnSpc>
              <a:buNone/>
            </a:pPr>
            <a:r>
              <a:rPr lang="tr-TR" sz="1800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Upanishadlardaki</a:t>
            </a:r>
            <a:r>
              <a:rPr lang="tr-TR" sz="18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tanrılar kesinlikle Vedalardaki tanrılardan farklıdırlar, onların hepsi </a:t>
            </a:r>
            <a:r>
              <a:rPr lang="tr-TR" sz="1800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Upanishadlardaki</a:t>
            </a:r>
            <a:r>
              <a:rPr lang="tr-TR" sz="18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yüce sırrı açıklamak için aracı durumundadırlar.</a:t>
            </a:r>
          </a:p>
        </p:txBody>
      </p:sp>
    </p:spTree>
    <p:extLst>
      <p:ext uri="{BB962C8B-B14F-4D97-AF65-F5344CB8AC3E}">
        <p14:creationId xmlns:p14="http://schemas.microsoft.com/office/powerpoint/2010/main" val="1579134626"/>
      </p:ext>
    </p:extLst>
  </p:cSld>
  <p:clrMapOvr>
    <a:masterClrMapping/>
  </p:clrMapOvr>
</p:sld>
</file>

<file path=ppt/theme/theme1.xml><?xml version="1.0" encoding="utf-8"?>
<a:theme xmlns:a="http://schemas.openxmlformats.org/drawingml/2006/main" name="Duman">
  <a:themeElements>
    <a:clrScheme name="Duman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Duman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uman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170</TotalTime>
  <Words>361</Words>
  <Application>Microsoft Office PowerPoint</Application>
  <PresentationFormat>Geniş ekran</PresentationFormat>
  <Paragraphs>51</Paragraphs>
  <Slides>10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5" baseType="lpstr">
      <vt:lpstr>Arial</vt:lpstr>
      <vt:lpstr>Century Gothic</vt:lpstr>
      <vt:lpstr>Comic Sans MS</vt:lpstr>
      <vt:lpstr>Wingdings 3</vt:lpstr>
      <vt:lpstr>Duman</vt:lpstr>
      <vt:lpstr>HİN 134 VEDİK EDEBİYAT  12. HAFTA  UPANİSHADLAR</vt:lpstr>
      <vt:lpstr>UPANİSHADLAR</vt:lpstr>
      <vt:lpstr>UPANİSHADLAR</vt:lpstr>
      <vt:lpstr>UPANİSHADLAR</vt:lpstr>
      <vt:lpstr>UPANİSHADLAR</vt:lpstr>
      <vt:lpstr>UPANİSHADLAR</vt:lpstr>
      <vt:lpstr>UPANİSHADLAR</vt:lpstr>
      <vt:lpstr>UPANİSHADLAR</vt:lpstr>
      <vt:lpstr>UPANİSHADLAR</vt:lpstr>
      <vt:lpstr>UPANİSHADLAR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HİN 134 VEDİK EDEBİYAT  9. HAFTA  UPANİSHADLAR</dc:title>
  <dc:creator>Casper</dc:creator>
  <cp:lastModifiedBy>Casper</cp:lastModifiedBy>
  <cp:revision>17</cp:revision>
  <dcterms:created xsi:type="dcterms:W3CDTF">2020-05-03T03:00:44Z</dcterms:created>
  <dcterms:modified xsi:type="dcterms:W3CDTF">2020-05-05T18:37:31Z</dcterms:modified>
</cp:coreProperties>
</file>