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9" r:id="rId23"/>
    <p:sldId id="281" r:id="rId24"/>
    <p:sldId id="282" r:id="rId25"/>
    <p:sldId id="283" r:id="rId26"/>
    <p:sldId id="284" r:id="rId27"/>
    <p:sldId id="286" r:id="rId2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9D4D-FAE4-4AA0-AE74-F05C888072AC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56440-275F-43F0-AE5F-92841E1491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71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9D4D-FAE4-4AA0-AE74-F05C888072AC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56440-275F-43F0-AE5F-92841E1491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021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9D4D-FAE4-4AA0-AE74-F05C888072AC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56440-275F-43F0-AE5F-92841E1491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8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9D4D-FAE4-4AA0-AE74-F05C888072AC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56440-275F-43F0-AE5F-92841E1491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034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9D4D-FAE4-4AA0-AE74-F05C888072AC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56440-275F-43F0-AE5F-92841E1491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682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9D4D-FAE4-4AA0-AE74-F05C888072AC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56440-275F-43F0-AE5F-92841E1491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840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9D4D-FAE4-4AA0-AE74-F05C888072AC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56440-275F-43F0-AE5F-92841E1491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008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9D4D-FAE4-4AA0-AE74-F05C888072AC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56440-275F-43F0-AE5F-92841E1491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470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9D4D-FAE4-4AA0-AE74-F05C888072AC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56440-275F-43F0-AE5F-92841E1491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74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9D4D-FAE4-4AA0-AE74-F05C888072AC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56440-275F-43F0-AE5F-92841E1491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610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9D4D-FAE4-4AA0-AE74-F05C888072AC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56440-275F-43F0-AE5F-92841E1491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134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D9D4D-FAE4-4AA0-AE74-F05C888072AC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56440-275F-43F0-AE5F-92841E1491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99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Sosyalizasyon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Sosyalizasyon:</a:t>
            </a:r>
            <a:r>
              <a:rPr lang="tr-TR" dirty="0"/>
              <a:t> İnsanların potansiyellerini geliştirdikleri ve kültürlerini öğrendikleri hayat boyu devam eden sosyal deneyim süreci. İnsanlar hayatta kalmak ve kültürlerini öğrenebilmek için sosyalizasyona ihtiyaç duyar.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6325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Gilligan</a:t>
            </a:r>
            <a:r>
              <a:rPr lang="tr-TR" b="1" dirty="0" smtClean="0"/>
              <a:t>: Cinsiyet ve Ahlaki Gelişim Kuramı: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Ahlaki </a:t>
            </a:r>
            <a:r>
              <a:rPr lang="tr-TR" dirty="0"/>
              <a:t>değerlendirmelerin cinsiyet bazlı olduğunu savunur. Erkek çocuklar daha </a:t>
            </a:r>
            <a:r>
              <a:rPr lang="tr-TR" dirty="0" smtClean="0"/>
              <a:t>adalet eksenli </a:t>
            </a:r>
            <a:r>
              <a:rPr lang="tr-TR" dirty="0"/>
              <a:t>kız çocuklar daha ilgi ve </a:t>
            </a:r>
            <a:r>
              <a:rPr lang="tr-TR" dirty="0" smtClean="0"/>
              <a:t>sorumluluk çerçevesinde düşünüyor. </a:t>
            </a:r>
            <a:r>
              <a:rPr lang="tr-TR" dirty="0"/>
              <a:t>Örneğin bir hırsızlık olayına ilişkin olarak erkek çocuklar yasaya aykırı diye </a:t>
            </a:r>
            <a:r>
              <a:rPr lang="tr-TR" dirty="0" smtClean="0"/>
              <a:t>düşünürken, </a:t>
            </a:r>
            <a:r>
              <a:rPr lang="tr-TR" dirty="0"/>
              <a:t>kız çocuklarsa ailesini beslemek </a:t>
            </a:r>
            <a:r>
              <a:rPr lang="tr-TR" dirty="0" smtClean="0"/>
              <a:t>için mi hırsızlık </a:t>
            </a:r>
            <a:r>
              <a:rPr lang="tr-TR" dirty="0"/>
              <a:t>yaptı diye </a:t>
            </a:r>
            <a:r>
              <a:rPr lang="tr-TR" dirty="0" smtClean="0"/>
              <a:t>düşünüyor.</a:t>
            </a:r>
            <a:endParaRPr lang="tr-TR" dirty="0"/>
          </a:p>
          <a:p>
            <a:r>
              <a:rPr lang="tr-TR" dirty="0" err="1"/>
              <a:t>Kohlberg</a:t>
            </a:r>
            <a:r>
              <a:rPr lang="tr-TR" dirty="0"/>
              <a:t>, kurallara dayalı erkek muhakemesini bireye dayalı kadın muhakemesinden üstün tutar. </a:t>
            </a:r>
            <a:r>
              <a:rPr lang="tr-TR" dirty="0" err="1"/>
              <a:t>Gilligan</a:t>
            </a:r>
            <a:r>
              <a:rPr lang="tr-TR" dirty="0"/>
              <a:t> ise, erkeklerin normlarının yargılama için kullanılmasını eleştirir. Nancy </a:t>
            </a:r>
            <a:r>
              <a:rPr lang="tr-TR" dirty="0" err="1"/>
              <a:t>Chodorow</a:t>
            </a:r>
            <a:r>
              <a:rPr lang="tr-TR" dirty="0"/>
              <a:t> (1994), çocukların anne babadan etkilendiğini, kız çocukların anneleri gibi sorumluluk sahibi, erkeklerinse babaları gibi sistemli, bağımsız kişilikler geliştirdiklerini düşünürler.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9349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George </a:t>
            </a:r>
            <a:r>
              <a:rPr lang="tr-TR" b="1" dirty="0" err="1"/>
              <a:t>Herbert</a:t>
            </a:r>
            <a:r>
              <a:rPr lang="tr-TR" b="1" dirty="0"/>
              <a:t> </a:t>
            </a:r>
            <a:r>
              <a:rPr lang="tr-TR" b="1" dirty="0" err="1"/>
              <a:t>Mead’in</a:t>
            </a:r>
            <a:r>
              <a:rPr lang="tr-TR" b="1" dirty="0"/>
              <a:t> Sosyal Benlik / Davranışçılık Kuramı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Bu kuramı, sosyal deneyim bir kişinin kişiliğini nasıl etkiler anlamak için geliştirmiştir.</a:t>
            </a:r>
          </a:p>
          <a:p>
            <a:r>
              <a:rPr lang="tr-TR" dirty="0"/>
              <a:t>Benlik: Bir bireyin </a:t>
            </a:r>
            <a:r>
              <a:rPr lang="tr-TR" i="1" dirty="0"/>
              <a:t>öz farkındalıktan ve öz imajdan</a:t>
            </a:r>
            <a:r>
              <a:rPr lang="tr-TR" dirty="0"/>
              <a:t> oluşan kişiliğinin bir parçasıdır. </a:t>
            </a:r>
          </a:p>
          <a:p>
            <a:r>
              <a:rPr lang="tr-TR" i="1" dirty="0" err="1"/>
              <a:t>Mead’in</a:t>
            </a:r>
            <a:r>
              <a:rPr lang="tr-TR" i="1" dirty="0"/>
              <a:t> Temel Savları</a:t>
            </a:r>
            <a:r>
              <a:rPr lang="tr-TR" b="1" i="1" dirty="0"/>
              <a:t>:</a:t>
            </a:r>
            <a:endParaRPr lang="tr-TR" dirty="0"/>
          </a:p>
          <a:p>
            <a:pPr lvl="0"/>
            <a:r>
              <a:rPr lang="tr-TR" dirty="0"/>
              <a:t>Benlik doğuştan gelmez, benliği biyolojik güdüler yönlendirmez </a:t>
            </a:r>
            <a:endParaRPr lang="tr-TR" dirty="0" smtClean="0"/>
          </a:p>
          <a:p>
            <a:pPr lvl="0"/>
            <a:r>
              <a:rPr lang="tr-TR" dirty="0" smtClean="0"/>
              <a:t>Benlik </a:t>
            </a:r>
            <a:r>
              <a:rPr lang="tr-TR" dirty="0"/>
              <a:t>sosyal deneyimle gelişir</a:t>
            </a:r>
          </a:p>
          <a:p>
            <a:pPr lvl="0"/>
            <a:r>
              <a:rPr lang="tr-TR" dirty="0"/>
              <a:t>Sosyal deneyim sembollerin değişimi ile gerçekleşir. </a:t>
            </a:r>
            <a:r>
              <a:rPr lang="tr-TR" dirty="0" smtClean="0"/>
              <a:t>kelimeler</a:t>
            </a:r>
            <a:r>
              <a:rPr lang="tr-TR" dirty="0"/>
              <a:t>, </a:t>
            </a:r>
            <a:r>
              <a:rPr lang="tr-TR" dirty="0" smtClean="0"/>
              <a:t>semboller, jestler</a:t>
            </a:r>
            <a:endParaRPr lang="tr-TR" dirty="0"/>
          </a:p>
          <a:p>
            <a:pPr lvl="0"/>
            <a:r>
              <a:rPr lang="tr-TR" dirty="0"/>
              <a:t>Anlam çıkarma çabası karşı tarafın niyetini anlamaktır. </a:t>
            </a:r>
          </a:p>
          <a:p>
            <a:pPr lvl="0"/>
            <a:r>
              <a:rPr lang="tr-TR" dirty="0" err="1"/>
              <a:t>Mead’in</a:t>
            </a:r>
            <a:r>
              <a:rPr lang="tr-TR" dirty="0"/>
              <a:t> başkasının rolünü üstlenme kavramı. Başkalarının niyetini anlamak için, onların yerine kendimizi koyarız, kendimize dışarıdan bakarız.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2368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/>
              <a:t>Aynada akseden ben:</a:t>
            </a:r>
            <a:r>
              <a:rPr lang="tr-TR" dirty="0"/>
              <a:t> </a:t>
            </a:r>
            <a:r>
              <a:rPr lang="tr-TR" dirty="0" smtClean="0"/>
              <a:t>insanların </a:t>
            </a:r>
            <a:r>
              <a:rPr lang="tr-TR" dirty="0"/>
              <a:t>bizi nasıl gördüğünü düşünmemize dayanan benlik </a:t>
            </a:r>
            <a:r>
              <a:rPr lang="tr-TR" dirty="0" smtClean="0"/>
              <a:t>imajı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Özne Ben (I) ve Nesne Ben (Me):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Benlik </a:t>
            </a:r>
            <a:r>
              <a:rPr lang="tr-TR" dirty="0"/>
              <a:t>iki bölümden oluşur, 1.’si, I, öznedir ve aktiftir, Bir şey yapma girişiminde </a:t>
            </a:r>
            <a:r>
              <a:rPr lang="tr-TR" dirty="0" smtClean="0"/>
              <a:t>bulunur. </a:t>
            </a:r>
            <a:r>
              <a:rPr lang="tr-TR" dirty="0"/>
              <a:t>Daha sonra diğerlerinin bize nasıl tepki verdiğine göre davranışlarımızı biçimlendiririz, bunu da benliğin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</a:t>
            </a:r>
            <a:r>
              <a:rPr lang="tr-TR" dirty="0"/>
              <a:t>. Bölümü nesne (me) yapar. Diğer kişinin yerini alarak kendimizin farkına varırız.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722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Benliği </a:t>
            </a:r>
            <a:r>
              <a:rPr lang="tr-TR" b="1" dirty="0" smtClean="0"/>
              <a:t>Geliştirmek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Benlik </a:t>
            </a:r>
            <a:r>
              <a:rPr lang="tr-TR" dirty="0"/>
              <a:t>gelişimi diğer insanların rollerini üstlenerek olur</a:t>
            </a:r>
          </a:p>
          <a:p>
            <a:r>
              <a:rPr lang="tr-TR" dirty="0"/>
              <a:t>Çocuklar dil ve sembolleri kullandıkça benlikleri gelişir. Önemli diğerlerinin rolleri üstlenilir ve gelişim sağlanır. </a:t>
            </a:r>
            <a:endParaRPr lang="tr-TR" dirty="0" smtClean="0"/>
          </a:p>
          <a:p>
            <a:r>
              <a:rPr lang="tr-TR" b="1" i="1" dirty="0" smtClean="0"/>
              <a:t>Önemli </a:t>
            </a:r>
            <a:r>
              <a:rPr lang="tr-TR" b="1" i="1" dirty="0"/>
              <a:t>diğerleri:</a:t>
            </a:r>
            <a:r>
              <a:rPr lang="tr-TR" dirty="0"/>
              <a:t> sosyalizasyon süreci açısından özel önemde olan anne-baba gibi insanlar. </a:t>
            </a:r>
            <a:endParaRPr lang="tr-TR" dirty="0" smtClean="0"/>
          </a:p>
          <a:p>
            <a:r>
              <a:rPr lang="tr-TR" b="1" i="1" dirty="0" smtClean="0"/>
              <a:t>Genelleştirilmiş diğeri (</a:t>
            </a:r>
            <a:r>
              <a:rPr lang="tr-TR" b="1" i="1" dirty="0" err="1" smtClean="0"/>
              <a:t>generalized</a:t>
            </a:r>
            <a:r>
              <a:rPr lang="tr-TR" b="1" i="1" dirty="0" smtClean="0"/>
              <a:t> </a:t>
            </a:r>
            <a:r>
              <a:rPr lang="tr-TR" b="1" i="1" dirty="0" err="1" smtClean="0"/>
              <a:t>other</a:t>
            </a:r>
            <a:r>
              <a:rPr lang="tr-TR" b="1" i="1" dirty="0" smtClean="0"/>
              <a:t>):</a:t>
            </a:r>
            <a:r>
              <a:rPr lang="tr-TR" dirty="0" smtClean="0"/>
              <a:t> </a:t>
            </a:r>
            <a:r>
              <a:rPr lang="tr-TR" dirty="0"/>
              <a:t>kendimizi değerlendirmede referans olarak kullandığımız, yaygın kültürel normlar ve değerler. Hayat boyu benlik sosyal deneyimlerle değişime uğrar.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1964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Erikson’un</a:t>
            </a:r>
            <a:r>
              <a:rPr lang="tr-TR" b="1" dirty="0" smtClean="0"/>
              <a:t> Gelişimin Sekiz Evresi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tr-TR" dirty="0" smtClean="0"/>
              <a:t>Evre</a:t>
            </a:r>
            <a:r>
              <a:rPr lang="tr-TR" dirty="0"/>
              <a:t>: Bebeklik Dönemi – temel güvene karşı güvensizlik: Bebekler ilk 8 ay dünyanın güvenilir bir yer olduğuna dair sınavlarını verirler</a:t>
            </a:r>
          </a:p>
          <a:p>
            <a:pPr lvl="0"/>
            <a:r>
              <a:rPr lang="tr-TR" dirty="0"/>
              <a:t>Evre: Okul öncesi dönem-özerkliğe karşı kuşku ve utanç: ikinci sınav dünya ile tutarlı biçimde mücadelenin öğrenildiği 3 yaşı. Öz kontrol kazanmada başarısız olmak çocukları kendi yetenekleri hakkında kuşku duymaya yönlendirir.</a:t>
            </a:r>
          </a:p>
          <a:p>
            <a:pPr lvl="0"/>
            <a:r>
              <a:rPr lang="tr-TR" dirty="0"/>
              <a:t>Evre: Okul Öncesi Dönem-girişimciliğe karşı suçluluk: 4-5 yaşlarındaki çocuklar çevreleri (aile dışı) meşgul olmayı ve gerek aile gerekse dışarıdaki çevrelerinin ihtiyaçlarını karşılamada suçluluk ve başarısızlığı öğrenmelidir.</a:t>
            </a:r>
          </a:p>
          <a:p>
            <a:pPr lvl="0"/>
            <a:r>
              <a:rPr lang="tr-TR" dirty="0"/>
              <a:t>Evre: Ergenlik Öncesi Dönem-çalışkan olmaya karşı aşağılık duygusu: 6-13 okul dönem. Başarılarından guru duyar ya da zorlukların üstesinden gelemeyeceklerini anlarlar.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414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tr-TR" dirty="0" smtClean="0"/>
              <a:t>Evre- Ergenlik – kimliğe karşı kimlik karmaşası: Ergenlik yaşlarında gençler kendi kişiliklerini oluşturmakla mücadele ederler. Kendilerini diğerleri ile özdeşleştirir ama tek ve özel olmak isterler.</a:t>
            </a:r>
          </a:p>
          <a:p>
            <a:pPr lvl="0"/>
            <a:r>
              <a:rPr lang="tr-TR" dirty="0" smtClean="0"/>
              <a:t>Evre: İlk yetişkinlik dönemi-samimiyete karşı yalnızlık: gençler yakın arkadaşlık, aşk bağlanma aynı zamanda bağımsız olmak ister ve bu hisleri dengelemeye çabalar</a:t>
            </a:r>
          </a:p>
          <a:p>
            <a:pPr lvl="0"/>
            <a:r>
              <a:rPr lang="tr-TR" dirty="0" smtClean="0"/>
              <a:t>Evre- Yetişkinlik dönemi-fark yaratmaya karşı içe dönüklük: Aile, iş ve yakın çevrede başarısız olunduğunda kişiler içe kapanır</a:t>
            </a:r>
          </a:p>
          <a:p>
            <a:pPr lvl="0"/>
            <a:r>
              <a:rPr lang="tr-TR" dirty="0" smtClean="0"/>
              <a:t>Evre-Yaşlılık dönemi-fark yaratmaya karşı içe dönüklük: hayatın sonu geldiği için gençliğe dönüp neyi başardıklarını görmeye çalışırlar. İçine kapalı olanlar için yaşlılık mutsuzluk ve kaçırılmış fırsatları gözler önüne taşır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3178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Sosyalizasyon Faktörleri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i="1" dirty="0" smtClean="0"/>
              <a:t>A. Aile/çocukluk </a:t>
            </a:r>
            <a:r>
              <a:rPr lang="tr-TR" b="1" i="1" dirty="0"/>
              <a:t>ilk dönem: </a:t>
            </a:r>
            <a:r>
              <a:rPr lang="tr-TR" dirty="0"/>
              <a:t>Birkaç yıl boyunca çocuklar okula başlayana dek aileler değer, inanç ve beceri öğretirler. Aileden başka </a:t>
            </a:r>
            <a:r>
              <a:rPr lang="tr-TR" dirty="0" err="1"/>
              <a:t>hiçbirşey</a:t>
            </a:r>
            <a:r>
              <a:rPr lang="tr-TR" dirty="0"/>
              <a:t> çocuğa yeterli mutluluk ve uyumu sağlayamaz</a:t>
            </a:r>
            <a:r>
              <a:rPr lang="tr-TR" dirty="0" smtClean="0"/>
              <a:t>. </a:t>
            </a:r>
            <a:r>
              <a:rPr lang="tr-TR" dirty="0"/>
              <a:t>Aile ve çevredeki insanların niteliği, çocuğun dünyayı nasıl gördüğünü belirler. </a:t>
            </a:r>
            <a:endParaRPr lang="tr-TR" dirty="0" smtClean="0"/>
          </a:p>
          <a:p>
            <a:pPr lvl="0"/>
            <a:r>
              <a:rPr lang="tr-TR" b="1" dirty="0"/>
              <a:t>B</a:t>
            </a:r>
            <a:r>
              <a:rPr lang="tr-TR" b="1" dirty="0" smtClean="0"/>
              <a:t>) </a:t>
            </a:r>
            <a:r>
              <a:rPr lang="tr-TR" b="1" dirty="0"/>
              <a:t>I</a:t>
            </a:r>
            <a:r>
              <a:rPr lang="tr-TR" b="1" dirty="0" smtClean="0"/>
              <a:t>rk </a:t>
            </a:r>
            <a:r>
              <a:rPr lang="tr-TR" b="1" dirty="0"/>
              <a:t>ve sınıf</a:t>
            </a:r>
            <a:r>
              <a:rPr lang="tr-TR" dirty="0"/>
              <a:t>: </a:t>
            </a:r>
            <a:r>
              <a:rPr lang="tr-TR" dirty="0" smtClean="0"/>
              <a:t>Irk bilinci </a:t>
            </a:r>
            <a:r>
              <a:rPr lang="tr-TR" dirty="0"/>
              <a:t>ailede </a:t>
            </a:r>
            <a:r>
              <a:rPr lang="tr-TR" dirty="0" smtClean="0"/>
              <a:t>öğrenilir. Sınıf </a:t>
            </a:r>
            <a:r>
              <a:rPr lang="tr-TR" dirty="0"/>
              <a:t>bilinci de ailede öğrenilir. Çocuk ailelerine nasıl davranıldığın gözlemler ve sınıfını öğrenir. Zengin aileler çocuklarının yaratıcı ve değerlendirici özelliklerini geliştirmelerini </a:t>
            </a:r>
            <a:r>
              <a:rPr lang="tr-TR" dirty="0" smtClean="0"/>
              <a:t>isterken; </a:t>
            </a:r>
            <a:r>
              <a:rPr lang="tr-TR" dirty="0"/>
              <a:t>f</a:t>
            </a:r>
            <a:r>
              <a:rPr lang="tr-TR" dirty="0" smtClean="0"/>
              <a:t>akir </a:t>
            </a:r>
            <a:r>
              <a:rPr lang="tr-TR" dirty="0"/>
              <a:t>aileler </a:t>
            </a:r>
            <a:r>
              <a:rPr lang="tr-TR" dirty="0" smtClean="0"/>
              <a:t>ise çocuklardan itaat etmelerini bekler.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0919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Okul: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dirty="0" smtClean="0"/>
              <a:t>Okul </a:t>
            </a:r>
            <a:r>
              <a:rPr lang="tr-TR" dirty="0"/>
              <a:t>ırk ve sınıf bilincini verir</a:t>
            </a:r>
          </a:p>
          <a:p>
            <a:pPr lvl="0"/>
            <a:r>
              <a:rPr lang="tr-TR" dirty="0"/>
              <a:t>Herkes kendi sınıf ve ırkına göre bir grup oluşturur</a:t>
            </a:r>
          </a:p>
          <a:p>
            <a:pPr lvl="0"/>
            <a:r>
              <a:rPr lang="tr-TR" dirty="0"/>
              <a:t>Erkekler daha fazla fiziksel aktivitede bulunur, kızlar küçük işlerle uğraşır, sessizdirler</a:t>
            </a:r>
          </a:p>
          <a:p>
            <a:pPr lvl="0"/>
            <a:r>
              <a:rPr lang="tr-TR" dirty="0"/>
              <a:t>Çocuklar gizli </a:t>
            </a:r>
            <a:r>
              <a:rPr lang="tr-TR" dirty="0" smtClean="0"/>
              <a:t>müfredatı </a:t>
            </a:r>
            <a:r>
              <a:rPr lang="tr-TR" dirty="0"/>
              <a:t>(gayrı resmi olarak öğretilenler) </a:t>
            </a:r>
            <a:r>
              <a:rPr lang="tr-TR" dirty="0" smtClean="0"/>
              <a:t>da </a:t>
            </a:r>
            <a:r>
              <a:rPr lang="tr-TR" dirty="0"/>
              <a:t>öğrenir.</a:t>
            </a:r>
          </a:p>
          <a:p>
            <a:pPr lvl="0"/>
            <a:r>
              <a:rPr lang="tr-TR" dirty="0"/>
              <a:t>Aktivitelerle ‘kazanan’ ve ‘kaybeden’ olduğunu rekabeti ve uyumu öğrenir</a:t>
            </a:r>
          </a:p>
          <a:p>
            <a:pPr lvl="0"/>
            <a:r>
              <a:rPr lang="tr-TR" dirty="0"/>
              <a:t>Gelir düzeyi yüksek toplumlarda eğitim ve düşük olanda </a:t>
            </a:r>
            <a:r>
              <a:rPr lang="tr-TR" dirty="0" smtClean="0"/>
              <a:t>farklılaşır. </a:t>
            </a:r>
            <a:r>
              <a:rPr lang="tr-TR" dirty="0"/>
              <a:t>Yüksek gelirli aile çocukları eğitimden daha çok </a:t>
            </a:r>
            <a:r>
              <a:rPr lang="tr-TR" dirty="0" smtClean="0"/>
              <a:t>yararlanıyor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İlk bürokrasi </a:t>
            </a:r>
            <a:r>
              <a:rPr lang="tr-TR" dirty="0" smtClean="0"/>
              <a:t>deneyimi yaşanır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81328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Akran Grubu: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ilgi </a:t>
            </a:r>
            <a:r>
              <a:rPr lang="tr-TR" dirty="0"/>
              <a:t>sosyal düzey ve yaş olarak aynı olan sosyal grup. </a:t>
            </a:r>
          </a:p>
          <a:p>
            <a:pPr lvl="0"/>
            <a:r>
              <a:rPr lang="tr-TR" dirty="0"/>
              <a:t> Aile içinde konuşulmayan ve kabul görmeyen konular konuşulur</a:t>
            </a:r>
          </a:p>
          <a:p>
            <a:pPr lvl="0"/>
            <a:r>
              <a:rPr lang="tr-TR" dirty="0"/>
              <a:t>Genç ve yaşlı akranların davranışları nesil farkından dolayı farklıdır.</a:t>
            </a:r>
          </a:p>
          <a:p>
            <a:pPr lvl="0"/>
            <a:r>
              <a:rPr lang="tr-TR" dirty="0"/>
              <a:t>Umut edilen sosyalleşme: Bir kişinin arzu ettiği konuma gelmesine yardımcı olan öğrenme (dahil olunmak istenen grubun kelimelerinin ve stillerinin kullanılması)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1723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Kitle İletişim Araçları: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TV</a:t>
            </a:r>
            <a:r>
              <a:rPr lang="tr-TR" dirty="0"/>
              <a:t>, internet yerel kültürün değişmesini </a:t>
            </a:r>
            <a:r>
              <a:rPr lang="tr-TR" dirty="0" smtClean="0"/>
              <a:t>sağlar ahlaki kodları değiştirir</a:t>
            </a:r>
            <a:endParaRPr lang="tr-TR" dirty="0"/>
          </a:p>
          <a:p>
            <a:pPr lvl="0"/>
            <a:r>
              <a:rPr lang="tr-TR" dirty="0"/>
              <a:t>Kitle iletişimi: herkese hitabeden iletişimi daha geniş bir izleyici kitlesi ile buluşturmaktır.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4563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Kişilik: </a:t>
            </a:r>
            <a:r>
              <a:rPr lang="tr-TR" dirty="0" smtClean="0"/>
              <a:t>Bir bireyin oldukça tutarlı davranma, düşünme ve hissetme biçimi. Geliştirilin kişilikler çevreye bağlı.</a:t>
            </a:r>
          </a:p>
          <a:p>
            <a:r>
              <a:rPr lang="tr-TR" dirty="0" smtClean="0"/>
              <a:t>“İnsanın doğası sosyal gelişimdir.”: sosyal gelişim davranışı belirler.</a:t>
            </a:r>
          </a:p>
          <a:p>
            <a:r>
              <a:rPr lang="tr-TR" b="1" dirty="0" smtClean="0"/>
              <a:t>Darwin’in sosyal bilimlere etkisi:</a:t>
            </a:r>
            <a:r>
              <a:rPr lang="tr-TR" dirty="0" smtClean="0"/>
              <a:t> 1859’daki çalışması içgüdü temeli yaklaşımları öne </a:t>
            </a:r>
            <a:r>
              <a:rPr lang="tr-TR" dirty="0" smtClean="0"/>
              <a:t>çıkardı. </a:t>
            </a:r>
          </a:p>
          <a:p>
            <a:r>
              <a:rPr lang="tr-TR" dirty="0" smtClean="0"/>
              <a:t>Sosyal </a:t>
            </a:r>
            <a:r>
              <a:rPr lang="tr-TR" dirty="0" err="1" smtClean="0"/>
              <a:t>Darwinizm</a:t>
            </a:r>
            <a:r>
              <a:rPr lang="tr-TR" dirty="0" smtClean="0"/>
              <a:t> ortaya çıktı. Kültürel </a:t>
            </a:r>
            <a:r>
              <a:rPr lang="tr-TR" dirty="0" smtClean="0"/>
              <a:t>çalışmalar yapanlar teknolojisi geri toplumların biyolojik olarak daha az evrimleştiğini ve yetersiz olduklarını savundu.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8405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Televizyon ve Siyaset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Medya manipülasyon yapar;</a:t>
            </a:r>
            <a:r>
              <a:rPr lang="tr-TR" dirty="0" smtClean="0"/>
              <a:t> </a:t>
            </a:r>
            <a:r>
              <a:rPr lang="tr-TR" dirty="0"/>
              <a:t>etnik </a:t>
            </a:r>
            <a:r>
              <a:rPr lang="tr-TR" dirty="0" smtClean="0"/>
              <a:t>dini cinsel azınlıklar düşük konumlarda gösterilir (bahçıvan</a:t>
            </a:r>
            <a:r>
              <a:rPr lang="tr-TR" dirty="0"/>
              <a:t>, </a:t>
            </a:r>
            <a:r>
              <a:rPr lang="tr-TR" dirty="0" smtClean="0"/>
              <a:t>uşak) </a:t>
            </a:r>
            <a:endParaRPr lang="tr-TR" dirty="0"/>
          </a:p>
          <a:p>
            <a:r>
              <a:rPr lang="tr-TR" dirty="0" smtClean="0"/>
              <a:t>Yönetici elitler daha yüksek konumlarda yer alır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64200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Sosyalizasyon ve Yaşam Seyri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Çocukluk:</a:t>
            </a:r>
            <a:endParaRPr lang="tr-TR" dirty="0"/>
          </a:p>
          <a:p>
            <a:pPr lvl="0"/>
            <a:r>
              <a:rPr lang="tr-TR" dirty="0"/>
              <a:t>Dünyada 160 milyon çocuk çalışmaktadır</a:t>
            </a:r>
          </a:p>
          <a:p>
            <a:pPr lvl="0"/>
            <a:r>
              <a:rPr lang="tr-TR" dirty="0"/>
              <a:t>Yarısı tam zamanlı işlerde, yarısı bedensel ve zihinsel açıdan zararlı işlerde</a:t>
            </a:r>
          </a:p>
          <a:p>
            <a:pPr lvl="0"/>
            <a:r>
              <a:rPr lang="tr-TR" dirty="0"/>
              <a:t>Kuzey Amerikalılar </a:t>
            </a:r>
            <a:r>
              <a:rPr lang="tr-TR" dirty="0" smtClean="0"/>
              <a:t>çocukluğun 12 </a:t>
            </a:r>
            <a:r>
              <a:rPr lang="tr-TR" dirty="0"/>
              <a:t>yaşına dek öğrenme ve oyunla geçmesi </a:t>
            </a:r>
            <a:r>
              <a:rPr lang="tr-TR" dirty="0" smtClean="0"/>
              <a:t>gerektiğini düşünüyorlar</a:t>
            </a:r>
            <a:endParaRPr lang="tr-TR" dirty="0"/>
          </a:p>
          <a:p>
            <a:pPr lvl="0"/>
            <a:r>
              <a:rPr lang="tr-TR" dirty="0"/>
              <a:t>Orta Çağ’da 4-5 yaşındaki çocuklara yetişkin gibi </a:t>
            </a:r>
            <a:r>
              <a:rPr lang="tr-TR" dirty="0" smtClean="0"/>
              <a:t>davranılıyordu</a:t>
            </a:r>
            <a:endParaRPr lang="tr-TR" dirty="0"/>
          </a:p>
          <a:p>
            <a:pPr lvl="0"/>
            <a:r>
              <a:rPr lang="tr-TR" dirty="0"/>
              <a:t>Çocukluk biyolojiye değil kültüre </a:t>
            </a:r>
            <a:r>
              <a:rPr lang="tr-TR" dirty="0" smtClean="0"/>
              <a:t>dayalı kurgulanır</a:t>
            </a:r>
            <a:endParaRPr lang="tr-TR" dirty="0"/>
          </a:p>
          <a:p>
            <a:pPr lvl="0"/>
            <a:r>
              <a:rPr lang="tr-TR" dirty="0" smtClean="0"/>
              <a:t>Modern dönemde çocukluk </a:t>
            </a:r>
            <a:r>
              <a:rPr lang="tr-TR" dirty="0"/>
              <a:t>çağı boşanmalar, az denetimden </a:t>
            </a:r>
            <a:r>
              <a:rPr lang="tr-TR" dirty="0" smtClean="0"/>
              <a:t>dolayı daha </a:t>
            </a:r>
            <a:r>
              <a:rPr lang="tr-TR" dirty="0"/>
              <a:t>uzun sürüyor. </a:t>
            </a:r>
            <a:r>
              <a:rPr lang="tr-TR" dirty="0" smtClean="0"/>
              <a:t>TV Internet yetişkinlerin </a:t>
            </a:r>
            <a:r>
              <a:rPr lang="tr-TR" dirty="0"/>
              <a:t>dünyası </a:t>
            </a:r>
            <a:r>
              <a:rPr lang="tr-TR" dirty="0" smtClean="0"/>
              <a:t>ile çocukları erke tanıştırıyor</a:t>
            </a:r>
            <a:r>
              <a:rPr lang="tr-TR" dirty="0"/>
              <a:t>. Eskiden 10-12 yaşta deneyimlenenler 12-14 yaşta </a:t>
            </a:r>
            <a:r>
              <a:rPr lang="tr-TR" dirty="0" smtClean="0"/>
              <a:t>deneyimleniyor</a:t>
            </a:r>
            <a:endParaRPr lang="tr-TR" dirty="0"/>
          </a:p>
          <a:p>
            <a:pPr lvl="0"/>
            <a:r>
              <a:rPr lang="tr-TR" dirty="0"/>
              <a:t>Bugünün çocukları 50 yıl önceki çocuklara göre daha fazla stres ve endişeye sahip</a:t>
            </a:r>
          </a:p>
          <a:p>
            <a:pPr lvl="0"/>
            <a:r>
              <a:rPr lang="tr-TR" dirty="0"/>
              <a:t>Ekonomisi geri ülkelerde çocuk işçi daha </a:t>
            </a:r>
            <a:r>
              <a:rPr lang="tr-TR" dirty="0" smtClean="0"/>
              <a:t>yaygındır</a:t>
            </a:r>
            <a:endParaRPr lang="tr-TR" dirty="0"/>
          </a:p>
          <a:p>
            <a:pPr marL="0" lv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5749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Ergenlik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Ergenlik </a:t>
            </a:r>
            <a:r>
              <a:rPr lang="tr-TR" dirty="0"/>
              <a:t>ve gençlik yılları gençlerin kişiliklerini geliştirme mücadelesindeki duygusal ve sosyal karmaşıklıkla </a:t>
            </a:r>
            <a:r>
              <a:rPr lang="tr-TR" dirty="0" smtClean="0"/>
              <a:t>ilişkilidir</a:t>
            </a:r>
            <a:endParaRPr lang="tr-TR" dirty="0"/>
          </a:p>
          <a:p>
            <a:pPr lvl="0"/>
            <a:r>
              <a:rPr lang="tr-TR" dirty="0"/>
              <a:t>Ergenlik çelişkilerle </a:t>
            </a:r>
            <a:r>
              <a:rPr lang="tr-TR" dirty="0" smtClean="0"/>
              <a:t>doludur: </a:t>
            </a:r>
            <a:r>
              <a:rPr lang="tr-TR" dirty="0"/>
              <a:t>18’inde bira </a:t>
            </a:r>
            <a:r>
              <a:rPr lang="tr-TR" dirty="0" smtClean="0"/>
              <a:t>yasaktır ama çocuklar </a:t>
            </a:r>
            <a:r>
              <a:rPr lang="tr-TR" dirty="0"/>
              <a:t>askerliğe </a:t>
            </a:r>
            <a:r>
              <a:rPr lang="tr-TR" dirty="0" smtClean="0"/>
              <a:t>gönderilirler. </a:t>
            </a:r>
            <a:endParaRPr lang="tr-TR" dirty="0"/>
          </a:p>
          <a:p>
            <a:pPr lvl="0"/>
            <a:r>
              <a:rPr lang="tr-TR" dirty="0"/>
              <a:t>Ergenlik sosyal kökene göre değişir. İşçi sınıfı çocukları liseden sonra doğrudan anne baba olur, zengin aile </a:t>
            </a:r>
            <a:r>
              <a:rPr lang="tr-TR" dirty="0" smtClean="0"/>
              <a:t>çocukları ise </a:t>
            </a:r>
            <a:r>
              <a:rPr lang="tr-TR" dirty="0"/>
              <a:t>gençlik dönemini 30’lara dek uzatır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22141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Yetişkinlik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Hayatta </a:t>
            </a:r>
            <a:r>
              <a:rPr lang="tr-TR" dirty="0"/>
              <a:t>birçok başarının gerçekleştiği aşamadır. Kişilik bu aşamada biçimlenmiş olsa da yeni hayat deneyimleriyle değişmeye devam eder. </a:t>
            </a:r>
          </a:p>
          <a:p>
            <a:pPr lvl="0"/>
            <a:r>
              <a:rPr lang="tr-TR" dirty="0"/>
              <a:t>Biyolojik bir tanımı yok. İşe başlanan aile kurulan dönem gibi algılanır</a:t>
            </a:r>
          </a:p>
          <a:p>
            <a:pPr lvl="0"/>
            <a:r>
              <a:rPr lang="tr-TR" dirty="0"/>
              <a:t>Ölüm, işsizlik, boşanma benliği değişime uğratabilir</a:t>
            </a:r>
          </a:p>
        </p:txBody>
      </p:sp>
    </p:spTree>
    <p:extLst>
      <p:ext uri="{BB962C8B-B14F-4D97-AF65-F5344CB8AC3E}">
        <p14:creationId xmlns:p14="http://schemas.microsoft.com/office/powerpoint/2010/main" val="4088614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Orta Yetişkinlik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Bu </a:t>
            </a:r>
            <a:r>
              <a:rPr lang="tr-TR" dirty="0"/>
              <a:t>dönemde kadınlar şayet boşanmışsa zor durma düşer. Kadınlar okula geri döner ya da yeni kariyer fırsatları kovalar. </a:t>
            </a:r>
          </a:p>
          <a:p>
            <a:pPr lvl="0"/>
            <a:r>
              <a:rPr lang="tr-TR" dirty="0"/>
              <a:t>Erkekler ulaşamadıkları kariyer için hayıflanır ya da kariyer nedeniyle feda ettiklerine üzülür.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298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Yaşlılık ve Ölüm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/>
              <a:t>Yaşlılık</a:t>
            </a:r>
            <a:endParaRPr lang="tr-TR" dirty="0"/>
          </a:p>
          <a:p>
            <a:pPr lvl="0"/>
            <a:r>
              <a:rPr lang="tr-TR" dirty="0"/>
              <a:t>Biyoloji ve kültür tarafından tanımlanır</a:t>
            </a:r>
          </a:p>
          <a:p>
            <a:pPr lvl="0"/>
            <a:r>
              <a:rPr lang="tr-TR" dirty="0" smtClean="0"/>
              <a:t>Yeni </a:t>
            </a:r>
            <a:r>
              <a:rPr lang="tr-TR" dirty="0"/>
              <a:t>rol ve sorumluluklar üstlenilir</a:t>
            </a:r>
          </a:p>
          <a:p>
            <a:pPr lvl="0"/>
            <a:r>
              <a:rPr lang="tr-TR" dirty="0"/>
              <a:t>Geleneksel toplumlar, yaşlıları otorite olarak görür ve saygı gösterir.</a:t>
            </a:r>
          </a:p>
          <a:p>
            <a:pPr lvl="0"/>
            <a:r>
              <a:rPr lang="tr-TR" dirty="0"/>
              <a:t>Sanayileşmiş toplumlar, yaşlıları elden çıkmış, </a:t>
            </a:r>
            <a:r>
              <a:rPr lang="tr-TR" dirty="0" smtClean="0"/>
              <a:t>değersiz kişiler </a:t>
            </a:r>
            <a:r>
              <a:rPr lang="tr-TR" dirty="0"/>
              <a:t>olarak görür. </a:t>
            </a:r>
          </a:p>
          <a:p>
            <a:r>
              <a:rPr lang="tr-TR" b="1" dirty="0"/>
              <a:t>Ölümü ve Ölmeyi Kabul Etmek</a:t>
            </a:r>
            <a:endParaRPr lang="tr-TR" dirty="0"/>
          </a:p>
          <a:p>
            <a:r>
              <a:rPr lang="tr-TR" dirty="0"/>
              <a:t>Yaşlılar için sosyalizasyonun bir aşamasıdır. Bu evre dört aşamadan oluşur: inkar, kızgınlık, anlaşma-teslim olma ve kabul etme.</a:t>
            </a:r>
          </a:p>
          <a:p>
            <a:pPr lvl="0"/>
            <a:r>
              <a:rPr lang="tr-TR" dirty="0"/>
              <a:t>Hayatın her aşamasının sosyal yönden tanımlanması toplumdan topluma değişir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25357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Bütüncül Kurumlar: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İnsanların </a:t>
            </a:r>
            <a:r>
              <a:rPr lang="tr-TR" dirty="0"/>
              <a:t>toplumun diğer kesiminden izole edildiği ve idari görevliler tarafından yönlendirildiği </a:t>
            </a:r>
            <a:r>
              <a:rPr lang="tr-TR" dirty="0" smtClean="0"/>
              <a:t>kurumlar: Örnek: hapishane</a:t>
            </a:r>
            <a:r>
              <a:rPr lang="tr-TR" dirty="0"/>
              <a:t>, akıl </a:t>
            </a:r>
            <a:r>
              <a:rPr lang="tr-TR" dirty="0" smtClean="0"/>
              <a:t>hastanesi</a:t>
            </a:r>
            <a:r>
              <a:rPr lang="tr-TR" dirty="0" smtClean="0"/>
              <a:t>, ıslahevi vb.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1- </a:t>
            </a:r>
            <a:r>
              <a:rPr lang="tr-TR" dirty="0"/>
              <a:t>Görevliler hayatın yönünü tayin eder (nerede ne zaman yenecek, içilecek vs. ),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2- </a:t>
            </a:r>
            <a:r>
              <a:rPr lang="tr-TR" dirty="0"/>
              <a:t>Hayat standartlaşmıştır.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3- </a:t>
            </a:r>
            <a:r>
              <a:rPr lang="tr-TR" dirty="0"/>
              <a:t>Önceden belirlenen kurallar ve rutinler var ve uymak zorunludur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63876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Kohort</a:t>
            </a:r>
            <a:r>
              <a:rPr lang="tr-TR" b="1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Ortak yönü yaşı olan insanların ortak bir şeyi </a:t>
            </a:r>
            <a:r>
              <a:rPr lang="tr-TR" dirty="0" smtClean="0"/>
              <a:t>paylaşması</a:t>
            </a:r>
            <a:endParaRPr lang="tr-TR" dirty="0" smtClean="0"/>
          </a:p>
          <a:p>
            <a:r>
              <a:rPr lang="tr-TR" dirty="0" smtClean="0"/>
              <a:t>Toplumda Özgür müyüz? Toplum nasıl düşündüğümüzü, nasıl hissettiğimizi, nasıl hareket ettiğimizi belirler. </a:t>
            </a:r>
            <a:endParaRPr lang="tr-TR" dirty="0" smtClean="0"/>
          </a:p>
          <a:p>
            <a:r>
              <a:rPr lang="tr-TR" dirty="0" err="1" smtClean="0"/>
              <a:t>Mead</a:t>
            </a:r>
            <a:r>
              <a:rPr lang="tr-TR" dirty="0" smtClean="0"/>
              <a:t> </a:t>
            </a:r>
            <a:r>
              <a:rPr lang="tr-TR" dirty="0" smtClean="0"/>
              <a:t>toplumun bizden talepleri </a:t>
            </a:r>
            <a:r>
              <a:rPr lang="tr-TR" dirty="0" smtClean="0"/>
              <a:t>olsa da</a:t>
            </a:r>
            <a:r>
              <a:rPr lang="tr-TR" dirty="0" smtClean="0"/>
              <a:t> toplumu değiştirmek için sürekli uğraşılabileceğini ve bunun </a:t>
            </a:r>
            <a:r>
              <a:rPr lang="tr-TR" dirty="0" smtClean="0"/>
              <a:t>değişim getirebileceğini savunmuştur.</a:t>
            </a:r>
          </a:p>
          <a:p>
            <a:r>
              <a:rPr lang="tr-TR" dirty="0" smtClean="0"/>
              <a:t>Berger (1963) “Sonuç olarak, kuklalar gibi gözükebiliriz, ama bu sadece yüzeyde olandır. Önemli fark, durup bizi kontrol eden iplere bakabilir, onları birden çekip </a:t>
            </a:r>
            <a:r>
              <a:rPr lang="tr-TR" dirty="0" smtClean="0"/>
              <a:t>kopartabiliriz». </a:t>
            </a:r>
            <a:endParaRPr lang="tr-TR" dirty="0" smtClean="0"/>
          </a:p>
          <a:p>
            <a:r>
              <a:rPr lang="tr-TR" dirty="0" err="1" smtClean="0"/>
              <a:t>Margeret</a:t>
            </a:r>
            <a:r>
              <a:rPr lang="tr-TR" dirty="0" smtClean="0"/>
              <a:t> </a:t>
            </a:r>
            <a:r>
              <a:rPr lang="tr-TR" dirty="0" err="1" smtClean="0"/>
              <a:t>Mead</a:t>
            </a:r>
            <a:r>
              <a:rPr lang="tr-TR" dirty="0" smtClean="0"/>
              <a:t>: </a:t>
            </a:r>
            <a:r>
              <a:rPr lang="tr-TR" dirty="0" smtClean="0"/>
              <a:t>“Düşünceli</a:t>
            </a:r>
            <a:r>
              <a:rPr lang="tr-TR" dirty="0" smtClean="0"/>
              <a:t>, sadakatli insanların dünyayı değiştirebileceğinden asla şüphe duymayın. Aslında bu hep var olan bir şeydir</a:t>
            </a:r>
            <a:r>
              <a:rPr lang="tr-TR" dirty="0" smtClean="0"/>
              <a:t>.”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9023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20.yy’da Sosyal </a:t>
            </a:r>
            <a:r>
              <a:rPr lang="tr-TR" b="1" dirty="0" smtClean="0"/>
              <a:t>Bilimlerde </a:t>
            </a:r>
            <a:r>
              <a:rPr lang="tr-TR" b="1" dirty="0"/>
              <a:t>Sosyal Gelişim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Watson (1878-1958) davranışların öğrenmeye, sosyal gelişmeye dayalı olduğuna dayanan davranışçılık kuramını geliştirdi. </a:t>
            </a:r>
          </a:p>
          <a:p>
            <a:r>
              <a:rPr lang="tr-TR" dirty="0"/>
              <a:t>Genetik olarak gelen özellikler var, ancak çocukların ilk dönemlerinde beyinlerini kullanmadıklarında beyin gelişimlerinde sorun </a:t>
            </a:r>
            <a:r>
              <a:rPr lang="tr-TR" dirty="0" smtClean="0"/>
              <a:t>oluyor</a:t>
            </a:r>
            <a:endParaRPr lang="tr-TR" dirty="0"/>
          </a:p>
          <a:p>
            <a:r>
              <a:rPr lang="tr-TR" dirty="0"/>
              <a:t>İzole Edilen Çocuklar Üzerine Çalışmalar</a:t>
            </a:r>
            <a:r>
              <a:rPr lang="tr-TR" b="1" dirty="0"/>
              <a:t>:</a:t>
            </a:r>
            <a:r>
              <a:rPr lang="tr-TR" dirty="0"/>
              <a:t> İzolasyon, sosyal deneyimden yoksunluk, kişilik gelişimini olumsuz etkiler, dil yeteneği, insan ilişkileri gelişmez. </a:t>
            </a:r>
          </a:p>
        </p:txBody>
      </p:sp>
    </p:spTree>
    <p:extLst>
      <p:ext uri="{BB962C8B-B14F-4D97-AF65-F5344CB8AC3E}">
        <p14:creationId xmlns:p14="http://schemas.microsoft.com/office/powerpoint/2010/main" val="734029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Sigmund Freud’un Kişilik Öğeleri: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Temel </a:t>
            </a:r>
            <a:r>
              <a:rPr lang="tr-TR" dirty="0"/>
              <a:t>insan gereksinimleri/güdüsü: Doğumdan itibaren;</a:t>
            </a:r>
          </a:p>
          <a:p>
            <a:pPr lvl="0"/>
            <a:r>
              <a:rPr lang="tr-TR" dirty="0"/>
              <a:t>Hayat güdüsü / cinsel duygusal ilişki</a:t>
            </a:r>
          </a:p>
          <a:p>
            <a:pPr lvl="0"/>
            <a:r>
              <a:rPr lang="tr-TR" dirty="0"/>
              <a:t>Ölüm içgüdüsü</a:t>
            </a:r>
          </a:p>
          <a:p>
            <a:r>
              <a:rPr lang="tr-TR" dirty="0"/>
              <a:t>Kişilik </a:t>
            </a:r>
            <a:r>
              <a:rPr lang="tr-TR" dirty="0" err="1"/>
              <a:t>Modeli’nde</a:t>
            </a:r>
            <a:r>
              <a:rPr lang="tr-TR" dirty="0"/>
              <a:t> 3 unsur:</a:t>
            </a:r>
          </a:p>
          <a:p>
            <a:pPr lvl="0"/>
            <a:r>
              <a:rPr lang="tr-TR" dirty="0" err="1"/>
              <a:t>İd</a:t>
            </a:r>
            <a:r>
              <a:rPr lang="tr-TR" dirty="0"/>
              <a:t>: İnsanoğlunun bilinçaltına yerleşmiş, anında tatmin edilmek isteyen temel güdülerini temsil eder. </a:t>
            </a:r>
          </a:p>
          <a:p>
            <a:pPr lvl="0"/>
            <a:r>
              <a:rPr lang="tr-TR" dirty="0"/>
              <a:t>Ego: Bir kişinin, toplumun ihtiyaçlarını kendi içsel haz güdüleriyle bilinçli bir şekilde dengeleme çabalarıdır. Kendi farklı varoluşumuzun farkına vardığımızda ve istediğimiz her şeyi elde edemeyeceğimiz gerçeği ile yüzleştiğimizde ego ortaya çıkar.</a:t>
            </a:r>
          </a:p>
          <a:p>
            <a:pPr lvl="0"/>
            <a:r>
              <a:rPr lang="tr-TR" dirty="0"/>
              <a:t>Süper Ego: Bir birey tarafından içselleştirilmiş kültürel değerler ve normlar bütünüdür. ‘Vicdan’ımız olarak çalışır ve bize istediğimiz her şeyi neden elde edemediğimizi açıklar.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182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smtClean="0"/>
              <a:t>Kişilik gelişimi: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Kişilik gelişimi:</a:t>
            </a:r>
            <a:r>
              <a:rPr lang="tr-TR" dirty="0"/>
              <a:t> Çocukluğun ilk evrelerinde </a:t>
            </a:r>
            <a:r>
              <a:rPr lang="tr-TR" dirty="0" err="1"/>
              <a:t>id</a:t>
            </a:r>
            <a:r>
              <a:rPr lang="tr-TR" dirty="0"/>
              <a:t> merkezli bencil istekler </a:t>
            </a:r>
            <a:r>
              <a:rPr lang="tr-TR" dirty="0" smtClean="0"/>
              <a:t>etkilidir. </a:t>
            </a:r>
            <a:r>
              <a:rPr lang="tr-TR" dirty="0"/>
              <a:t>3-4 yıl içinde çocuk süper ego gelişimi ile beraber çocuk yanlış ve doğru kavramlarının ahlakını öğrenir, kendi davranışlarını tartmaya </a:t>
            </a:r>
            <a:r>
              <a:rPr lang="tr-TR" dirty="0" smtClean="0"/>
              <a:t>başlar</a:t>
            </a:r>
          </a:p>
          <a:p>
            <a:r>
              <a:rPr lang="tr-TR" dirty="0" err="1" smtClean="0"/>
              <a:t>Id</a:t>
            </a:r>
            <a:r>
              <a:rPr lang="tr-TR" dirty="0" smtClean="0"/>
              <a:t> </a:t>
            </a:r>
            <a:r>
              <a:rPr lang="tr-TR" dirty="0"/>
              <a:t>ve süper ego çatışma halindedir, ancak bir yerde dengeye varır. Varamaz ise kişilik çatışması olur. </a:t>
            </a:r>
          </a:p>
          <a:p>
            <a:r>
              <a:rPr lang="tr-TR" i="1" dirty="0" smtClean="0"/>
              <a:t>Freud’un </a:t>
            </a:r>
            <a:r>
              <a:rPr lang="tr-TR" i="1" dirty="0"/>
              <a:t>sosyologlar için </a:t>
            </a:r>
            <a:r>
              <a:rPr lang="tr-TR" i="1" dirty="0" smtClean="0"/>
              <a:t>önemi</a:t>
            </a:r>
            <a:r>
              <a:rPr lang="tr-TR" i="1" dirty="0"/>
              <a:t>:</a:t>
            </a:r>
            <a:r>
              <a:rPr lang="tr-TR" dirty="0"/>
              <a:t> insanların normları </a:t>
            </a:r>
            <a:r>
              <a:rPr lang="tr-TR" dirty="0" smtClean="0"/>
              <a:t>içselleştirilmesi süreci, </a:t>
            </a:r>
            <a:r>
              <a:rPr lang="tr-TR" dirty="0"/>
              <a:t>çocukluk döneminin kişiliği belirlemesi, </a:t>
            </a:r>
            <a:r>
              <a:rPr lang="tr-TR" dirty="0" smtClean="0"/>
              <a:t>cinsel gerilimlerin bastırılmasının sosyal sonuçları 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9840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Jean </a:t>
            </a:r>
            <a:r>
              <a:rPr lang="tr-TR" b="1" dirty="0" err="1" smtClean="0"/>
              <a:t>Piaget</a:t>
            </a:r>
            <a:r>
              <a:rPr lang="tr-TR" b="1" dirty="0" smtClean="0"/>
              <a:t> – Bilişsel Gelişim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dirty="0" smtClean="0"/>
              <a:t>Bilişsel </a:t>
            </a:r>
            <a:r>
              <a:rPr lang="tr-TR" i="1" dirty="0"/>
              <a:t>Gelişimin 4 Evresi:</a:t>
            </a:r>
            <a:endParaRPr lang="tr-TR" dirty="0"/>
          </a:p>
          <a:p>
            <a:pPr lvl="0"/>
            <a:r>
              <a:rPr lang="tr-TR" dirty="0"/>
              <a:t>Duyusal-motor dönemi: Bireylerin dünyayı sadece duyularıyla (5 duyu organı) algıladığı gelişim evresi. </a:t>
            </a:r>
          </a:p>
          <a:p>
            <a:pPr lvl="0"/>
            <a:r>
              <a:rPr lang="tr-TR" dirty="0"/>
              <a:t>Ön-</a:t>
            </a:r>
            <a:r>
              <a:rPr lang="tr-TR" dirty="0" err="1"/>
              <a:t>operasyonel</a:t>
            </a:r>
            <a:r>
              <a:rPr lang="tr-TR" dirty="0"/>
              <a:t> dönem: Çocuklar yaklaşık 2 yaşındayken bu evreye girer ve dili ve diğer sembolleri kullanır. Dünyayı düşünmeye başlar ve hayal eder. Çocuk soyut kavramları algılayamadığı için ses, ağırlık ve boyutu algılayamaz. </a:t>
            </a:r>
            <a:endParaRPr lang="tr-TR" dirty="0" smtClean="0"/>
          </a:p>
          <a:p>
            <a:pPr lvl="0"/>
            <a:r>
              <a:rPr lang="tr-TR" dirty="0" smtClean="0"/>
              <a:t>Somut </a:t>
            </a:r>
            <a:r>
              <a:rPr lang="tr-TR" dirty="0" err="1"/>
              <a:t>operasyonel</a:t>
            </a:r>
            <a:r>
              <a:rPr lang="tr-TR" dirty="0"/>
              <a:t> dönem: Bireylerin çevreleri ile </a:t>
            </a:r>
            <a:r>
              <a:rPr lang="tr-TR" dirty="0" err="1"/>
              <a:t>nedensel</a:t>
            </a:r>
            <a:r>
              <a:rPr lang="tr-TR" dirty="0"/>
              <a:t> bağlantı kurduğu dönem. 7 ve 11 yaşlarında çocuklar çevresinde olan olayların neden ve nasıl olduğuna odaklanır. Çocuklar bir sembolü birden fazla olay ve nesne ile ilişkilendirirler.</a:t>
            </a:r>
          </a:p>
          <a:p>
            <a:pPr lvl="0"/>
            <a:r>
              <a:rPr lang="tr-TR" dirty="0"/>
              <a:t>Formel </a:t>
            </a:r>
            <a:r>
              <a:rPr lang="tr-TR" dirty="0" err="1"/>
              <a:t>operasyonel</a:t>
            </a:r>
            <a:r>
              <a:rPr lang="tr-TR" dirty="0"/>
              <a:t> dönemi: bireylerin soyut ve eleştirel bir şekilde düşündükleri evredir. </a:t>
            </a:r>
          </a:p>
        </p:txBody>
      </p:sp>
    </p:spTree>
    <p:extLst>
      <p:ext uri="{BB962C8B-B14F-4D97-AF65-F5344CB8AC3E}">
        <p14:creationId xmlns:p14="http://schemas.microsoft.com/office/powerpoint/2010/main" val="372810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Eleştirel bakış: 4 evre her toplumda gelişmez. Geleneksel e yavaş gelişen toplumlarda soyut işlem yeteneği gelişmez, </a:t>
            </a:r>
            <a:r>
              <a:rPr lang="tr-TR" dirty="0" smtClean="0"/>
              <a:t>ABD’de</a:t>
            </a:r>
            <a:r>
              <a:rPr lang="tr-TR" dirty="0" smtClean="0"/>
              <a:t> </a:t>
            </a:r>
            <a:r>
              <a:rPr lang="tr-TR" dirty="0"/>
              <a:t>insanların </a:t>
            </a:r>
            <a:r>
              <a:rPr lang="tr-TR" dirty="0" smtClean="0"/>
              <a:t>% 30’u </a:t>
            </a:r>
            <a:r>
              <a:rPr lang="tr-TR" dirty="0"/>
              <a:t>soyut işlemler dönemine </a:t>
            </a:r>
            <a:r>
              <a:rPr lang="tr-TR" dirty="0" smtClean="0"/>
              <a:t>erişemez </a:t>
            </a:r>
          </a:p>
          <a:p>
            <a:r>
              <a:rPr lang="tr-TR" dirty="0" err="1" smtClean="0"/>
              <a:t>Piaget</a:t>
            </a:r>
            <a:r>
              <a:rPr lang="tr-TR" dirty="0" smtClean="0"/>
              <a:t> </a:t>
            </a:r>
            <a:r>
              <a:rPr lang="tr-TR" dirty="0"/>
              <a:t>yeteneklerin sosyal deneyimin neticesinde oluştuğunu savunur.</a:t>
            </a:r>
          </a:p>
          <a:p>
            <a:r>
              <a:rPr lang="tr-TR" i="1" dirty="0" err="1"/>
              <a:t>Piaget</a:t>
            </a:r>
            <a:r>
              <a:rPr lang="tr-TR" i="1" dirty="0"/>
              <a:t>, </a:t>
            </a:r>
            <a:r>
              <a:rPr lang="tr-TR" i="1" dirty="0" err="1"/>
              <a:t>Kohlberg</a:t>
            </a:r>
            <a:r>
              <a:rPr lang="tr-TR" i="1" dirty="0"/>
              <a:t> ve </a:t>
            </a:r>
            <a:r>
              <a:rPr lang="tr-TR" i="1" dirty="0" err="1"/>
              <a:t>Gilligan</a:t>
            </a:r>
            <a:r>
              <a:rPr lang="tr-TR" i="1" dirty="0"/>
              <a:t> Arasındaki İlişki</a:t>
            </a:r>
            <a:endParaRPr lang="tr-TR" dirty="0"/>
          </a:p>
          <a:p>
            <a:r>
              <a:rPr lang="tr-TR" dirty="0" err="1" smtClean="0"/>
              <a:t>Kohlberg’in</a:t>
            </a:r>
            <a:r>
              <a:rPr lang="tr-TR" dirty="0" smtClean="0"/>
              <a:t> </a:t>
            </a:r>
            <a:r>
              <a:rPr lang="tr-TR" dirty="0"/>
              <a:t>kuramı da </a:t>
            </a:r>
            <a:r>
              <a:rPr lang="tr-TR" dirty="0" err="1"/>
              <a:t>Piaget’inki</a:t>
            </a:r>
            <a:r>
              <a:rPr lang="tr-TR" dirty="0"/>
              <a:t> gibi bilişle ilgilenir ancak temel ilgisi ahlaki </a:t>
            </a:r>
            <a:r>
              <a:rPr lang="tr-TR" dirty="0" smtClean="0"/>
              <a:t>muhakemedir. </a:t>
            </a:r>
            <a:r>
              <a:rPr lang="tr-TR" dirty="0" err="1"/>
              <a:t>Gilligan</a:t>
            </a:r>
            <a:r>
              <a:rPr lang="tr-TR" dirty="0"/>
              <a:t> </a:t>
            </a:r>
            <a:r>
              <a:rPr lang="tr-TR" dirty="0" err="1" smtClean="0"/>
              <a:t>Kohlberg</a:t>
            </a:r>
            <a:r>
              <a:rPr lang="tr-TR" dirty="0" smtClean="0"/>
              <a:t> </a:t>
            </a:r>
            <a:r>
              <a:rPr lang="tr-TR" dirty="0"/>
              <a:t>gibi ahlaki muhakemeye odaklanır, ancak asıl ilgisi, cinsiyet ve ahlaki muhakeme arasındaki ilişkidir.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543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Kohlberg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Piaget’in</a:t>
            </a:r>
            <a:r>
              <a:rPr lang="tr-TR" dirty="0" smtClean="0"/>
              <a:t> </a:t>
            </a:r>
            <a:r>
              <a:rPr lang="tr-TR" dirty="0"/>
              <a:t>çalışmalarını geliştirdi. Neyin doğru/yanlış olduğunu değerlendirmenin nasıl gerçekleştiğine odaklandı. </a:t>
            </a:r>
          </a:p>
          <a:p>
            <a:pPr lvl="0"/>
            <a:r>
              <a:rPr lang="tr-TR" dirty="0"/>
              <a:t>Gelenek öncesi dönem: doğru ona neyin iyi hissettirdiğidir. Örnek: çocuk için parlak eşya.</a:t>
            </a:r>
          </a:p>
          <a:p>
            <a:pPr lvl="0"/>
            <a:r>
              <a:rPr lang="tr-TR" dirty="0"/>
              <a:t>Geleneksel düzey: Gençler aileleri ve kültürel normlar üzerinden neyin doğru neyin yanlış olduğunu değerlendirirler, bencilliklerini yönetmeyi öğrenirler. Ahlaksal yargıya varmadaki niyet ölçülür (aç insanı doyurmak için çalmak ve çantadan </a:t>
            </a:r>
            <a:r>
              <a:rPr lang="tr-TR" dirty="0" err="1"/>
              <a:t>ipod</a:t>
            </a:r>
            <a:r>
              <a:rPr lang="tr-TR" dirty="0"/>
              <a:t> çalmak arasındaki </a:t>
            </a:r>
            <a:r>
              <a:rPr lang="tr-TR" dirty="0" smtClean="0"/>
              <a:t>farkın ortaya konması)</a:t>
            </a:r>
            <a:endParaRPr lang="tr-TR" dirty="0"/>
          </a:p>
          <a:p>
            <a:pPr lvl="0"/>
            <a:r>
              <a:rPr lang="tr-TR" dirty="0"/>
              <a:t>Gelenek sonrası dönem: İnsanlar toplum normlarının ötesine geçer ve soyut etik ilkelerle düşünürler. Örnek: </a:t>
            </a:r>
            <a:r>
              <a:rPr lang="tr-TR" dirty="0" err="1"/>
              <a:t>Rosa</a:t>
            </a:r>
            <a:r>
              <a:rPr lang="tr-TR" dirty="0"/>
              <a:t> </a:t>
            </a:r>
            <a:r>
              <a:rPr lang="tr-TR" dirty="0" err="1"/>
              <a:t>P</a:t>
            </a:r>
            <a:r>
              <a:rPr lang="tr-TR" dirty="0" err="1" smtClean="0"/>
              <a:t>arks</a:t>
            </a:r>
            <a:r>
              <a:rPr lang="tr-TR" dirty="0" smtClean="0"/>
              <a:t> </a:t>
            </a:r>
            <a:r>
              <a:rPr lang="tr-TR" dirty="0"/>
              <a:t>1955’de  otobüste beyazlara yer vermeyi reddetti ve ayrılıkçı yasalara karşı çıktı.</a:t>
            </a:r>
          </a:p>
          <a:p>
            <a:r>
              <a:rPr lang="tr-TR" dirty="0"/>
              <a:t>Eleştirel bakış: Bu model, tüm toplumlara uygulanamaz. </a:t>
            </a:r>
            <a:r>
              <a:rPr lang="tr-TR" dirty="0" smtClean="0"/>
              <a:t>Ayrıca</a:t>
            </a:r>
            <a:r>
              <a:rPr lang="tr-TR" dirty="0"/>
              <a:t>, </a:t>
            </a:r>
            <a:r>
              <a:rPr lang="tr-TR" dirty="0" err="1"/>
              <a:t>Kohlberg</a:t>
            </a:r>
            <a:r>
              <a:rPr lang="tr-TR" dirty="0"/>
              <a:t> yalnızca erkeklerle çalışmıştır.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2667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Araştırmada Toplumsal Cinsiyetin Önemi (</a:t>
            </a:r>
            <a:r>
              <a:rPr lang="tr-TR" b="1" dirty="0" err="1"/>
              <a:t>Gilligan</a:t>
            </a:r>
            <a:r>
              <a:rPr lang="tr-TR" b="1" dirty="0"/>
              <a:t>):</a:t>
            </a:r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Gilligan</a:t>
            </a:r>
            <a:r>
              <a:rPr lang="tr-TR" dirty="0" smtClean="0"/>
              <a:t> </a:t>
            </a:r>
            <a:r>
              <a:rPr lang="tr-TR" dirty="0" err="1"/>
              <a:t>Piaget’in</a:t>
            </a:r>
            <a:r>
              <a:rPr lang="tr-TR" dirty="0"/>
              <a:t> yalnızca erkekleri kullanarak araştırma yapmasını eleştiriyor, bu şekilde insan davranışının eksik anlaşıldığını savunuyor. Erkek ve kız çocuklarının </a:t>
            </a:r>
            <a:r>
              <a:rPr lang="tr-TR" i="1" dirty="0"/>
              <a:t>ahlaki karar verme süreçlerinde (cinsiyet bazlı) farklı standartlar</a:t>
            </a:r>
            <a:r>
              <a:rPr lang="tr-TR" dirty="0"/>
              <a:t> kullandığını savunuyor.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Gilligan</a:t>
            </a:r>
            <a:r>
              <a:rPr lang="tr-TR" dirty="0" smtClean="0"/>
              <a:t> </a:t>
            </a:r>
            <a:r>
              <a:rPr lang="tr-TR" dirty="0"/>
              <a:t>ayrıca cinsiyet ve özsaygı ilişkisinde 2000’den fazla 6-18 yaşlarındaki kız çocuğu ile </a:t>
            </a:r>
            <a:r>
              <a:rPr lang="tr-TR" dirty="0" smtClean="0"/>
              <a:t>görüşüyor. Kızların hayata </a:t>
            </a:r>
            <a:r>
              <a:rPr lang="tr-TR" dirty="0"/>
              <a:t>kendilerinden emin başlayıp yetişkinliğe geçişte özgüvenlerini </a:t>
            </a:r>
            <a:r>
              <a:rPr lang="tr-TR" dirty="0" smtClean="0"/>
              <a:t>yitirdiklerini tespit ediyor. </a:t>
            </a:r>
            <a:r>
              <a:rPr lang="tr-TR" dirty="0" err="1"/>
              <a:t>Gilligan’a</a:t>
            </a:r>
            <a:r>
              <a:rPr lang="tr-TR" dirty="0"/>
              <a:t> göre bunun neden </a:t>
            </a:r>
            <a:r>
              <a:rPr lang="tr-TR" dirty="0" smtClean="0"/>
              <a:t>sosyalleşme. </a:t>
            </a:r>
            <a:r>
              <a:rPr lang="tr-TR" dirty="0"/>
              <a:t>Örneğin okulda erkek öğretmen sayısı çoktur ve otoritenin erkeklerde olduğunu öğrenirler.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3512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2002</Words>
  <Application>Microsoft Office PowerPoint</Application>
  <PresentationFormat>Geniş ekran</PresentationFormat>
  <Paragraphs>135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Teması</vt:lpstr>
      <vt:lpstr>Sosyalizasyon </vt:lpstr>
      <vt:lpstr>Kişilik</vt:lpstr>
      <vt:lpstr>20.yy’da Sosyal Bilimlerde Sosyal Gelişim </vt:lpstr>
      <vt:lpstr>Sigmund Freud’un Kişilik Öğeleri: </vt:lpstr>
      <vt:lpstr>Kişilik gelişimi:</vt:lpstr>
      <vt:lpstr>Jean Piaget – Bilişsel Gelişim Kuramı</vt:lpstr>
      <vt:lpstr>PowerPoint Sunusu</vt:lpstr>
      <vt:lpstr>Kohlberg </vt:lpstr>
      <vt:lpstr>Araştırmada Toplumsal Cinsiyetin Önemi (Gilligan): </vt:lpstr>
      <vt:lpstr>Gilligan: Cinsiyet ve Ahlaki Gelişim Kuramı: </vt:lpstr>
      <vt:lpstr>George Herbert Mead’in Sosyal Benlik / Davranışçılık Kuramı </vt:lpstr>
      <vt:lpstr>PowerPoint Sunusu</vt:lpstr>
      <vt:lpstr>Benliği Geliştirmek </vt:lpstr>
      <vt:lpstr>Erikson’un Gelişimin Sekiz Evresi </vt:lpstr>
      <vt:lpstr>PowerPoint Sunusu</vt:lpstr>
      <vt:lpstr>Sosyalizasyon Faktörleri </vt:lpstr>
      <vt:lpstr>Okul:  </vt:lpstr>
      <vt:lpstr>Akran Grubu:</vt:lpstr>
      <vt:lpstr>Kitle İletişim Araçları: </vt:lpstr>
      <vt:lpstr>Televizyon ve Siyaset </vt:lpstr>
      <vt:lpstr>Sosyalizasyon ve Yaşam Seyri </vt:lpstr>
      <vt:lpstr>Ergenlik </vt:lpstr>
      <vt:lpstr>Yetişkinlik </vt:lpstr>
      <vt:lpstr>Orta Yetişkinlik </vt:lpstr>
      <vt:lpstr>Yaşlılık ve Ölüm  </vt:lpstr>
      <vt:lpstr>Bütüncül Kurumlar:</vt:lpstr>
      <vt:lpstr>Kohort: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Sosyalizasyon </dc:title>
  <dc:creator>Kullanıcı</dc:creator>
  <cp:lastModifiedBy>Kullanıcı</cp:lastModifiedBy>
  <cp:revision>46</cp:revision>
  <dcterms:created xsi:type="dcterms:W3CDTF">2018-02-20T21:34:49Z</dcterms:created>
  <dcterms:modified xsi:type="dcterms:W3CDTF">2018-02-27T22:49:57Z</dcterms:modified>
</cp:coreProperties>
</file>