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0101-1937-4CE6-9F7B-E0B3A5444FC1}" type="datetimeFigureOut">
              <a:rPr lang="tr-TR" smtClean="0"/>
              <a:pPr/>
              <a:t>08.04.2018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01A9E-CBB5-4C91-953A-2B664931039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0101-1937-4CE6-9F7B-E0B3A5444FC1}" type="datetimeFigureOut">
              <a:rPr lang="tr-TR" smtClean="0"/>
              <a:pPr/>
              <a:t>08.04.2018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01A9E-CBB5-4C91-953A-2B664931039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0101-1937-4CE6-9F7B-E0B3A5444FC1}" type="datetimeFigureOut">
              <a:rPr lang="tr-TR" smtClean="0"/>
              <a:pPr/>
              <a:t>08.04.2018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01A9E-CBB5-4C91-953A-2B664931039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0101-1937-4CE6-9F7B-E0B3A5444FC1}" type="datetimeFigureOut">
              <a:rPr lang="tr-TR" smtClean="0"/>
              <a:pPr/>
              <a:t>08.04.2018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01A9E-CBB5-4C91-953A-2B664931039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0101-1937-4CE6-9F7B-E0B3A5444FC1}" type="datetimeFigureOut">
              <a:rPr lang="tr-TR" smtClean="0"/>
              <a:pPr/>
              <a:t>08.04.2018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01A9E-CBB5-4C91-953A-2B664931039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0101-1937-4CE6-9F7B-E0B3A5444FC1}" type="datetimeFigureOut">
              <a:rPr lang="tr-TR" smtClean="0"/>
              <a:pPr/>
              <a:t>08.04.2018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01A9E-CBB5-4C91-953A-2B664931039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0101-1937-4CE6-9F7B-E0B3A5444FC1}" type="datetimeFigureOut">
              <a:rPr lang="tr-TR" smtClean="0"/>
              <a:pPr/>
              <a:t>08.04.2018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01A9E-CBB5-4C91-953A-2B664931039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0101-1937-4CE6-9F7B-E0B3A5444FC1}" type="datetimeFigureOut">
              <a:rPr lang="tr-TR" smtClean="0"/>
              <a:pPr/>
              <a:t>08.04.2018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01A9E-CBB5-4C91-953A-2B664931039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0101-1937-4CE6-9F7B-E0B3A5444FC1}" type="datetimeFigureOut">
              <a:rPr lang="tr-TR" smtClean="0"/>
              <a:pPr/>
              <a:t>08.04.2018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01A9E-CBB5-4C91-953A-2B664931039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0101-1937-4CE6-9F7B-E0B3A5444FC1}" type="datetimeFigureOut">
              <a:rPr lang="tr-TR" smtClean="0"/>
              <a:pPr/>
              <a:t>08.04.2018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01A9E-CBB5-4C91-953A-2B664931039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E0101-1937-4CE6-9F7B-E0B3A5444FC1}" type="datetimeFigureOut">
              <a:rPr lang="tr-TR" smtClean="0"/>
              <a:pPr/>
              <a:t>08.04.2018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01A9E-CBB5-4C91-953A-2B664931039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E0101-1937-4CE6-9F7B-E0B3A5444FC1}" type="datetimeFigureOut">
              <a:rPr lang="tr-TR" smtClean="0"/>
              <a:pPr/>
              <a:t>08.04.2018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01A9E-CBB5-4C91-953A-2B664931039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755576" y="764704"/>
            <a:ext cx="770485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I.1. KİLLİ KAYAÇLARIN (PELİTİK) KONTAK METAMORFİZMASI İLE OLUŞAN </a:t>
            </a:r>
            <a:r>
              <a:rPr lang="tr-TR" b="1" dirty="0" smtClean="0"/>
              <a:t>KAYAÇLAR</a:t>
            </a:r>
          </a:p>
          <a:p>
            <a:endParaRPr lang="tr-TR" dirty="0"/>
          </a:p>
          <a:p>
            <a:pPr algn="just"/>
            <a:r>
              <a:rPr lang="tr-TR" dirty="0"/>
              <a:t>Bu kayaçlar değişik türde kil minerallerinin yanı sıra kuvars, </a:t>
            </a:r>
            <a:r>
              <a:rPr lang="tr-TR" dirty="0" err="1"/>
              <a:t>feldispat</a:t>
            </a:r>
            <a:r>
              <a:rPr lang="tr-TR" dirty="0"/>
              <a:t>, karbonat gibi mineraller de içerirler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pPr algn="just"/>
            <a:r>
              <a:rPr lang="tr-TR" dirty="0"/>
              <a:t>Bu kayaçlar </a:t>
            </a:r>
            <a:r>
              <a:rPr lang="tr-TR" dirty="0" err="1"/>
              <a:t>plütonik</a:t>
            </a:r>
            <a:r>
              <a:rPr lang="tr-TR" dirty="0"/>
              <a:t> veya </a:t>
            </a:r>
            <a:r>
              <a:rPr lang="tr-TR" dirty="0" err="1"/>
              <a:t>subvolkanik</a:t>
            </a:r>
            <a:r>
              <a:rPr lang="tr-TR" dirty="0"/>
              <a:t> koşullar altında gelişen kontak </a:t>
            </a:r>
            <a:r>
              <a:rPr lang="tr-TR" dirty="0" err="1"/>
              <a:t>metamorfizma</a:t>
            </a:r>
            <a:r>
              <a:rPr lang="tr-TR" dirty="0"/>
              <a:t> öncesi </a:t>
            </a:r>
            <a:r>
              <a:rPr lang="tr-TR" dirty="0" smtClean="0"/>
              <a:t>ileri </a:t>
            </a:r>
            <a:r>
              <a:rPr lang="tr-TR" dirty="0"/>
              <a:t>derecede bazı </a:t>
            </a:r>
            <a:r>
              <a:rPr lang="tr-TR" dirty="0" err="1"/>
              <a:t>diyajenetik</a:t>
            </a:r>
            <a:r>
              <a:rPr lang="tr-TR" dirty="0"/>
              <a:t> değişikliklere uğramış ve bunun üzerine </a:t>
            </a:r>
            <a:r>
              <a:rPr lang="tr-TR" dirty="0" err="1"/>
              <a:t>kontakt</a:t>
            </a:r>
            <a:r>
              <a:rPr lang="tr-TR" dirty="0"/>
              <a:t> </a:t>
            </a:r>
            <a:r>
              <a:rPr lang="tr-TR" dirty="0" err="1"/>
              <a:t>metamorfizma</a:t>
            </a:r>
            <a:r>
              <a:rPr lang="tr-TR" dirty="0"/>
              <a:t> etkileri eklenmiştir</a:t>
            </a:r>
            <a:r>
              <a:rPr lang="tr-TR" dirty="0" smtClean="0"/>
              <a:t>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Killi kayaçların </a:t>
            </a:r>
            <a:r>
              <a:rPr lang="tr-TR" dirty="0" err="1"/>
              <a:t>kontakt</a:t>
            </a:r>
            <a:r>
              <a:rPr lang="tr-TR" dirty="0"/>
              <a:t> </a:t>
            </a:r>
            <a:r>
              <a:rPr lang="tr-TR" dirty="0" err="1"/>
              <a:t>metamorfizması</a:t>
            </a:r>
            <a:r>
              <a:rPr lang="tr-TR" dirty="0"/>
              <a:t> basit bir süreçtir. Kayaç kimyasal bileşimi genellikle değişmeden</a:t>
            </a:r>
            <a:r>
              <a:rPr lang="tr-TR" dirty="0" smtClean="0"/>
              <a:t>, mineralojik </a:t>
            </a:r>
            <a:r>
              <a:rPr lang="tr-TR" dirty="0"/>
              <a:t>ve dokusal yönden değişikliğe uğrar</a:t>
            </a:r>
            <a:r>
              <a:rPr lang="tr-TR" dirty="0" smtClean="0"/>
              <a:t>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Bu kayaçlar genellikle su (H</a:t>
            </a:r>
            <a:r>
              <a:rPr lang="tr-TR" baseline="-25000" dirty="0"/>
              <a:t>2</a:t>
            </a:r>
            <a:r>
              <a:rPr lang="tr-TR" dirty="0"/>
              <a:t>O) ve karbondioksit (CO</a:t>
            </a:r>
            <a:r>
              <a:rPr lang="tr-TR" baseline="-25000" dirty="0"/>
              <a:t>2</a:t>
            </a:r>
            <a:r>
              <a:rPr lang="tr-TR" dirty="0"/>
              <a:t>) kaybederler. Ancak </a:t>
            </a:r>
            <a:r>
              <a:rPr lang="tr-TR" dirty="0" smtClean="0"/>
              <a:t>kimyasal </a:t>
            </a:r>
            <a:r>
              <a:rPr lang="tr-TR" dirty="0"/>
              <a:t>bileşiminde bu değişiklik </a:t>
            </a:r>
            <a:r>
              <a:rPr lang="tr-TR" dirty="0" err="1"/>
              <a:t>metamorfizmada</a:t>
            </a:r>
            <a:r>
              <a:rPr lang="tr-TR" dirty="0"/>
              <a:t> önemli olmaz</a:t>
            </a:r>
            <a:r>
              <a:rPr lang="tr-TR" dirty="0" smtClean="0"/>
              <a:t>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Sokuluma yakın alanlarda </a:t>
            </a:r>
            <a:r>
              <a:rPr lang="tr-TR" b="1" dirty="0" err="1"/>
              <a:t>Hornfelz</a:t>
            </a:r>
            <a:r>
              <a:rPr lang="tr-TR" dirty="0"/>
              <a:t> oluşurken, sokuluma uzak </a:t>
            </a:r>
            <a:r>
              <a:rPr lang="tr-TR" dirty="0" err="1"/>
              <a:t>zonlarda</a:t>
            </a:r>
            <a:r>
              <a:rPr lang="tr-TR" dirty="0"/>
              <a:t> tipik olarak </a:t>
            </a:r>
            <a:r>
              <a:rPr lang="tr-TR" b="1" dirty="0"/>
              <a:t>benekli </a:t>
            </a:r>
            <a:r>
              <a:rPr lang="tr-TR" b="1" dirty="0" err="1"/>
              <a:t>arduvaz</a:t>
            </a:r>
            <a:r>
              <a:rPr lang="tr-TR" b="1" dirty="0"/>
              <a:t> </a:t>
            </a:r>
            <a:r>
              <a:rPr lang="tr-TR" dirty="0"/>
              <a:t>oluşur.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539552" y="4581128"/>
            <a:ext cx="7776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smtClean="0"/>
              <a:t>1-7 </a:t>
            </a:r>
            <a:r>
              <a:rPr lang="tr-TR" dirty="0"/>
              <a:t>arasında bulunan mineral gruplarına ek olarak kayaçlarda biyotit de bulunmakta, ayrıca tüm kayaçlarda kuvars ve ortoklaz minerallerine de rastlanılmaktadır. Ancak 8-10 arasındaki kayaç gruplarında kuvarsın genelde bulunmadığını, bunun yerine kalsitin ortaya çıktığını da burada belirtmek gerekmektedir. Diğer </a:t>
            </a:r>
            <a:r>
              <a:rPr lang="tr-TR" dirty="0" err="1"/>
              <a:t>fasiyeslere</a:t>
            </a:r>
            <a:r>
              <a:rPr lang="tr-TR" dirty="0"/>
              <a:t> ait koşullar altında oluşan </a:t>
            </a:r>
            <a:r>
              <a:rPr lang="tr-TR" dirty="0" err="1"/>
              <a:t>hornflesleri</a:t>
            </a:r>
            <a:r>
              <a:rPr lang="tr-TR" dirty="0"/>
              <a:t> de, yukarıdaki örneğe benzer adlandırmak ve gruplamak mümkündür. </a:t>
            </a:r>
          </a:p>
          <a:p>
            <a:pPr algn="just"/>
            <a:endParaRPr lang="tr-TR" dirty="0"/>
          </a:p>
        </p:txBody>
      </p:sp>
      <p:pic>
        <p:nvPicPr>
          <p:cNvPr id="3" name="2 Resim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92696"/>
            <a:ext cx="3888432" cy="36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683568" y="1196752"/>
            <a:ext cx="8136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1.2. KARBONATLI KAYAÇLARIN KONTAKT METAMORFİZMASI İLE OLUŞAN </a:t>
            </a:r>
            <a:r>
              <a:rPr lang="tr-TR" b="1" dirty="0" smtClean="0"/>
              <a:t>KAYAÇLAR</a:t>
            </a:r>
          </a:p>
          <a:p>
            <a:endParaRPr lang="tr-TR" dirty="0"/>
          </a:p>
          <a:p>
            <a:r>
              <a:rPr lang="tr-TR" dirty="0"/>
              <a:t>Kayaçları kireçtaşı ve dolomittir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/>
              <a:t>Kireçtaşı ve </a:t>
            </a:r>
            <a:r>
              <a:rPr lang="tr-TR" dirty="0" err="1"/>
              <a:t>dolamitlerin</a:t>
            </a:r>
            <a:r>
              <a:rPr lang="tr-TR" dirty="0"/>
              <a:t> saflık oranlarına, başka bir ifadeyle içerdikleri </a:t>
            </a:r>
            <a:r>
              <a:rPr lang="tr-TR" dirty="0" err="1"/>
              <a:t>impürite</a:t>
            </a:r>
            <a:r>
              <a:rPr lang="tr-TR" dirty="0"/>
              <a:t> miktarlarına bağlı olarak, </a:t>
            </a:r>
            <a:r>
              <a:rPr lang="tr-TR" dirty="0" err="1"/>
              <a:t>kontakt</a:t>
            </a:r>
            <a:r>
              <a:rPr lang="tr-TR" dirty="0"/>
              <a:t> </a:t>
            </a:r>
            <a:r>
              <a:rPr lang="tr-TR" dirty="0" err="1"/>
              <a:t>metamorfizma</a:t>
            </a:r>
            <a:r>
              <a:rPr lang="tr-TR" dirty="0"/>
              <a:t> sonucu değişik mineralojik bileşime sahip kayaçlar meydana gelir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b="1" u="sng" dirty="0"/>
              <a:t>MERMER</a:t>
            </a:r>
            <a:endParaRPr lang="tr-TR" dirty="0"/>
          </a:p>
          <a:p>
            <a:r>
              <a:rPr lang="tr-TR" dirty="0"/>
              <a:t>-Masif görünümlü</a:t>
            </a:r>
          </a:p>
          <a:p>
            <a:r>
              <a:rPr lang="tr-TR" dirty="0"/>
              <a:t>-</a:t>
            </a:r>
            <a:r>
              <a:rPr lang="tr-TR" dirty="0" err="1"/>
              <a:t>Granoblastik</a:t>
            </a:r>
            <a:r>
              <a:rPr lang="tr-TR" dirty="0"/>
              <a:t> dokulu</a:t>
            </a:r>
          </a:p>
          <a:p>
            <a:r>
              <a:rPr lang="tr-TR" dirty="0"/>
              <a:t>-%30 üzerinde kalsit ve dolomitten oluşur.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645024"/>
            <a:ext cx="2532063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539552" y="620688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/>
              <a:t>-</a:t>
            </a:r>
            <a:r>
              <a:rPr lang="tr-TR" b="1" u="sng" dirty="0"/>
              <a:t>Saf </a:t>
            </a:r>
            <a:r>
              <a:rPr lang="tr-TR" b="1" u="sng" dirty="0" err="1"/>
              <a:t>Kçt’den</a:t>
            </a:r>
            <a:r>
              <a:rPr lang="tr-TR" dirty="0"/>
              <a:t> oluşan mermerler sadece kalsit kristalleri içerir. </a:t>
            </a:r>
            <a:r>
              <a:rPr lang="tr-TR" b="1" dirty="0"/>
              <a:t>Sokuluma uzak kısımlarda</a:t>
            </a:r>
            <a:r>
              <a:rPr lang="tr-TR" dirty="0"/>
              <a:t> </a:t>
            </a:r>
            <a:r>
              <a:rPr lang="tr-TR" b="1" dirty="0"/>
              <a:t>küçük taneli olan kayaçlar, sıcaklığın artma yönünde yeni sokuluma yakın alanlarda iri tanelidir</a:t>
            </a:r>
            <a:r>
              <a:rPr lang="tr-TR" b="1" dirty="0" smtClean="0"/>
              <a:t>.</a:t>
            </a:r>
            <a:endParaRPr lang="tr-TR" b="1" dirty="0"/>
          </a:p>
          <a:p>
            <a:pPr algn="just"/>
            <a:r>
              <a:rPr lang="tr-TR" dirty="0"/>
              <a:t>Sıcaklık </a:t>
            </a:r>
            <a:r>
              <a:rPr lang="tr-TR" dirty="0" smtClean="0"/>
              <a:t> CaCO</a:t>
            </a:r>
            <a:r>
              <a:rPr lang="tr-TR" baseline="-25000" dirty="0" smtClean="0"/>
              <a:t>3</a:t>
            </a:r>
            <a:r>
              <a:rPr lang="tr-TR" dirty="0"/>
              <a:t>→</a:t>
            </a:r>
            <a:r>
              <a:rPr lang="tr-TR" dirty="0" err="1" smtClean="0"/>
              <a:t>CaO</a:t>
            </a:r>
            <a:r>
              <a:rPr lang="tr-TR" dirty="0" smtClean="0"/>
              <a:t>+CO</a:t>
            </a:r>
            <a:r>
              <a:rPr lang="tr-TR" baseline="-25000" dirty="0" smtClean="0"/>
              <a:t>2</a:t>
            </a:r>
            <a:endParaRPr lang="tr-TR" dirty="0"/>
          </a:p>
          <a:p>
            <a:pPr algn="just"/>
            <a:r>
              <a:rPr lang="tr-TR" dirty="0"/>
              <a:t>geliştirmediğinden </a:t>
            </a:r>
            <a:r>
              <a:rPr lang="tr-TR" dirty="0" err="1"/>
              <a:t>CaO</a:t>
            </a:r>
            <a:r>
              <a:rPr lang="tr-TR" dirty="0"/>
              <a:t> minerali genelde hiçbir zaman bulunmaz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3" name="2 Metin kutusu"/>
          <p:cNvSpPr txBox="1"/>
          <p:nvPr/>
        </p:nvSpPr>
        <p:spPr>
          <a:xfrm>
            <a:off x="827584" y="2852936"/>
            <a:ext cx="650396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u="sng" dirty="0"/>
              <a:t>Saf </a:t>
            </a:r>
            <a:r>
              <a:rPr lang="tr-TR" b="1" u="sng" dirty="0" err="1"/>
              <a:t>dolomitik</a:t>
            </a:r>
            <a:r>
              <a:rPr lang="tr-TR" b="1" u="sng" dirty="0"/>
              <a:t> </a:t>
            </a:r>
            <a:r>
              <a:rPr lang="tr-TR" b="1" u="sng" dirty="0" err="1"/>
              <a:t>Kçt</a:t>
            </a:r>
            <a:r>
              <a:rPr lang="tr-TR" dirty="0"/>
              <a:t> oluşan mermerler kontak </a:t>
            </a:r>
            <a:r>
              <a:rPr lang="tr-TR" dirty="0" err="1"/>
              <a:t>zonuna</a:t>
            </a:r>
            <a:r>
              <a:rPr lang="tr-TR" dirty="0"/>
              <a:t> yakın kısımlarda</a:t>
            </a:r>
          </a:p>
          <a:p>
            <a:r>
              <a:rPr lang="tr-TR" dirty="0" err="1"/>
              <a:t>CaMg</a:t>
            </a:r>
            <a:r>
              <a:rPr lang="tr-TR" dirty="0"/>
              <a:t>(CO</a:t>
            </a:r>
            <a:r>
              <a:rPr lang="tr-TR" baseline="-25000" dirty="0"/>
              <a:t>3</a:t>
            </a:r>
            <a:r>
              <a:rPr lang="tr-TR" dirty="0"/>
              <a:t>)</a:t>
            </a:r>
            <a:r>
              <a:rPr lang="tr-TR" baseline="-25000" dirty="0"/>
              <a:t>2</a:t>
            </a:r>
            <a:r>
              <a:rPr lang="tr-TR" dirty="0"/>
              <a:t>→CaCO</a:t>
            </a:r>
            <a:r>
              <a:rPr lang="tr-TR" baseline="-25000" dirty="0"/>
              <a:t>3</a:t>
            </a:r>
            <a:r>
              <a:rPr lang="tr-TR" dirty="0"/>
              <a:t>+</a:t>
            </a:r>
            <a:r>
              <a:rPr lang="tr-TR" dirty="0" err="1"/>
              <a:t>MgO</a:t>
            </a:r>
            <a:r>
              <a:rPr lang="tr-TR" dirty="0"/>
              <a:t>+CO</a:t>
            </a:r>
            <a:r>
              <a:rPr lang="tr-TR" baseline="-25000" dirty="0"/>
              <a:t>2</a:t>
            </a:r>
            <a:endParaRPr lang="tr-TR" dirty="0"/>
          </a:p>
          <a:p>
            <a:r>
              <a:rPr lang="tr-TR" dirty="0"/>
              <a:t>Dolomit→Kalsit+</a:t>
            </a:r>
            <a:r>
              <a:rPr lang="tr-TR" dirty="0" err="1"/>
              <a:t>Periklaz</a:t>
            </a:r>
            <a:endParaRPr lang="tr-TR" dirty="0"/>
          </a:p>
          <a:p>
            <a:r>
              <a:rPr lang="tr-TR" dirty="0"/>
              <a:t>                                  ↓</a:t>
            </a:r>
          </a:p>
          <a:p>
            <a:r>
              <a:rPr lang="tr-TR" dirty="0"/>
              <a:t>                          </a:t>
            </a:r>
            <a:r>
              <a:rPr lang="tr-TR" dirty="0" err="1"/>
              <a:t>Duraylı</a:t>
            </a:r>
            <a:r>
              <a:rPr lang="tr-TR" dirty="0"/>
              <a:t> değildir.</a:t>
            </a:r>
          </a:p>
          <a:p>
            <a:r>
              <a:rPr lang="tr-TR" dirty="0" err="1"/>
              <a:t>MgO</a:t>
            </a:r>
            <a:r>
              <a:rPr lang="tr-TR" dirty="0"/>
              <a:t>+H</a:t>
            </a:r>
            <a:r>
              <a:rPr lang="tr-TR" baseline="-25000" dirty="0"/>
              <a:t>2</a:t>
            </a:r>
            <a:r>
              <a:rPr lang="tr-TR" dirty="0"/>
              <a:t>O→Mg(OH)</a:t>
            </a:r>
            <a:r>
              <a:rPr lang="tr-TR" baseline="-25000" dirty="0"/>
              <a:t>2</a:t>
            </a:r>
            <a:endParaRPr lang="tr-TR" dirty="0"/>
          </a:p>
          <a:p>
            <a:r>
              <a:rPr lang="tr-TR" dirty="0"/>
              <a:t>                     </a:t>
            </a:r>
            <a:r>
              <a:rPr lang="tr-TR" dirty="0" err="1"/>
              <a:t>Brusit</a:t>
            </a:r>
            <a:endParaRPr lang="tr-TR" dirty="0"/>
          </a:p>
          <a:p>
            <a:r>
              <a:rPr lang="tr-TR" dirty="0" err="1"/>
              <a:t>Brusit</a:t>
            </a:r>
            <a:r>
              <a:rPr lang="tr-TR" dirty="0"/>
              <a:t>+Kalsit→</a:t>
            </a:r>
            <a:r>
              <a:rPr lang="tr-TR" dirty="0" err="1" smtClean="0"/>
              <a:t>Peradazit</a:t>
            </a:r>
            <a:r>
              <a:rPr lang="tr-TR" dirty="0" smtClean="0"/>
              <a:t> oluşur</a:t>
            </a:r>
            <a:r>
              <a:rPr lang="tr-TR" dirty="0"/>
              <a:t>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1619672" y="620688"/>
            <a:ext cx="568405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u="sng" dirty="0" err="1"/>
              <a:t>Kçt’ları</a:t>
            </a:r>
            <a:r>
              <a:rPr lang="tr-TR" b="1" u="sng" dirty="0"/>
              <a:t> kuvars (Q) içerirse (</a:t>
            </a:r>
            <a:r>
              <a:rPr lang="tr-TR" b="1" u="sng" dirty="0" err="1"/>
              <a:t>Çörtlü</a:t>
            </a:r>
            <a:r>
              <a:rPr lang="tr-TR" b="1" u="sng" dirty="0"/>
              <a:t> </a:t>
            </a:r>
            <a:r>
              <a:rPr lang="tr-TR" b="1" u="sng" dirty="0" err="1"/>
              <a:t>Kçt</a:t>
            </a:r>
            <a:r>
              <a:rPr lang="tr-TR" b="1" u="sng" dirty="0"/>
              <a:t>)</a:t>
            </a:r>
            <a:endParaRPr lang="tr-TR" dirty="0"/>
          </a:p>
          <a:p>
            <a:r>
              <a:rPr lang="tr-TR" dirty="0"/>
              <a:t>Düşük sıcaklıkta→</a:t>
            </a:r>
            <a:r>
              <a:rPr lang="tr-TR" dirty="0" err="1"/>
              <a:t>Q’lı</a:t>
            </a:r>
            <a:r>
              <a:rPr lang="tr-TR" dirty="0"/>
              <a:t> mermer oluşur.</a:t>
            </a:r>
          </a:p>
          <a:p>
            <a:r>
              <a:rPr lang="tr-TR" dirty="0"/>
              <a:t>Yüksek sıcaklıkta→</a:t>
            </a:r>
            <a:r>
              <a:rPr lang="tr-TR" dirty="0" err="1"/>
              <a:t>diyopsit</a:t>
            </a:r>
            <a:r>
              <a:rPr lang="tr-TR" dirty="0"/>
              <a:t> ve </a:t>
            </a:r>
            <a:r>
              <a:rPr lang="tr-TR" dirty="0" err="1"/>
              <a:t>forsterit</a:t>
            </a:r>
            <a:r>
              <a:rPr lang="tr-TR" dirty="0"/>
              <a:t> oluşur.</a:t>
            </a:r>
          </a:p>
          <a:p>
            <a:r>
              <a:rPr lang="tr-TR" dirty="0" err="1"/>
              <a:t>Diyopsit</a:t>
            </a:r>
            <a:r>
              <a:rPr lang="tr-TR" dirty="0"/>
              <a:t>, </a:t>
            </a:r>
            <a:r>
              <a:rPr lang="tr-TR" dirty="0" err="1"/>
              <a:t>forsterit</a:t>
            </a:r>
            <a:r>
              <a:rPr lang="tr-TR" dirty="0"/>
              <a:t>→yüksek optik engebe,canlı girişim rengi.</a:t>
            </a:r>
          </a:p>
          <a:p>
            <a:r>
              <a:rPr lang="tr-TR" dirty="0"/>
              <a:t>                   ↓</a:t>
            </a:r>
          </a:p>
          <a:p>
            <a:r>
              <a:rPr lang="tr-TR" dirty="0"/>
              <a:t>              Serpantinleşir</a:t>
            </a:r>
          </a:p>
          <a:p>
            <a:r>
              <a:rPr lang="tr-TR" dirty="0" err="1"/>
              <a:t>Kontakt</a:t>
            </a:r>
            <a:r>
              <a:rPr lang="tr-TR" dirty="0"/>
              <a:t> zona yakın alanlarda </a:t>
            </a:r>
          </a:p>
          <a:p>
            <a:r>
              <a:rPr lang="tr-TR" dirty="0"/>
              <a:t>CaCO</a:t>
            </a:r>
            <a:r>
              <a:rPr lang="tr-TR" baseline="-25000" dirty="0"/>
              <a:t>3</a:t>
            </a:r>
            <a:r>
              <a:rPr lang="tr-TR" dirty="0"/>
              <a:t>+SiO</a:t>
            </a:r>
            <a:r>
              <a:rPr lang="tr-TR" baseline="-25000" dirty="0"/>
              <a:t>2</a:t>
            </a:r>
            <a:r>
              <a:rPr lang="tr-TR" dirty="0"/>
              <a:t>→CaSiO</a:t>
            </a:r>
            <a:r>
              <a:rPr lang="tr-TR" baseline="-25000" dirty="0"/>
              <a:t>3</a:t>
            </a:r>
            <a:r>
              <a:rPr lang="tr-TR" dirty="0"/>
              <a:t>+CO</a:t>
            </a:r>
            <a:r>
              <a:rPr lang="tr-TR" baseline="-25000" dirty="0"/>
              <a:t>2</a:t>
            </a:r>
            <a:endParaRPr lang="tr-TR" dirty="0"/>
          </a:p>
          <a:p>
            <a:r>
              <a:rPr lang="tr-TR" dirty="0"/>
              <a:t>Kalsit+Q→</a:t>
            </a:r>
            <a:r>
              <a:rPr lang="tr-TR" dirty="0" err="1" smtClean="0"/>
              <a:t>Vollastonit</a:t>
            </a:r>
            <a:endParaRPr lang="tr-TR" dirty="0"/>
          </a:p>
        </p:txBody>
      </p:sp>
      <p:sp>
        <p:nvSpPr>
          <p:cNvPr id="3" name="2 Metin kutusu"/>
          <p:cNvSpPr txBox="1"/>
          <p:nvPr/>
        </p:nvSpPr>
        <p:spPr>
          <a:xfrm>
            <a:off x="611560" y="3501008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/>
              <a:t>Kuvars içeren </a:t>
            </a:r>
            <a:r>
              <a:rPr lang="tr-TR" b="1" u="sng" dirty="0" err="1"/>
              <a:t>dolomitik</a:t>
            </a:r>
            <a:r>
              <a:rPr lang="tr-TR" b="1" u="sng" dirty="0"/>
              <a:t> </a:t>
            </a:r>
            <a:r>
              <a:rPr lang="tr-TR" b="1" u="sng" dirty="0" err="1"/>
              <a:t>kçt’ları</a:t>
            </a:r>
            <a:r>
              <a:rPr lang="tr-TR" b="1" u="sng" dirty="0"/>
              <a:t> </a:t>
            </a:r>
            <a:r>
              <a:rPr lang="tr-TR" dirty="0"/>
              <a:t>düşük sıcaklık </a:t>
            </a:r>
            <a:r>
              <a:rPr lang="tr-TR" dirty="0" err="1"/>
              <a:t>metamorfizmasındaki</a:t>
            </a:r>
            <a:r>
              <a:rPr lang="tr-TR" dirty="0"/>
              <a:t> mermerlerde kalsit ile beraber tremolit, talk rastlanır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endParaRPr lang="tr-TR" dirty="0"/>
          </a:p>
          <a:p>
            <a:r>
              <a:rPr lang="tr-TR" b="1" u="sng" dirty="0"/>
              <a:t>Killi </a:t>
            </a:r>
            <a:r>
              <a:rPr lang="tr-TR" b="1" u="sng" dirty="0" err="1"/>
              <a:t>Kçt</a:t>
            </a:r>
            <a:r>
              <a:rPr lang="tr-TR" b="1" u="sng" dirty="0"/>
              <a:t> veya Marn ise</a:t>
            </a:r>
            <a:r>
              <a:rPr lang="tr-TR" dirty="0"/>
              <a:t> kayaç; Kalsit, dolomit, sıcaklığa bağlı olarak tremolit, </a:t>
            </a:r>
            <a:r>
              <a:rPr lang="tr-TR" dirty="0" err="1"/>
              <a:t>aktinolit</a:t>
            </a:r>
            <a:r>
              <a:rPr lang="tr-TR" dirty="0"/>
              <a:t>, </a:t>
            </a:r>
            <a:r>
              <a:rPr lang="tr-TR" dirty="0" err="1"/>
              <a:t>epidot</a:t>
            </a:r>
            <a:r>
              <a:rPr lang="tr-TR" dirty="0"/>
              <a:t>, </a:t>
            </a:r>
            <a:r>
              <a:rPr lang="tr-TR" dirty="0" err="1"/>
              <a:t>hornblend</a:t>
            </a:r>
            <a:r>
              <a:rPr lang="tr-TR" dirty="0"/>
              <a:t>, </a:t>
            </a:r>
            <a:r>
              <a:rPr lang="tr-TR" dirty="0" err="1"/>
              <a:t>diyopsit</a:t>
            </a:r>
            <a:r>
              <a:rPr lang="tr-TR" dirty="0"/>
              <a:t>, </a:t>
            </a:r>
            <a:r>
              <a:rPr lang="tr-TR" dirty="0" err="1"/>
              <a:t>forsterit</a:t>
            </a:r>
            <a:r>
              <a:rPr lang="tr-TR" dirty="0"/>
              <a:t>, </a:t>
            </a:r>
            <a:r>
              <a:rPr lang="tr-TR" dirty="0" err="1"/>
              <a:t>muskovit</a:t>
            </a:r>
            <a:r>
              <a:rPr lang="tr-TR" dirty="0"/>
              <a:t>, </a:t>
            </a:r>
            <a:r>
              <a:rPr lang="tr-TR" dirty="0" err="1"/>
              <a:t>flogopit</a:t>
            </a:r>
            <a:r>
              <a:rPr lang="tr-TR" dirty="0"/>
              <a:t>, </a:t>
            </a:r>
            <a:r>
              <a:rPr lang="tr-TR" dirty="0" err="1"/>
              <a:t>plj</a:t>
            </a:r>
            <a:r>
              <a:rPr lang="tr-TR" dirty="0"/>
              <a:t> ve </a:t>
            </a:r>
            <a:r>
              <a:rPr lang="tr-TR" dirty="0" err="1"/>
              <a:t>vollastonit</a:t>
            </a:r>
            <a:r>
              <a:rPr lang="tr-TR" dirty="0"/>
              <a:t> gibi minerallere de rastlanılır.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611560" y="692696"/>
            <a:ext cx="76328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u="sng" dirty="0"/>
              <a:t>KALKSİLİKATİK HORNFELZ ve SKARN ZONU </a:t>
            </a:r>
            <a:r>
              <a:rPr lang="tr-TR" b="1" u="sng" dirty="0" smtClean="0"/>
              <a:t>KAYAÇLAR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Mineralojik bileşimleri birbirine benzeyen ve </a:t>
            </a:r>
            <a:r>
              <a:rPr lang="tr-TR" dirty="0" err="1"/>
              <a:t>Ca</a:t>
            </a:r>
            <a:r>
              <a:rPr lang="tr-TR" dirty="0"/>
              <a:t>-Silikat mineralleri içeren bu iki kayaç grubu, oluşumları ile birbirinden ayrılırlar</a:t>
            </a:r>
            <a:r>
              <a:rPr lang="tr-TR" dirty="0" smtClean="0"/>
              <a:t>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-</a:t>
            </a:r>
            <a:r>
              <a:rPr lang="tr-TR" dirty="0" err="1"/>
              <a:t>Kalksilikatik</a:t>
            </a:r>
            <a:r>
              <a:rPr lang="tr-TR" dirty="0"/>
              <a:t> </a:t>
            </a:r>
            <a:r>
              <a:rPr lang="tr-TR" dirty="0" err="1"/>
              <a:t>hornfelzler</a:t>
            </a:r>
            <a:r>
              <a:rPr lang="tr-TR" dirty="0"/>
              <a:t>→Killi </a:t>
            </a:r>
            <a:r>
              <a:rPr lang="tr-TR" dirty="0" err="1"/>
              <a:t>Kçt’den</a:t>
            </a:r>
            <a:r>
              <a:rPr lang="tr-TR" dirty="0"/>
              <a:t> türer</a:t>
            </a:r>
            <a:r>
              <a:rPr lang="tr-TR" dirty="0" smtClean="0"/>
              <a:t>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-</a:t>
            </a:r>
            <a:r>
              <a:rPr lang="tr-TR" dirty="0" err="1"/>
              <a:t>Skarn</a:t>
            </a:r>
            <a:r>
              <a:rPr lang="tr-TR" dirty="0"/>
              <a:t> </a:t>
            </a:r>
            <a:r>
              <a:rPr lang="tr-TR" dirty="0" err="1"/>
              <a:t>zonu</a:t>
            </a:r>
            <a:r>
              <a:rPr lang="tr-TR" dirty="0"/>
              <a:t> ise </a:t>
            </a:r>
            <a:r>
              <a:rPr lang="tr-TR" dirty="0" err="1"/>
              <a:t>metamorfizma</a:t>
            </a:r>
            <a:r>
              <a:rPr lang="tr-TR" dirty="0"/>
              <a:t> etkili olduğu geniş ölçüde Si, Al, </a:t>
            </a:r>
            <a:r>
              <a:rPr lang="tr-TR" dirty="0" err="1"/>
              <a:t>Fe</a:t>
            </a:r>
            <a:r>
              <a:rPr lang="tr-TR" dirty="0"/>
              <a:t>, Mg getirimine uğramış, hemen hemen saf </a:t>
            </a:r>
            <a:r>
              <a:rPr lang="tr-TR" dirty="0" err="1"/>
              <a:t>kçt</a:t>
            </a:r>
            <a:r>
              <a:rPr lang="tr-TR" dirty="0"/>
              <a:t> veya dolomitlerden türeyen, petrografik olarak </a:t>
            </a:r>
            <a:r>
              <a:rPr lang="tr-TR" dirty="0" err="1"/>
              <a:t>kalksilikat</a:t>
            </a:r>
            <a:r>
              <a:rPr lang="tr-TR" dirty="0"/>
              <a:t> </a:t>
            </a:r>
            <a:r>
              <a:rPr lang="tr-TR" dirty="0" err="1"/>
              <a:t>hornfelslere</a:t>
            </a:r>
            <a:r>
              <a:rPr lang="tr-TR" dirty="0"/>
              <a:t> benzer kayaçları içerirler. </a:t>
            </a:r>
            <a:r>
              <a:rPr lang="tr-TR" dirty="0" smtClean="0"/>
              <a:t>Bu </a:t>
            </a:r>
            <a:r>
              <a:rPr lang="tr-TR" dirty="0"/>
              <a:t>kayaçlarda </a:t>
            </a:r>
            <a:r>
              <a:rPr lang="tr-TR" b="1" u="sng" dirty="0" err="1"/>
              <a:t>takti</a:t>
            </a:r>
            <a:r>
              <a:rPr lang="tr-TR" dirty="0" err="1"/>
              <a:t>t</a:t>
            </a:r>
            <a:r>
              <a:rPr lang="tr-TR" dirty="0"/>
              <a:t> adı verilir</a:t>
            </a:r>
            <a:r>
              <a:rPr lang="tr-TR" dirty="0" smtClean="0"/>
              <a:t>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-Saha gözlemleri ile iki kayaç ayırt edilebilir</a:t>
            </a:r>
            <a:r>
              <a:rPr lang="tr-TR" dirty="0" smtClean="0"/>
              <a:t>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-</a:t>
            </a:r>
            <a:r>
              <a:rPr lang="tr-TR" u="sng" dirty="0" err="1"/>
              <a:t>Skarnlar</a:t>
            </a:r>
            <a:r>
              <a:rPr lang="tr-TR" dirty="0"/>
              <a:t>; mermer ile </a:t>
            </a:r>
            <a:r>
              <a:rPr lang="tr-TR" dirty="0" err="1"/>
              <a:t>plütonik</a:t>
            </a:r>
            <a:r>
              <a:rPr lang="tr-TR" dirty="0"/>
              <a:t> kayaçlar arasında bağlantı </a:t>
            </a:r>
            <a:r>
              <a:rPr lang="tr-TR" dirty="0" err="1"/>
              <a:t>zonlarını</a:t>
            </a:r>
            <a:r>
              <a:rPr lang="tr-TR" dirty="0"/>
              <a:t> oluşturur</a:t>
            </a:r>
            <a:r>
              <a:rPr lang="tr-TR" dirty="0" smtClean="0"/>
              <a:t>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-</a:t>
            </a:r>
            <a:r>
              <a:rPr lang="tr-TR" u="sng" dirty="0" err="1"/>
              <a:t>Kalksilikatik</a:t>
            </a:r>
            <a:r>
              <a:rPr lang="tr-TR" u="sng" dirty="0"/>
              <a:t> </a:t>
            </a:r>
            <a:r>
              <a:rPr lang="tr-TR" u="sng" dirty="0" err="1"/>
              <a:t>hornfelsler</a:t>
            </a:r>
            <a:r>
              <a:rPr lang="tr-TR" dirty="0"/>
              <a:t>; benzer bileşime sahip ve daha az değişime uğramış kayaçlara geçiş gösterirler.</a:t>
            </a:r>
          </a:p>
          <a:p>
            <a:pPr algn="just"/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2339752" y="1052736"/>
            <a:ext cx="31525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TİPİK KALKSİLİKAT MİNERALLER </a:t>
            </a:r>
          </a:p>
          <a:p>
            <a:r>
              <a:rPr lang="tr-TR" dirty="0"/>
              <a:t>(Kalsit+SiO</a:t>
            </a:r>
            <a:r>
              <a:rPr lang="tr-TR" baseline="-25000" dirty="0"/>
              <a:t>2</a:t>
            </a:r>
            <a:r>
              <a:rPr lang="tr-TR" dirty="0"/>
              <a:t>→CO</a:t>
            </a:r>
            <a:r>
              <a:rPr lang="tr-TR" baseline="-25000" dirty="0"/>
              <a:t>2</a:t>
            </a:r>
            <a:r>
              <a:rPr lang="tr-TR" dirty="0"/>
              <a:t>→)</a:t>
            </a:r>
          </a:p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420888"/>
            <a:ext cx="5044197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827584" y="620688"/>
            <a:ext cx="7140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DOKANAK METAMORFİZMA SONUCU OLUŞAN ÖNEMLİ MADEN YATAKLARI</a:t>
            </a:r>
          </a:p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64519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251520" y="404664"/>
            <a:ext cx="8424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/>
              <a:t>1.3. EPİKLASTİK (PSAMİTİK-SİLİKLASTİK) KAYAÇLARIN KONTAK MET. İLE OLUŞAN KAYAÇLAR </a:t>
            </a:r>
            <a:endParaRPr lang="tr-TR" dirty="0"/>
          </a:p>
          <a:p>
            <a:pPr algn="just"/>
            <a:r>
              <a:rPr lang="tr-TR" dirty="0"/>
              <a:t>Kuvars kumtaşı, arkoz, </a:t>
            </a:r>
            <a:r>
              <a:rPr lang="tr-TR" dirty="0" err="1"/>
              <a:t>grovak</a:t>
            </a:r>
            <a:r>
              <a:rPr lang="tr-TR" dirty="0"/>
              <a:t> gibi kayaçlarda gelişir. Öncelikle metamorfik değişiklikler bu kayaçların bağlayıcısında gelişir.</a:t>
            </a:r>
          </a:p>
          <a:p>
            <a:pPr algn="just"/>
            <a:r>
              <a:rPr lang="tr-TR" dirty="0"/>
              <a:t>Bu kayaçlarda </a:t>
            </a:r>
            <a:r>
              <a:rPr lang="tr-TR" dirty="0" err="1"/>
              <a:t>feldispat</a:t>
            </a:r>
            <a:r>
              <a:rPr lang="tr-TR" dirty="0"/>
              <a:t>, kuvars gibi mineraller herhangi bir değişiklere uğramaz. Bunlarda </a:t>
            </a:r>
            <a:r>
              <a:rPr lang="tr-TR" u="sng" dirty="0" err="1"/>
              <a:t>Blastopsamitik</a:t>
            </a:r>
            <a:r>
              <a:rPr lang="tr-TR" u="sng" dirty="0"/>
              <a:t> doku</a:t>
            </a:r>
            <a:r>
              <a:rPr lang="tr-TR" dirty="0"/>
              <a:t> görülür.</a:t>
            </a:r>
          </a:p>
          <a:p>
            <a:pPr algn="just"/>
            <a:endParaRPr lang="tr-TR" dirty="0"/>
          </a:p>
        </p:txBody>
      </p:sp>
      <p:sp>
        <p:nvSpPr>
          <p:cNvPr id="3" name="2 Metin kutusu"/>
          <p:cNvSpPr txBox="1"/>
          <p:nvPr/>
        </p:nvSpPr>
        <p:spPr>
          <a:xfrm>
            <a:off x="395536" y="2564904"/>
            <a:ext cx="82809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u="sng" dirty="0"/>
              <a:t>Bağlayıcı killi</a:t>
            </a:r>
            <a:r>
              <a:rPr lang="tr-TR" dirty="0"/>
              <a:t> ise bağlayıcı malzemenin mika mineralleri, </a:t>
            </a:r>
            <a:r>
              <a:rPr lang="tr-TR" dirty="0" err="1"/>
              <a:t>kordiyerit</a:t>
            </a:r>
            <a:r>
              <a:rPr lang="tr-TR" dirty="0"/>
              <a:t>, </a:t>
            </a:r>
            <a:r>
              <a:rPr lang="tr-TR" dirty="0" err="1"/>
              <a:t>andaluzit</a:t>
            </a:r>
            <a:r>
              <a:rPr lang="tr-TR" dirty="0"/>
              <a:t>, ortamda bir miktar demir mevcut ise </a:t>
            </a:r>
            <a:r>
              <a:rPr lang="tr-TR" dirty="0" err="1"/>
              <a:t>almadin</a:t>
            </a:r>
            <a:r>
              <a:rPr lang="tr-TR" dirty="0"/>
              <a:t>, manyetik minerallerine dönüştüğü görülür</a:t>
            </a:r>
            <a:r>
              <a:rPr lang="tr-TR" dirty="0" smtClean="0"/>
              <a:t>.</a:t>
            </a:r>
          </a:p>
          <a:p>
            <a:pPr algn="just"/>
            <a:endParaRPr lang="tr-TR" dirty="0"/>
          </a:p>
          <a:p>
            <a:pPr algn="just"/>
            <a:r>
              <a:rPr lang="tr-TR" b="1" u="sng" dirty="0"/>
              <a:t>Bağlayıcı karbonat</a:t>
            </a:r>
            <a:r>
              <a:rPr lang="tr-TR" dirty="0"/>
              <a:t> ise </a:t>
            </a:r>
            <a:r>
              <a:rPr lang="tr-TR" dirty="0" err="1"/>
              <a:t>epidot</a:t>
            </a:r>
            <a:r>
              <a:rPr lang="tr-TR" dirty="0"/>
              <a:t>, </a:t>
            </a:r>
            <a:r>
              <a:rPr lang="tr-TR" dirty="0" err="1"/>
              <a:t>diyopsit</a:t>
            </a:r>
            <a:r>
              <a:rPr lang="tr-TR" dirty="0"/>
              <a:t> oluşur</a:t>
            </a:r>
            <a:r>
              <a:rPr lang="tr-TR" dirty="0" smtClean="0"/>
              <a:t>.</a:t>
            </a:r>
          </a:p>
          <a:p>
            <a:pPr algn="just"/>
            <a:endParaRPr lang="tr-TR" dirty="0"/>
          </a:p>
          <a:p>
            <a:pPr algn="just"/>
            <a:r>
              <a:rPr lang="tr-TR" dirty="0" err="1"/>
              <a:t>Metamorfizma</a:t>
            </a:r>
            <a:r>
              <a:rPr lang="tr-TR" dirty="0"/>
              <a:t> derecesine bağlı olarak </a:t>
            </a:r>
            <a:r>
              <a:rPr lang="tr-TR" dirty="0" err="1"/>
              <a:t>klastik</a:t>
            </a:r>
            <a:r>
              <a:rPr lang="tr-TR" dirty="0"/>
              <a:t> görünümden kayacın dokusu </a:t>
            </a:r>
            <a:r>
              <a:rPr lang="tr-TR" dirty="0" err="1"/>
              <a:t>blastik</a:t>
            </a:r>
            <a:r>
              <a:rPr lang="tr-TR" dirty="0"/>
              <a:t> özelliğe dönüşür</a:t>
            </a:r>
            <a:r>
              <a:rPr lang="tr-TR" dirty="0" smtClean="0"/>
              <a:t>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Kuvars kumtaşından </a:t>
            </a:r>
            <a:r>
              <a:rPr lang="tr-TR" dirty="0" err="1"/>
              <a:t>granoblastik</a:t>
            </a:r>
            <a:r>
              <a:rPr lang="tr-TR" dirty="0"/>
              <a:t> dokulu →Kuvarsit</a:t>
            </a:r>
          </a:p>
          <a:p>
            <a:pPr algn="just"/>
            <a:r>
              <a:rPr lang="tr-TR" dirty="0"/>
              <a:t>Kuvars kumtaşından </a:t>
            </a:r>
            <a:r>
              <a:rPr lang="tr-TR" dirty="0" err="1"/>
              <a:t>granoblastik</a:t>
            </a:r>
            <a:r>
              <a:rPr lang="tr-TR" dirty="0"/>
              <a:t> dokulu →semi Kuvarsit oluşur.</a:t>
            </a:r>
          </a:p>
          <a:p>
            <a:pPr algn="just"/>
            <a:r>
              <a:rPr lang="tr-TR" dirty="0" err="1"/>
              <a:t>Grovak</a:t>
            </a:r>
            <a:r>
              <a:rPr lang="tr-TR" dirty="0"/>
              <a:t>→</a:t>
            </a:r>
            <a:r>
              <a:rPr lang="tr-TR" dirty="0" err="1"/>
              <a:t>metagrovak</a:t>
            </a:r>
            <a:endParaRPr lang="tr-TR" dirty="0"/>
          </a:p>
          <a:p>
            <a:pPr algn="just"/>
            <a:r>
              <a:rPr lang="tr-TR" dirty="0"/>
              <a:t>Arkoz→</a:t>
            </a:r>
            <a:r>
              <a:rPr lang="tr-TR" dirty="0" err="1"/>
              <a:t>metaarkoz</a:t>
            </a:r>
            <a:r>
              <a:rPr lang="tr-TR" dirty="0"/>
              <a:t> OLUŞUR.</a:t>
            </a:r>
          </a:p>
          <a:p>
            <a:pPr algn="just"/>
            <a:endParaRPr lang="tr-T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23528" y="548680"/>
            <a:ext cx="83529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/>
              <a:t>1.4. MAGMATİK KAYAÇLARIN KONTAK METAMORFİZMASI İLE OLUŞAN </a:t>
            </a:r>
            <a:r>
              <a:rPr lang="tr-TR" b="1" dirty="0" smtClean="0"/>
              <a:t>KAYAÇLAR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Asit bileşimli bir magmatik kayacın </a:t>
            </a:r>
            <a:r>
              <a:rPr lang="tr-TR" dirty="0" err="1"/>
              <a:t>metamorfizmaya</a:t>
            </a:r>
            <a:r>
              <a:rPr lang="tr-TR" dirty="0"/>
              <a:t> uğraması için yüksek sıcaklığa sahip bir sokulumun olması gerekir. </a:t>
            </a:r>
            <a:endParaRPr lang="tr-TR" dirty="0" smtClean="0"/>
          </a:p>
          <a:p>
            <a:pPr algn="just"/>
            <a:endParaRPr lang="tr-TR" dirty="0"/>
          </a:p>
          <a:p>
            <a:pPr algn="just"/>
            <a:r>
              <a:rPr lang="tr-TR" dirty="0"/>
              <a:t>-</a:t>
            </a:r>
            <a:r>
              <a:rPr lang="tr-TR" b="1" u="sng" dirty="0" err="1"/>
              <a:t>Granitik</a:t>
            </a:r>
            <a:r>
              <a:rPr lang="tr-TR" b="1" u="sng" dirty="0"/>
              <a:t> veya benzer</a:t>
            </a:r>
            <a:r>
              <a:rPr lang="tr-TR" dirty="0"/>
              <a:t> bileşimli kayaçlar bazik bileşimli magma </a:t>
            </a:r>
            <a:r>
              <a:rPr lang="tr-TR" dirty="0" err="1"/>
              <a:t>sokulumunun</a:t>
            </a:r>
            <a:r>
              <a:rPr lang="tr-TR" dirty="0"/>
              <a:t> etkisi ile </a:t>
            </a:r>
            <a:r>
              <a:rPr lang="tr-TR" dirty="0" err="1"/>
              <a:t>metamorfizmaya</a:t>
            </a:r>
            <a:r>
              <a:rPr lang="tr-TR" dirty="0"/>
              <a:t> uğrarlar</a:t>
            </a:r>
            <a:r>
              <a:rPr lang="tr-TR" dirty="0" smtClean="0"/>
              <a:t>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-Doğada Gabro/</a:t>
            </a:r>
            <a:r>
              <a:rPr lang="tr-TR" dirty="0" err="1"/>
              <a:t>Norit</a:t>
            </a:r>
            <a:r>
              <a:rPr lang="tr-TR" dirty="0"/>
              <a:t>, </a:t>
            </a:r>
            <a:r>
              <a:rPr lang="tr-TR" dirty="0" err="1"/>
              <a:t>dolerit</a:t>
            </a:r>
            <a:r>
              <a:rPr lang="tr-TR" dirty="0"/>
              <a:t>, diyabaz gibi kayaçların çevrelerindeki asit bileşimli kayaçlarda değişiklikler gözlenebilir</a:t>
            </a:r>
            <a:r>
              <a:rPr lang="tr-TR" dirty="0" smtClean="0"/>
              <a:t>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-Damar </a:t>
            </a:r>
            <a:r>
              <a:rPr lang="tr-TR" dirty="0" err="1"/>
              <a:t>kayaçlarınının</a:t>
            </a:r>
            <a:r>
              <a:rPr lang="tr-TR" dirty="0"/>
              <a:t> çevresinde çok ince, cm, dm kalınlığında olan değişim </a:t>
            </a:r>
            <a:r>
              <a:rPr lang="tr-TR" dirty="0" err="1"/>
              <a:t>zonu</a:t>
            </a:r>
            <a:r>
              <a:rPr lang="tr-TR" dirty="0"/>
              <a:t>, bazik </a:t>
            </a:r>
            <a:r>
              <a:rPr lang="tr-TR" dirty="0" err="1"/>
              <a:t>plütonik</a:t>
            </a:r>
            <a:r>
              <a:rPr lang="tr-TR" dirty="0"/>
              <a:t> kayaçların çevresinde genişler. Minerallerin yeniden kristalleşmesi sonucu kayaçların tane büyüklüğü artar. Kuvars, </a:t>
            </a:r>
            <a:r>
              <a:rPr lang="tr-TR" dirty="0" err="1"/>
              <a:t>feldispat</a:t>
            </a:r>
            <a:r>
              <a:rPr lang="tr-TR" dirty="0"/>
              <a:t> mineralleri arasında genellikle </a:t>
            </a:r>
            <a:r>
              <a:rPr lang="tr-TR" dirty="0" err="1"/>
              <a:t>granoblastik</a:t>
            </a:r>
            <a:r>
              <a:rPr lang="tr-TR" dirty="0"/>
              <a:t> bir doku gelişir. Ancak kayacın genel dokusal özelliği, örneğin </a:t>
            </a:r>
            <a:r>
              <a:rPr lang="tr-TR" dirty="0" err="1"/>
              <a:t>porfirik</a:t>
            </a:r>
            <a:r>
              <a:rPr lang="tr-TR" dirty="0"/>
              <a:t> doku kısmen korunur. Böylece </a:t>
            </a:r>
            <a:r>
              <a:rPr lang="tr-TR" dirty="0" err="1"/>
              <a:t>blastoporfirik</a:t>
            </a:r>
            <a:r>
              <a:rPr lang="tr-TR" dirty="0"/>
              <a:t> dokulu kayaçların varlığı gözlenir. Granitlerdeki biyotit minerallerinin, ortoklaz gibi minerallerden </a:t>
            </a:r>
            <a:r>
              <a:rPr lang="tr-TR" dirty="0" err="1"/>
              <a:t>ibarek</a:t>
            </a:r>
            <a:r>
              <a:rPr lang="tr-TR" dirty="0"/>
              <a:t> çok ince bir </a:t>
            </a:r>
            <a:r>
              <a:rPr lang="tr-TR" dirty="0" err="1"/>
              <a:t>agregata</a:t>
            </a:r>
            <a:r>
              <a:rPr lang="tr-TR" dirty="0"/>
              <a:t> dönüşür.</a:t>
            </a:r>
          </a:p>
          <a:p>
            <a:pPr algn="just"/>
            <a:r>
              <a:rPr lang="tr-TR" dirty="0" err="1"/>
              <a:t>Hornblend</a:t>
            </a:r>
            <a:r>
              <a:rPr lang="tr-TR" dirty="0"/>
              <a:t> minerallerinin </a:t>
            </a:r>
            <a:r>
              <a:rPr lang="tr-TR" dirty="0" err="1"/>
              <a:t>dokanağa</a:t>
            </a:r>
            <a:r>
              <a:rPr lang="tr-TR" dirty="0"/>
              <a:t> yakın bölgelerde küçük taneli piroksen, uzak bölgelerde biyotite dönüşür.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539552" y="1340768"/>
            <a:ext cx="80648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/>
              <a:t>-</a:t>
            </a:r>
            <a:r>
              <a:rPr lang="tr-TR" b="1" u="sng" dirty="0"/>
              <a:t>Sokulumun çevresinde bazik bileşimli</a:t>
            </a:r>
            <a:r>
              <a:rPr lang="tr-TR" dirty="0"/>
              <a:t> magmatik kayaçlar bulunuyor ise </a:t>
            </a:r>
            <a:r>
              <a:rPr lang="tr-TR" dirty="0" err="1"/>
              <a:t>kontakt</a:t>
            </a:r>
            <a:r>
              <a:rPr lang="tr-TR" dirty="0"/>
              <a:t> </a:t>
            </a:r>
            <a:r>
              <a:rPr lang="tr-TR" dirty="0" err="1"/>
              <a:t>metamorfizma</a:t>
            </a:r>
            <a:r>
              <a:rPr lang="tr-TR" dirty="0"/>
              <a:t> etkileri daha belirgin olabilir. Granit </a:t>
            </a:r>
            <a:r>
              <a:rPr lang="tr-TR" dirty="0" err="1"/>
              <a:t>sokulumlarının</a:t>
            </a:r>
            <a:r>
              <a:rPr lang="tr-TR" dirty="0"/>
              <a:t> çevresinde bulunan bazaltlar </a:t>
            </a:r>
            <a:r>
              <a:rPr lang="tr-TR" dirty="0" err="1"/>
              <a:t>dokanağa</a:t>
            </a:r>
            <a:r>
              <a:rPr lang="tr-TR" dirty="0"/>
              <a:t> yakın </a:t>
            </a:r>
            <a:r>
              <a:rPr lang="tr-TR" dirty="0" err="1"/>
              <a:t>zonlarda</a:t>
            </a:r>
            <a:r>
              <a:rPr lang="tr-TR" dirty="0"/>
              <a:t> genellikle </a:t>
            </a:r>
            <a:r>
              <a:rPr lang="tr-TR" dirty="0" err="1"/>
              <a:t>hornblend</a:t>
            </a:r>
            <a:r>
              <a:rPr lang="tr-TR" dirty="0"/>
              <a:t>+plajiyoklaz veya </a:t>
            </a:r>
            <a:r>
              <a:rPr lang="tr-TR" dirty="0" err="1"/>
              <a:t>hornblend</a:t>
            </a:r>
            <a:r>
              <a:rPr lang="tr-TR" dirty="0"/>
              <a:t>+</a:t>
            </a:r>
            <a:r>
              <a:rPr lang="tr-TR" dirty="0" err="1"/>
              <a:t>diyopsit</a:t>
            </a:r>
            <a:r>
              <a:rPr lang="tr-TR" dirty="0"/>
              <a:t>+ plajiyoklaz içeren </a:t>
            </a:r>
            <a:r>
              <a:rPr lang="tr-TR" dirty="0" err="1"/>
              <a:t>hornfelslere</a:t>
            </a:r>
            <a:r>
              <a:rPr lang="tr-TR" dirty="0"/>
              <a:t> dönüşür. </a:t>
            </a:r>
            <a:r>
              <a:rPr lang="tr-TR" dirty="0" err="1"/>
              <a:t>Dokanağa</a:t>
            </a:r>
            <a:r>
              <a:rPr lang="tr-TR" dirty="0"/>
              <a:t> uzak kısımlarda ise </a:t>
            </a:r>
            <a:r>
              <a:rPr lang="tr-TR" dirty="0" err="1"/>
              <a:t>aktinolit</a:t>
            </a:r>
            <a:r>
              <a:rPr lang="tr-TR" dirty="0"/>
              <a:t>, </a:t>
            </a:r>
            <a:r>
              <a:rPr lang="tr-TR" dirty="0" err="1"/>
              <a:t>epidot</a:t>
            </a:r>
            <a:r>
              <a:rPr lang="tr-TR" dirty="0"/>
              <a:t>, </a:t>
            </a:r>
            <a:r>
              <a:rPr lang="tr-TR" dirty="0" err="1"/>
              <a:t>klorit</a:t>
            </a:r>
            <a:r>
              <a:rPr lang="tr-TR" dirty="0"/>
              <a:t>, </a:t>
            </a:r>
            <a:r>
              <a:rPr lang="tr-TR" dirty="0" err="1"/>
              <a:t>albit</a:t>
            </a:r>
            <a:r>
              <a:rPr lang="tr-TR" dirty="0"/>
              <a:t> mineralleri oluşur. Bunlar siyahımsı renkli, ince taneli, masif görünümlü kayaçlardır. Bol miktarda biyotit mineralinin varlığı granit </a:t>
            </a:r>
            <a:r>
              <a:rPr lang="tr-TR" dirty="0" err="1"/>
              <a:t>sokulumundan</a:t>
            </a:r>
            <a:r>
              <a:rPr lang="tr-TR" dirty="0"/>
              <a:t> itibaren kayaca geniş ölçüde K getirimini işaret edebilir. Kayacın ilksel dokusal özelliğinin, örneğin </a:t>
            </a:r>
            <a:r>
              <a:rPr lang="tr-TR" dirty="0" err="1"/>
              <a:t>porfirik</a:t>
            </a:r>
            <a:r>
              <a:rPr lang="tr-TR" dirty="0"/>
              <a:t> dokunun veya </a:t>
            </a:r>
            <a:r>
              <a:rPr lang="tr-TR" dirty="0" err="1"/>
              <a:t>ofitik</a:t>
            </a:r>
            <a:r>
              <a:rPr lang="tr-TR" dirty="0"/>
              <a:t> dokunun dış </a:t>
            </a:r>
            <a:r>
              <a:rPr lang="tr-TR" dirty="0" err="1"/>
              <a:t>zonlarda</a:t>
            </a:r>
            <a:r>
              <a:rPr lang="tr-TR" dirty="0"/>
              <a:t> kısmen korunduğu, dokunağa yaklaştıkça ortadan kaybolduğu ve </a:t>
            </a:r>
            <a:r>
              <a:rPr lang="tr-TR" dirty="0" err="1"/>
              <a:t>granoblastik</a:t>
            </a:r>
            <a:r>
              <a:rPr lang="tr-TR" dirty="0"/>
              <a:t> dokunun geliştiği gözlenir.</a:t>
            </a:r>
          </a:p>
          <a:p>
            <a:pPr algn="just"/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23528" y="836712"/>
            <a:ext cx="85689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u="sng" dirty="0" smtClean="0"/>
              <a:t>BENEKLİ ARDUVAZ</a:t>
            </a:r>
            <a:endParaRPr lang="tr-TR" dirty="0" smtClean="0"/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Kontak </a:t>
            </a:r>
            <a:r>
              <a:rPr lang="tr-TR" dirty="0" err="1" smtClean="0"/>
              <a:t>metamorfizmada</a:t>
            </a:r>
            <a:r>
              <a:rPr lang="tr-TR" dirty="0" smtClean="0"/>
              <a:t> tipik bir kayaçtır. Bunlar tedrici olarak </a:t>
            </a:r>
            <a:r>
              <a:rPr lang="tr-TR" dirty="0" err="1" smtClean="0"/>
              <a:t>hornfelslere</a:t>
            </a:r>
            <a:r>
              <a:rPr lang="tr-TR" dirty="0" smtClean="0"/>
              <a:t> geçiş gösterir.  Masif ve zayıf bir şist dokusuna sahip olan bu kayaçlar çok küçük taneli bir </a:t>
            </a:r>
            <a:r>
              <a:rPr lang="tr-TR" dirty="0" err="1" smtClean="0"/>
              <a:t>matriks</a:t>
            </a:r>
            <a:r>
              <a:rPr lang="tr-TR" dirty="0" smtClean="0"/>
              <a:t> içinde dağınık olarak bulunan oval görünümünde benekler veya </a:t>
            </a:r>
            <a:r>
              <a:rPr lang="tr-TR" dirty="0" err="1" smtClean="0"/>
              <a:t>porfiroblastlar</a:t>
            </a:r>
            <a:r>
              <a:rPr lang="tr-TR" dirty="0" smtClean="0"/>
              <a:t> halinde kontak </a:t>
            </a:r>
            <a:r>
              <a:rPr lang="tr-TR" dirty="0" err="1" smtClean="0"/>
              <a:t>metamorfizma</a:t>
            </a:r>
            <a:r>
              <a:rPr lang="tr-TR" dirty="0" smtClean="0"/>
              <a:t> minerallerini içerirler. Kayaçta bulunan benekler yakından incelendiklerinde 2 gruba ayırmak mümkündür.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1- </a:t>
            </a:r>
            <a:r>
              <a:rPr lang="tr-TR" dirty="0" err="1" smtClean="0"/>
              <a:t>Matriksten</a:t>
            </a:r>
            <a:r>
              <a:rPr lang="tr-TR" dirty="0" smtClean="0"/>
              <a:t> farklı bir renkte olan, genelde sınırları belirsiz, oval bir şekle sahip bir mineral </a:t>
            </a:r>
            <a:r>
              <a:rPr lang="tr-TR" dirty="0" err="1" smtClean="0"/>
              <a:t>agregatından</a:t>
            </a:r>
            <a:r>
              <a:rPr lang="tr-TR" dirty="0" smtClean="0"/>
              <a:t> ibaret benekler.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2- Belirgin ve tanınabilen mineral </a:t>
            </a:r>
            <a:r>
              <a:rPr lang="tr-TR" dirty="0" err="1" smtClean="0"/>
              <a:t>porfiroblastlarından</a:t>
            </a:r>
            <a:r>
              <a:rPr lang="tr-TR" dirty="0" smtClean="0"/>
              <a:t> oluşan beneklerdir.</a:t>
            </a:r>
          </a:p>
          <a:p>
            <a:pPr algn="just"/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467544" y="1556792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/>
              <a:t>-</a:t>
            </a:r>
            <a:r>
              <a:rPr lang="tr-TR" b="1" u="sng" dirty="0"/>
              <a:t>Bazik bileşime sahip</a:t>
            </a:r>
            <a:r>
              <a:rPr lang="tr-TR" dirty="0"/>
              <a:t> magmatik kayaçlar bir gabro </a:t>
            </a:r>
            <a:r>
              <a:rPr lang="tr-TR" dirty="0" err="1"/>
              <a:t>sokulumunun</a:t>
            </a:r>
            <a:r>
              <a:rPr lang="tr-TR" dirty="0"/>
              <a:t> çevresinde </a:t>
            </a:r>
            <a:r>
              <a:rPr lang="tr-TR" dirty="0" err="1"/>
              <a:t>dokanağa</a:t>
            </a:r>
            <a:r>
              <a:rPr lang="tr-TR" dirty="0"/>
              <a:t> yakın kısımlarda </a:t>
            </a:r>
            <a:r>
              <a:rPr lang="tr-TR" dirty="0" err="1"/>
              <a:t>granoblastik</a:t>
            </a:r>
            <a:r>
              <a:rPr lang="tr-TR" dirty="0"/>
              <a:t> dokuya sahip ve plajiyoklaz+</a:t>
            </a:r>
            <a:r>
              <a:rPr lang="tr-TR" dirty="0" err="1"/>
              <a:t>diyopsit</a:t>
            </a:r>
            <a:r>
              <a:rPr lang="tr-TR" dirty="0"/>
              <a:t>, plajiyoklaz+</a:t>
            </a:r>
            <a:r>
              <a:rPr lang="tr-TR" dirty="0" err="1"/>
              <a:t>hiperstent</a:t>
            </a:r>
            <a:r>
              <a:rPr lang="tr-TR" dirty="0"/>
              <a:t>+</a:t>
            </a:r>
            <a:r>
              <a:rPr lang="tr-TR" dirty="0" err="1"/>
              <a:t>diyopsit</a:t>
            </a:r>
            <a:r>
              <a:rPr lang="tr-TR" dirty="0"/>
              <a:t> veya plajiyoklaz +</a:t>
            </a:r>
            <a:r>
              <a:rPr lang="tr-TR" dirty="0" err="1"/>
              <a:t>hipersten</a:t>
            </a:r>
            <a:r>
              <a:rPr lang="tr-TR" dirty="0"/>
              <a:t> mineralleri içeren </a:t>
            </a:r>
            <a:r>
              <a:rPr lang="tr-TR" dirty="0" err="1"/>
              <a:t>hornfelsler</a:t>
            </a:r>
            <a:r>
              <a:rPr lang="tr-TR" dirty="0"/>
              <a:t> oluşur</a:t>
            </a:r>
            <a:r>
              <a:rPr lang="tr-TR" dirty="0" smtClean="0"/>
              <a:t>.</a:t>
            </a:r>
          </a:p>
          <a:p>
            <a:pPr algn="just"/>
            <a:endParaRPr lang="tr-TR" dirty="0"/>
          </a:p>
          <a:p>
            <a:pPr algn="just"/>
            <a:r>
              <a:rPr lang="tr-TR" dirty="0" err="1"/>
              <a:t>Kontakt</a:t>
            </a:r>
            <a:r>
              <a:rPr lang="tr-TR" dirty="0"/>
              <a:t> </a:t>
            </a:r>
            <a:r>
              <a:rPr lang="tr-TR" dirty="0" err="1"/>
              <a:t>zonunda</a:t>
            </a:r>
            <a:r>
              <a:rPr lang="tr-TR" dirty="0"/>
              <a:t> bulunan </a:t>
            </a:r>
            <a:r>
              <a:rPr lang="tr-TR" dirty="0" err="1"/>
              <a:t>ultramafititlerden</a:t>
            </a:r>
            <a:r>
              <a:rPr lang="tr-TR" dirty="0"/>
              <a:t> </a:t>
            </a:r>
            <a:r>
              <a:rPr lang="tr-TR" dirty="0" err="1"/>
              <a:t>dokanağa</a:t>
            </a:r>
            <a:r>
              <a:rPr lang="tr-TR" dirty="0"/>
              <a:t> yakın bölgelerde </a:t>
            </a:r>
            <a:r>
              <a:rPr lang="tr-TR" dirty="0" err="1"/>
              <a:t>hornfelsler</a:t>
            </a:r>
            <a:r>
              <a:rPr lang="tr-TR" dirty="0"/>
              <a:t> oluşur. Olivin </a:t>
            </a:r>
            <a:r>
              <a:rPr lang="tr-TR" dirty="0" err="1"/>
              <a:t>kummingtonit</a:t>
            </a:r>
            <a:r>
              <a:rPr lang="tr-TR" dirty="0"/>
              <a:t>, </a:t>
            </a:r>
            <a:r>
              <a:rPr lang="tr-TR" dirty="0" err="1"/>
              <a:t>enstatit</a:t>
            </a:r>
            <a:r>
              <a:rPr lang="tr-TR" dirty="0"/>
              <a:t> içeren </a:t>
            </a:r>
            <a:r>
              <a:rPr lang="tr-TR" dirty="0" err="1"/>
              <a:t>hornfelsler</a:t>
            </a:r>
            <a:r>
              <a:rPr lang="tr-TR" dirty="0"/>
              <a:t>, </a:t>
            </a:r>
            <a:r>
              <a:rPr lang="tr-TR" dirty="0" err="1"/>
              <a:t>dokanaktan</a:t>
            </a:r>
            <a:r>
              <a:rPr lang="tr-TR" dirty="0"/>
              <a:t> uzaklaştıkça olivin, </a:t>
            </a:r>
            <a:r>
              <a:rPr lang="tr-TR" dirty="0" err="1"/>
              <a:t>kummingtonit</a:t>
            </a:r>
            <a:r>
              <a:rPr lang="tr-TR" dirty="0"/>
              <a:t> ve talk içeren </a:t>
            </a:r>
            <a:r>
              <a:rPr lang="tr-TR" dirty="0" err="1"/>
              <a:t>hornfelslere</a:t>
            </a:r>
            <a:r>
              <a:rPr lang="tr-TR" dirty="0"/>
              <a:t>, dış </a:t>
            </a:r>
            <a:r>
              <a:rPr lang="tr-TR" dirty="0" err="1"/>
              <a:t>zonda</a:t>
            </a:r>
            <a:r>
              <a:rPr lang="tr-TR" dirty="0"/>
              <a:t> ise talk mineralleri içeren </a:t>
            </a:r>
            <a:r>
              <a:rPr lang="tr-TR" dirty="0" err="1"/>
              <a:t>serpantinitlere</a:t>
            </a:r>
            <a:r>
              <a:rPr lang="tr-TR" dirty="0"/>
              <a:t> geçiş gösterirler. </a:t>
            </a:r>
          </a:p>
          <a:p>
            <a:pPr algn="just"/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179512" y="0"/>
            <a:ext cx="8208911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1</a:t>
            </a:r>
            <a:r>
              <a:rPr lang="tr-TR" dirty="0"/>
              <a:t>.’si çok küçük taneli olan killi kayaçlarda yersel olarak gelişen ve bazı bileşenlerin </a:t>
            </a:r>
            <a:r>
              <a:rPr lang="tr-TR" dirty="0" err="1"/>
              <a:t>mikrokristalin</a:t>
            </a:r>
            <a:r>
              <a:rPr lang="tr-TR" dirty="0"/>
              <a:t> taneler halinde ayrılmasına neden olan </a:t>
            </a:r>
            <a:r>
              <a:rPr lang="tr-TR" dirty="0" err="1"/>
              <a:t>rekristalizasyon</a:t>
            </a:r>
            <a:r>
              <a:rPr lang="tr-TR" dirty="0"/>
              <a:t> başlangıcı sonucu oluşur. Killi kayaçta dağınık halde bulunan grafit, </a:t>
            </a:r>
            <a:r>
              <a:rPr lang="tr-TR" dirty="0" err="1"/>
              <a:t>demiroksitler</a:t>
            </a:r>
            <a:r>
              <a:rPr lang="tr-TR" dirty="0"/>
              <a:t> ve </a:t>
            </a:r>
            <a:r>
              <a:rPr lang="tr-TR" dirty="0" err="1"/>
              <a:t>kloritin</a:t>
            </a:r>
            <a:r>
              <a:rPr lang="tr-TR" dirty="0"/>
              <a:t> yeniden kristalleşmesi ve kümelenmesi (ayrılması) bu tür beneklerin oluşumuna yol açar.</a:t>
            </a:r>
          </a:p>
          <a:p>
            <a:r>
              <a:rPr lang="tr-TR" dirty="0"/>
              <a:t>-Organik maddece zengin </a:t>
            </a:r>
            <a:r>
              <a:rPr lang="tr-TR" dirty="0" err="1" smtClean="0"/>
              <a:t>şeyllerde</a:t>
            </a:r>
            <a:r>
              <a:rPr lang="tr-TR" dirty="0" smtClean="0"/>
              <a:t>                 Grafit </a:t>
            </a:r>
            <a:r>
              <a:rPr lang="tr-TR" dirty="0"/>
              <a:t>ayrılması</a:t>
            </a:r>
          </a:p>
          <a:p>
            <a:r>
              <a:rPr lang="tr-TR" dirty="0"/>
              <a:t>-</a:t>
            </a:r>
            <a:r>
              <a:rPr lang="tr-TR" dirty="0" err="1"/>
              <a:t>Şeyllerde</a:t>
            </a:r>
            <a:r>
              <a:rPr lang="tr-TR" dirty="0"/>
              <a:t> </a:t>
            </a:r>
            <a:r>
              <a:rPr lang="tr-TR" dirty="0" smtClean="0"/>
              <a:t>hematit (</a:t>
            </a:r>
            <a:r>
              <a:rPr lang="tr-TR" dirty="0"/>
              <a:t>açık renk) ve </a:t>
            </a:r>
            <a:r>
              <a:rPr lang="tr-TR" dirty="0" smtClean="0"/>
              <a:t>limonitin                </a:t>
            </a:r>
            <a:r>
              <a:rPr lang="tr-TR" dirty="0"/>
              <a:t>manyetit şeklinde </a:t>
            </a:r>
            <a:r>
              <a:rPr lang="tr-TR" dirty="0" err="1" smtClean="0"/>
              <a:t>kristalizasyonu</a:t>
            </a:r>
            <a:r>
              <a:rPr lang="tr-TR" dirty="0" smtClean="0"/>
              <a:t> (</a:t>
            </a:r>
            <a:r>
              <a:rPr lang="tr-TR" dirty="0"/>
              <a:t>koyu renk</a:t>
            </a:r>
            <a:r>
              <a:rPr lang="tr-TR" dirty="0" smtClean="0"/>
              <a:t>)</a:t>
            </a:r>
          </a:p>
          <a:p>
            <a:pPr>
              <a:buFontTx/>
              <a:buChar char="-"/>
            </a:pPr>
            <a:r>
              <a:rPr lang="tr-TR" dirty="0" smtClean="0"/>
              <a:t>Yeşil renkli benekler                </a:t>
            </a:r>
            <a:r>
              <a:rPr lang="tr-TR" dirty="0" err="1" smtClean="0"/>
              <a:t>kloriti</a:t>
            </a:r>
            <a:r>
              <a:rPr lang="tr-TR" dirty="0" smtClean="0"/>
              <a:t> işaret eder.</a:t>
            </a:r>
          </a:p>
          <a:p>
            <a:pPr>
              <a:buFontTx/>
              <a:buChar char="-"/>
            </a:pPr>
            <a:endParaRPr lang="tr-TR" dirty="0" smtClean="0"/>
          </a:p>
          <a:p>
            <a:r>
              <a:rPr lang="tr-TR" dirty="0" smtClean="0"/>
              <a:t>2.’de  </a:t>
            </a:r>
            <a:r>
              <a:rPr lang="tr-TR" dirty="0"/>
              <a:t>ise </a:t>
            </a:r>
            <a:r>
              <a:rPr lang="tr-TR" dirty="0" err="1"/>
              <a:t>kordiyerit</a:t>
            </a:r>
            <a:r>
              <a:rPr lang="tr-TR" dirty="0"/>
              <a:t>, </a:t>
            </a:r>
            <a:r>
              <a:rPr lang="tr-TR" dirty="0" err="1"/>
              <a:t>andaluzit</a:t>
            </a:r>
            <a:r>
              <a:rPr lang="tr-TR" dirty="0"/>
              <a:t> gibi metamorfik minerallerdir.</a:t>
            </a:r>
          </a:p>
          <a:p>
            <a:endParaRPr lang="tr-TR" dirty="0"/>
          </a:p>
          <a:p>
            <a:endParaRPr lang="tr-TR" dirty="0"/>
          </a:p>
        </p:txBody>
      </p:sp>
      <p:cxnSp>
        <p:nvCxnSpPr>
          <p:cNvPr id="6" name="5 Düz Ok Bağlayıcısı"/>
          <p:cNvCxnSpPr/>
          <p:nvPr/>
        </p:nvCxnSpPr>
        <p:spPr>
          <a:xfrm>
            <a:off x="3563888" y="5157192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Düz Ok Bağlayıcısı"/>
          <p:cNvCxnSpPr/>
          <p:nvPr/>
        </p:nvCxnSpPr>
        <p:spPr>
          <a:xfrm>
            <a:off x="4283968" y="544522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Düz Ok Bağlayıcısı"/>
          <p:cNvCxnSpPr/>
          <p:nvPr/>
        </p:nvCxnSpPr>
        <p:spPr>
          <a:xfrm>
            <a:off x="2339752" y="594928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2656"/>
            <a:ext cx="5593458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467544" y="150887"/>
            <a:ext cx="84249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smtClean="0"/>
              <a:t>HORNFELS</a:t>
            </a:r>
          </a:p>
          <a:p>
            <a:endParaRPr lang="tr-TR" dirty="0"/>
          </a:p>
          <a:p>
            <a:r>
              <a:rPr lang="tr-TR" dirty="0" err="1"/>
              <a:t>Şeyl</a:t>
            </a:r>
            <a:r>
              <a:rPr lang="tr-TR" dirty="0"/>
              <a:t>, karbonatlı </a:t>
            </a:r>
            <a:r>
              <a:rPr lang="tr-TR" dirty="0" err="1"/>
              <a:t>şeyl</a:t>
            </a:r>
            <a:r>
              <a:rPr lang="tr-TR" dirty="0"/>
              <a:t>, </a:t>
            </a:r>
            <a:r>
              <a:rPr lang="tr-TR" dirty="0" err="1"/>
              <a:t>grovak</a:t>
            </a:r>
            <a:r>
              <a:rPr lang="tr-TR" dirty="0"/>
              <a:t>, </a:t>
            </a:r>
            <a:r>
              <a:rPr lang="tr-TR" dirty="0" err="1"/>
              <a:t>arduvaz</a:t>
            </a:r>
            <a:r>
              <a:rPr lang="tr-TR" dirty="0"/>
              <a:t>, </a:t>
            </a:r>
            <a:r>
              <a:rPr lang="tr-TR" dirty="0" err="1"/>
              <a:t>fillit</a:t>
            </a:r>
            <a:r>
              <a:rPr lang="tr-TR" dirty="0"/>
              <a:t> ve kısmen magmatik kayaçların kontak </a:t>
            </a:r>
            <a:r>
              <a:rPr lang="tr-TR" dirty="0" err="1"/>
              <a:t>metamorfizmasıyla</a:t>
            </a:r>
            <a:r>
              <a:rPr lang="tr-TR" dirty="0"/>
              <a:t> oluşurlar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pPr algn="just"/>
            <a:r>
              <a:rPr lang="tr-TR" dirty="0"/>
              <a:t>Kayaç tipik olarak küçük taneli, yönsüz dokuda, masif ve çok sert durumdadır. Çekiçle vurulduğunda yarı </a:t>
            </a:r>
            <a:r>
              <a:rPr lang="tr-TR" dirty="0" err="1"/>
              <a:t>konkoidal</a:t>
            </a:r>
            <a:r>
              <a:rPr lang="tr-TR" dirty="0"/>
              <a:t> kırık yüzeyleri ile sivri uçlu, keskin kenarlı parçalara ayrılır</a:t>
            </a:r>
            <a:r>
              <a:rPr lang="tr-TR" dirty="0" smtClean="0"/>
              <a:t>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Açık yeşil, kahve, pembeden koyu gri ve siyaha kadar değişen renkler gösterebilir.</a:t>
            </a:r>
          </a:p>
          <a:p>
            <a:pPr algn="just"/>
            <a:r>
              <a:rPr lang="tr-TR" dirty="0" err="1"/>
              <a:t>Hornfelzlerde</a:t>
            </a:r>
            <a:r>
              <a:rPr lang="tr-TR" dirty="0"/>
              <a:t> mineral miktarlarındaki değişime bağlı olarak tabakalanma ve </a:t>
            </a:r>
            <a:r>
              <a:rPr lang="tr-TR" dirty="0" err="1"/>
              <a:t>foliasyon</a:t>
            </a:r>
            <a:r>
              <a:rPr lang="tr-TR" dirty="0"/>
              <a:t> kalıntıları görülebilir</a:t>
            </a:r>
            <a:r>
              <a:rPr lang="tr-TR" dirty="0" smtClean="0"/>
              <a:t>.</a:t>
            </a:r>
          </a:p>
          <a:p>
            <a:pPr algn="just"/>
            <a:endParaRPr lang="tr-TR" dirty="0"/>
          </a:p>
          <a:p>
            <a:pPr algn="just"/>
            <a:r>
              <a:rPr lang="tr-TR" dirty="0" err="1"/>
              <a:t>Hornfelsler</a:t>
            </a:r>
            <a:r>
              <a:rPr lang="tr-TR" dirty="0"/>
              <a:t> bir çok minerallerle karakterize edilirler. Tıkız bir dokuda olmaları nedeniyle mineralleri </a:t>
            </a:r>
            <a:r>
              <a:rPr lang="tr-TR" dirty="0" err="1"/>
              <a:t>makroskobik</a:t>
            </a:r>
            <a:r>
              <a:rPr lang="tr-TR" dirty="0"/>
              <a:t> olarak tanınamazlar. El örnekleri </a:t>
            </a:r>
            <a:r>
              <a:rPr lang="tr-TR" dirty="0" err="1"/>
              <a:t>milonite</a:t>
            </a:r>
            <a:r>
              <a:rPr lang="tr-TR" dirty="0"/>
              <a:t> benzer, ancak sahadaki jeolojik konumları ve çevre kayaçlarda olan ilişkileri ile </a:t>
            </a:r>
            <a:r>
              <a:rPr lang="tr-TR" dirty="0" err="1"/>
              <a:t>milonitlerden</a:t>
            </a:r>
            <a:r>
              <a:rPr lang="tr-TR" dirty="0"/>
              <a:t> ayrılırlar. Mikroskopta </a:t>
            </a:r>
            <a:r>
              <a:rPr lang="tr-TR" dirty="0" err="1"/>
              <a:t>milonitler</a:t>
            </a:r>
            <a:r>
              <a:rPr lang="tr-TR" dirty="0"/>
              <a:t> </a:t>
            </a:r>
            <a:r>
              <a:rPr lang="tr-TR" dirty="0" err="1"/>
              <a:t>kataklastik</a:t>
            </a:r>
            <a:r>
              <a:rPr lang="tr-TR" dirty="0"/>
              <a:t> dokuları ile ayrılırken, </a:t>
            </a:r>
            <a:r>
              <a:rPr lang="tr-TR" dirty="0" err="1"/>
              <a:t>hornfelsler</a:t>
            </a:r>
            <a:r>
              <a:rPr lang="tr-TR" dirty="0"/>
              <a:t> </a:t>
            </a:r>
            <a:r>
              <a:rPr lang="tr-TR" dirty="0" err="1"/>
              <a:t>granoblastik</a:t>
            </a:r>
            <a:r>
              <a:rPr lang="tr-TR" dirty="0"/>
              <a:t> dokuları ile ayrılırlar.</a:t>
            </a:r>
          </a:p>
          <a:p>
            <a:endParaRPr lang="tr-TR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626371"/>
            <a:ext cx="4341813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755576" y="188640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err="1"/>
              <a:t>Hornfelslerin</a:t>
            </a:r>
            <a:r>
              <a:rPr lang="tr-TR" dirty="0"/>
              <a:t> adlandırmaları, mineralojik bileşimlerine göre yapılır. Adlandırmada kullanılabilecek ve </a:t>
            </a:r>
            <a:r>
              <a:rPr lang="tr-TR" dirty="0" err="1"/>
              <a:t>hornfelslerde</a:t>
            </a:r>
            <a:r>
              <a:rPr lang="tr-TR" dirty="0"/>
              <a:t> bulunan mineral toplulukları şekil 1, 2, 3, 4’de görülmektedir. </a:t>
            </a:r>
          </a:p>
          <a:p>
            <a:pPr algn="just"/>
            <a:endParaRPr lang="tr-TR" dirty="0"/>
          </a:p>
        </p:txBody>
      </p:sp>
      <p:pic>
        <p:nvPicPr>
          <p:cNvPr id="3" name="2 Resim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3168352" cy="24420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Metin kutusu"/>
          <p:cNvSpPr txBox="1"/>
          <p:nvPr/>
        </p:nvSpPr>
        <p:spPr>
          <a:xfrm>
            <a:off x="539552" y="4365104"/>
            <a:ext cx="80648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/>
              <a:t>Şekil 1.</a:t>
            </a:r>
            <a:r>
              <a:rPr lang="tr-TR" dirty="0"/>
              <a:t> </a:t>
            </a:r>
            <a:r>
              <a:rPr lang="tr-TR" dirty="0" err="1"/>
              <a:t>Albit</a:t>
            </a:r>
            <a:r>
              <a:rPr lang="tr-TR" dirty="0"/>
              <a:t>-</a:t>
            </a:r>
            <a:r>
              <a:rPr lang="tr-TR" dirty="0" err="1"/>
              <a:t>Epidot</a:t>
            </a:r>
            <a:r>
              <a:rPr lang="tr-TR" dirty="0"/>
              <a:t>-</a:t>
            </a:r>
            <a:r>
              <a:rPr lang="tr-TR" dirty="0" err="1"/>
              <a:t>Hornfels</a:t>
            </a:r>
            <a:r>
              <a:rPr lang="tr-TR" dirty="0"/>
              <a:t> </a:t>
            </a:r>
            <a:r>
              <a:rPr lang="tr-TR" dirty="0" err="1"/>
              <a:t>Fasiyesine</a:t>
            </a:r>
            <a:r>
              <a:rPr lang="tr-TR" dirty="0"/>
              <a:t> ait mineral topluluklarını gösteren ACF diyagramı; </a:t>
            </a:r>
            <a:r>
              <a:rPr lang="tr-TR" dirty="0" err="1"/>
              <a:t>Kontakt</a:t>
            </a:r>
            <a:r>
              <a:rPr lang="tr-TR" dirty="0"/>
              <a:t> </a:t>
            </a:r>
            <a:r>
              <a:rPr lang="tr-TR" dirty="0" err="1"/>
              <a:t>metamorfizmada</a:t>
            </a:r>
            <a:r>
              <a:rPr lang="tr-TR" dirty="0"/>
              <a:t> </a:t>
            </a:r>
            <a:r>
              <a:rPr lang="tr-TR" dirty="0" err="1"/>
              <a:t>albit</a:t>
            </a:r>
            <a:r>
              <a:rPr lang="tr-TR" dirty="0"/>
              <a:t> ve </a:t>
            </a:r>
            <a:r>
              <a:rPr lang="tr-TR" dirty="0" err="1"/>
              <a:t>klorit</a:t>
            </a:r>
            <a:r>
              <a:rPr lang="tr-TR" dirty="0"/>
              <a:t> minerallerine yalnız bu </a:t>
            </a:r>
            <a:r>
              <a:rPr lang="tr-TR" dirty="0" err="1"/>
              <a:t>fasiyeste</a:t>
            </a:r>
            <a:r>
              <a:rPr lang="tr-TR" dirty="0"/>
              <a:t> rastlanılır. </a:t>
            </a:r>
            <a:r>
              <a:rPr lang="tr-TR" dirty="0" err="1"/>
              <a:t>Epidot</a:t>
            </a:r>
            <a:r>
              <a:rPr lang="tr-TR" dirty="0"/>
              <a:t> ve talk, kalsit ve tremolit/</a:t>
            </a:r>
            <a:r>
              <a:rPr lang="tr-TR" dirty="0" err="1"/>
              <a:t>aktinolit</a:t>
            </a:r>
            <a:r>
              <a:rPr lang="tr-TR" dirty="0"/>
              <a:t> mineralleri </a:t>
            </a:r>
            <a:r>
              <a:rPr lang="tr-TR" dirty="0" err="1"/>
              <a:t>Hornblend</a:t>
            </a:r>
            <a:r>
              <a:rPr lang="tr-TR" dirty="0"/>
              <a:t>-</a:t>
            </a:r>
            <a:r>
              <a:rPr lang="tr-TR" dirty="0" err="1"/>
              <a:t>Hornfels</a:t>
            </a:r>
            <a:r>
              <a:rPr lang="tr-TR" dirty="0"/>
              <a:t> </a:t>
            </a:r>
            <a:r>
              <a:rPr lang="tr-TR" dirty="0" err="1"/>
              <a:t>Fasiyesinde</a:t>
            </a:r>
            <a:r>
              <a:rPr lang="tr-TR" dirty="0"/>
              <a:t> bulunabilir. </a:t>
            </a:r>
            <a:r>
              <a:rPr lang="tr-TR" dirty="0" err="1"/>
              <a:t>Pirofillit</a:t>
            </a:r>
            <a:r>
              <a:rPr lang="tr-TR" dirty="0"/>
              <a:t> mineraline </a:t>
            </a:r>
            <a:r>
              <a:rPr lang="tr-TR" dirty="0" err="1"/>
              <a:t>hornfelsler</a:t>
            </a:r>
            <a:r>
              <a:rPr lang="tr-TR" dirty="0"/>
              <a:t> içinde rastlanılmamış olmasına rağmen deneysel çalışmalar bu </a:t>
            </a:r>
            <a:r>
              <a:rPr lang="tr-TR" dirty="0" err="1"/>
              <a:t>fasiyes</a:t>
            </a:r>
            <a:r>
              <a:rPr lang="tr-TR" dirty="0"/>
              <a:t> koşulları altında oluşabileceğine işaret etmektedir. </a:t>
            </a:r>
            <a:r>
              <a:rPr lang="tr-TR" dirty="0" err="1"/>
              <a:t>Andaluzit</a:t>
            </a:r>
            <a:r>
              <a:rPr lang="tr-TR" dirty="0"/>
              <a:t> bu </a:t>
            </a:r>
            <a:r>
              <a:rPr lang="tr-TR" dirty="0" err="1"/>
              <a:t>fasiyesin</a:t>
            </a:r>
            <a:r>
              <a:rPr lang="tr-TR" dirty="0"/>
              <a:t> yüksek sıcaklık bölgesinde mevcut olabilir (</a:t>
            </a:r>
            <a:r>
              <a:rPr lang="tr-TR" dirty="0" err="1"/>
              <a:t>Winkler</a:t>
            </a:r>
            <a:r>
              <a:rPr lang="tr-TR" dirty="0"/>
              <a:t>, 1967).</a:t>
            </a:r>
          </a:p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7256" y="1556792"/>
            <a:ext cx="6696744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6672"/>
            <a:ext cx="4968552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Metin kutusu"/>
          <p:cNvSpPr txBox="1"/>
          <p:nvPr/>
        </p:nvSpPr>
        <p:spPr>
          <a:xfrm>
            <a:off x="539552" y="4509120"/>
            <a:ext cx="81369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/>
              <a:t>Şekil 2.</a:t>
            </a:r>
            <a:r>
              <a:rPr lang="tr-TR" dirty="0"/>
              <a:t> </a:t>
            </a:r>
            <a:r>
              <a:rPr lang="tr-TR" dirty="0" err="1"/>
              <a:t>Hornblend</a:t>
            </a:r>
            <a:r>
              <a:rPr lang="tr-TR" dirty="0"/>
              <a:t>-</a:t>
            </a:r>
            <a:r>
              <a:rPr lang="tr-TR" dirty="0" err="1"/>
              <a:t>Hornfels</a:t>
            </a:r>
            <a:r>
              <a:rPr lang="tr-TR" dirty="0"/>
              <a:t> </a:t>
            </a:r>
            <a:r>
              <a:rPr lang="tr-TR" dirty="0" err="1"/>
              <a:t>Fasiyesine</a:t>
            </a:r>
            <a:r>
              <a:rPr lang="tr-TR" dirty="0"/>
              <a:t> ait mineral topluluklarını gösteren ACF diyagramı; </a:t>
            </a:r>
            <a:r>
              <a:rPr lang="tr-TR" dirty="0" err="1"/>
              <a:t>Antofllit</a:t>
            </a:r>
            <a:r>
              <a:rPr lang="tr-TR" dirty="0"/>
              <a:t>-</a:t>
            </a:r>
            <a:r>
              <a:rPr lang="tr-TR" dirty="0" err="1"/>
              <a:t>Kummingttonit</a:t>
            </a:r>
            <a:r>
              <a:rPr lang="tr-TR" dirty="0"/>
              <a:t> yalnız bu </a:t>
            </a:r>
            <a:r>
              <a:rPr lang="tr-TR" dirty="0" err="1"/>
              <a:t>fasiyeste</a:t>
            </a:r>
            <a:r>
              <a:rPr lang="tr-TR" dirty="0"/>
              <a:t> bulunur. </a:t>
            </a:r>
            <a:r>
              <a:rPr lang="tr-TR" dirty="0" err="1"/>
              <a:t>Epidot</a:t>
            </a:r>
            <a:r>
              <a:rPr lang="tr-TR" dirty="0"/>
              <a:t> ve talk, kalsit ve tremolit/</a:t>
            </a:r>
            <a:r>
              <a:rPr lang="tr-TR" dirty="0" err="1"/>
              <a:t>aktinolit</a:t>
            </a:r>
            <a:r>
              <a:rPr lang="tr-TR" dirty="0"/>
              <a:t> mineralleri </a:t>
            </a:r>
            <a:r>
              <a:rPr lang="tr-TR" dirty="0" err="1"/>
              <a:t>Albit</a:t>
            </a:r>
            <a:r>
              <a:rPr lang="tr-TR" dirty="0"/>
              <a:t>-</a:t>
            </a:r>
            <a:r>
              <a:rPr lang="tr-TR" dirty="0" err="1"/>
              <a:t>Epidot</a:t>
            </a:r>
            <a:r>
              <a:rPr lang="tr-TR" dirty="0"/>
              <a:t>-</a:t>
            </a:r>
            <a:r>
              <a:rPr lang="tr-TR" dirty="0" err="1"/>
              <a:t>Hornfels</a:t>
            </a:r>
            <a:r>
              <a:rPr lang="tr-TR" dirty="0"/>
              <a:t> </a:t>
            </a:r>
            <a:r>
              <a:rPr lang="tr-TR" dirty="0" err="1"/>
              <a:t>Fasiyesinde</a:t>
            </a:r>
            <a:r>
              <a:rPr lang="tr-TR" dirty="0"/>
              <a:t> de bulunabilir. </a:t>
            </a:r>
            <a:r>
              <a:rPr lang="tr-TR" dirty="0" err="1"/>
              <a:t>Grossular</a:t>
            </a:r>
            <a:r>
              <a:rPr lang="tr-TR" dirty="0"/>
              <a:t>/</a:t>
            </a:r>
            <a:r>
              <a:rPr lang="tr-TR" dirty="0" err="1"/>
              <a:t>Andradit</a:t>
            </a:r>
            <a:r>
              <a:rPr lang="tr-TR" dirty="0"/>
              <a:t>, </a:t>
            </a:r>
            <a:r>
              <a:rPr lang="tr-TR" dirty="0" err="1"/>
              <a:t>vezüviyan</a:t>
            </a:r>
            <a:r>
              <a:rPr lang="tr-TR" dirty="0"/>
              <a:t>, biyotit ve </a:t>
            </a:r>
            <a:r>
              <a:rPr lang="tr-TR" dirty="0" err="1"/>
              <a:t>almandin</a:t>
            </a:r>
            <a:r>
              <a:rPr lang="tr-TR" dirty="0"/>
              <a:t> mineralleri Piroksen-</a:t>
            </a:r>
            <a:r>
              <a:rPr lang="tr-TR" dirty="0" err="1"/>
              <a:t>Hornfels</a:t>
            </a:r>
            <a:r>
              <a:rPr lang="tr-TR" dirty="0"/>
              <a:t> </a:t>
            </a:r>
            <a:r>
              <a:rPr lang="tr-TR" dirty="0" err="1"/>
              <a:t>Fasiyesinde</a:t>
            </a:r>
            <a:r>
              <a:rPr lang="tr-TR" dirty="0"/>
              <a:t> de bulunabilir. </a:t>
            </a:r>
            <a:r>
              <a:rPr lang="tr-TR" dirty="0" err="1"/>
              <a:t>Vollastonit</a:t>
            </a:r>
            <a:r>
              <a:rPr lang="tr-TR" dirty="0"/>
              <a:t> ve </a:t>
            </a:r>
            <a:r>
              <a:rPr lang="tr-TR" dirty="0" err="1"/>
              <a:t>sillimanit</a:t>
            </a:r>
            <a:r>
              <a:rPr lang="tr-TR" dirty="0"/>
              <a:t> bu </a:t>
            </a:r>
            <a:r>
              <a:rPr lang="tr-TR" dirty="0" err="1"/>
              <a:t>fasiyeste</a:t>
            </a:r>
            <a:r>
              <a:rPr lang="tr-TR" dirty="0"/>
              <a:t> basıncın </a:t>
            </a:r>
            <a:r>
              <a:rPr lang="tr-TR" dirty="0" err="1"/>
              <a:t>nisbeten</a:t>
            </a:r>
            <a:r>
              <a:rPr lang="tr-TR" dirty="0"/>
              <a:t> yüksek olduğu koşullarda oluşabilir (</a:t>
            </a:r>
            <a:r>
              <a:rPr lang="tr-TR" dirty="0" err="1"/>
              <a:t>Winkler</a:t>
            </a:r>
            <a:r>
              <a:rPr lang="tr-TR" dirty="0"/>
              <a:t>, 1967).</a:t>
            </a:r>
          </a:p>
          <a:p>
            <a:pPr algn="just"/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6672"/>
            <a:ext cx="3960440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Metin kutusu"/>
          <p:cNvSpPr txBox="1"/>
          <p:nvPr/>
        </p:nvSpPr>
        <p:spPr>
          <a:xfrm>
            <a:off x="755576" y="4221088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/>
              <a:t>Şekil 3.</a:t>
            </a:r>
            <a:r>
              <a:rPr lang="tr-TR" dirty="0"/>
              <a:t> Piroksen-</a:t>
            </a:r>
            <a:r>
              <a:rPr lang="tr-TR" dirty="0" err="1"/>
              <a:t>Hornfels</a:t>
            </a:r>
            <a:r>
              <a:rPr lang="tr-TR" dirty="0"/>
              <a:t> </a:t>
            </a:r>
            <a:r>
              <a:rPr lang="tr-TR" dirty="0" err="1"/>
              <a:t>Fasiyesine</a:t>
            </a:r>
            <a:r>
              <a:rPr lang="tr-TR" dirty="0"/>
              <a:t> ait mineral topluluklarını gösteren ACF diyagramı, </a:t>
            </a:r>
            <a:r>
              <a:rPr lang="tr-TR" dirty="0" err="1"/>
              <a:t>Andaluzit</a:t>
            </a:r>
            <a:r>
              <a:rPr lang="tr-TR" dirty="0"/>
              <a:t> ve </a:t>
            </a:r>
            <a:r>
              <a:rPr lang="tr-TR" dirty="0" err="1"/>
              <a:t>sillimanit</a:t>
            </a:r>
            <a:r>
              <a:rPr lang="tr-TR" dirty="0"/>
              <a:t> ile beraber bulunan </a:t>
            </a:r>
            <a:r>
              <a:rPr lang="tr-TR" dirty="0" err="1"/>
              <a:t>oktoklaz</a:t>
            </a:r>
            <a:r>
              <a:rPr lang="tr-TR" dirty="0"/>
              <a:t> bu </a:t>
            </a:r>
            <a:r>
              <a:rPr lang="tr-TR" dirty="0" err="1"/>
              <a:t>fasiyese</a:t>
            </a:r>
            <a:r>
              <a:rPr lang="tr-TR" dirty="0"/>
              <a:t> özgüdür. Biyotit, </a:t>
            </a:r>
            <a:r>
              <a:rPr lang="tr-TR" dirty="0" err="1"/>
              <a:t>hornblend</a:t>
            </a:r>
            <a:r>
              <a:rPr lang="tr-TR" dirty="0"/>
              <a:t>, </a:t>
            </a:r>
            <a:r>
              <a:rPr lang="tr-TR" dirty="0" err="1"/>
              <a:t>vezüviyan</a:t>
            </a:r>
            <a:r>
              <a:rPr lang="tr-TR" dirty="0"/>
              <a:t>, </a:t>
            </a:r>
            <a:r>
              <a:rPr lang="tr-TR" dirty="0" err="1"/>
              <a:t>grassular</a:t>
            </a:r>
            <a:r>
              <a:rPr lang="tr-TR" dirty="0"/>
              <a:t>/</a:t>
            </a:r>
            <a:r>
              <a:rPr lang="tr-TR" dirty="0" err="1"/>
              <a:t>andradir</a:t>
            </a:r>
            <a:r>
              <a:rPr lang="tr-TR" dirty="0"/>
              <a:t>, </a:t>
            </a:r>
            <a:r>
              <a:rPr lang="tr-TR" dirty="0" err="1"/>
              <a:t>almandin</a:t>
            </a:r>
            <a:r>
              <a:rPr lang="tr-TR" dirty="0"/>
              <a:t> mineralleri </a:t>
            </a:r>
            <a:r>
              <a:rPr lang="tr-TR" dirty="0" err="1"/>
              <a:t>Hornblend</a:t>
            </a:r>
            <a:r>
              <a:rPr lang="tr-TR" dirty="0"/>
              <a:t>-</a:t>
            </a:r>
            <a:r>
              <a:rPr lang="tr-TR" dirty="0" err="1"/>
              <a:t>Hornfels</a:t>
            </a:r>
            <a:r>
              <a:rPr lang="tr-TR" dirty="0"/>
              <a:t> </a:t>
            </a:r>
            <a:r>
              <a:rPr lang="tr-TR" dirty="0" err="1"/>
              <a:t>Fasiyesinde</a:t>
            </a:r>
            <a:r>
              <a:rPr lang="tr-TR" dirty="0"/>
              <a:t> de bulunabilir (</a:t>
            </a:r>
            <a:r>
              <a:rPr lang="tr-TR" dirty="0" err="1"/>
              <a:t>Winkler</a:t>
            </a:r>
            <a:r>
              <a:rPr lang="tr-TR" dirty="0"/>
              <a:t>, 1967).</a:t>
            </a:r>
          </a:p>
          <a:p>
            <a:pPr algn="just"/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92696"/>
            <a:ext cx="3600400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Metin kutusu"/>
          <p:cNvSpPr txBox="1"/>
          <p:nvPr/>
        </p:nvSpPr>
        <p:spPr>
          <a:xfrm>
            <a:off x="539553" y="4221088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/>
              <a:t>Şekil  4.</a:t>
            </a:r>
            <a:r>
              <a:rPr lang="tr-TR" dirty="0"/>
              <a:t> </a:t>
            </a:r>
            <a:r>
              <a:rPr lang="tr-TR" dirty="0" err="1"/>
              <a:t>Sanidinit</a:t>
            </a:r>
            <a:r>
              <a:rPr lang="tr-TR" dirty="0"/>
              <a:t> </a:t>
            </a:r>
            <a:r>
              <a:rPr lang="tr-TR" dirty="0" err="1"/>
              <a:t>Fasiyesine</a:t>
            </a:r>
            <a:r>
              <a:rPr lang="tr-TR" dirty="0"/>
              <a:t> ait mineral topluluklarını gösteren ACF diyagramı, Sanidin, </a:t>
            </a:r>
            <a:r>
              <a:rPr lang="tr-TR" dirty="0" err="1"/>
              <a:t>mullit</a:t>
            </a:r>
            <a:r>
              <a:rPr lang="tr-TR" dirty="0"/>
              <a:t>, </a:t>
            </a:r>
            <a:r>
              <a:rPr lang="tr-TR" dirty="0" err="1"/>
              <a:t>tridimit</a:t>
            </a:r>
            <a:r>
              <a:rPr lang="tr-TR" dirty="0"/>
              <a:t>, </a:t>
            </a:r>
            <a:r>
              <a:rPr lang="tr-TR" dirty="0" err="1"/>
              <a:t>pijeyonit</a:t>
            </a:r>
            <a:r>
              <a:rPr lang="tr-TR" dirty="0"/>
              <a:t> bu </a:t>
            </a:r>
            <a:r>
              <a:rPr lang="tr-TR" dirty="0" err="1"/>
              <a:t>fasiyese</a:t>
            </a:r>
            <a:r>
              <a:rPr lang="tr-TR" dirty="0"/>
              <a:t> özgü minerallerdir. Piroksen-</a:t>
            </a:r>
            <a:r>
              <a:rPr lang="tr-TR" dirty="0" err="1"/>
              <a:t>Hornfels</a:t>
            </a:r>
            <a:r>
              <a:rPr lang="tr-TR" dirty="0"/>
              <a:t> </a:t>
            </a:r>
            <a:r>
              <a:rPr lang="tr-TR" dirty="0" err="1"/>
              <a:t>Fasiyesinde</a:t>
            </a:r>
            <a:r>
              <a:rPr lang="tr-TR" dirty="0"/>
              <a:t> bulunan </a:t>
            </a:r>
            <a:r>
              <a:rPr lang="tr-TR" dirty="0" err="1"/>
              <a:t>hiperstene</a:t>
            </a:r>
            <a:r>
              <a:rPr lang="tr-TR" dirty="0"/>
              <a:t> bu </a:t>
            </a:r>
            <a:r>
              <a:rPr lang="tr-TR" dirty="0" err="1"/>
              <a:t>fasiyeste</a:t>
            </a:r>
            <a:r>
              <a:rPr lang="tr-TR" dirty="0"/>
              <a:t> de rastlanılır (</a:t>
            </a:r>
            <a:r>
              <a:rPr lang="tr-TR" dirty="0" err="1"/>
              <a:t>Hyndman</a:t>
            </a:r>
            <a:r>
              <a:rPr lang="tr-TR" dirty="0"/>
              <a:t>, 19672)</a:t>
            </a:r>
          </a:p>
          <a:p>
            <a:pPr algn="just"/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467544" y="260648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/>
              <a:t>Bu diyagramlar belirli koşullar altında hangi minerallerin birbirleri ile beraber bulunabileceğini ve belirli kimyasal bileşime sahip bir kayaçtan hangi minerallerin </a:t>
            </a:r>
            <a:r>
              <a:rPr lang="tr-TR" dirty="0" smtClean="0"/>
              <a:t>oluşabileceğini </a:t>
            </a:r>
            <a:r>
              <a:rPr lang="tr-TR" dirty="0"/>
              <a:t>ifade etmektedir. Örneğin piroksen-</a:t>
            </a:r>
            <a:r>
              <a:rPr lang="tr-TR" dirty="0" err="1"/>
              <a:t>hornfels</a:t>
            </a:r>
            <a:r>
              <a:rPr lang="tr-TR" dirty="0"/>
              <a:t> </a:t>
            </a:r>
            <a:r>
              <a:rPr lang="tr-TR" dirty="0" err="1"/>
              <a:t>fasiyesi</a:t>
            </a:r>
            <a:r>
              <a:rPr lang="tr-TR" dirty="0"/>
              <a:t> koşulları altında oluşan </a:t>
            </a:r>
            <a:r>
              <a:rPr lang="tr-TR" dirty="0" err="1"/>
              <a:t>hornfelsler</a:t>
            </a:r>
            <a:r>
              <a:rPr lang="tr-TR" dirty="0"/>
              <a:t> (Şekil 3), </a:t>
            </a:r>
            <a:r>
              <a:rPr lang="tr-TR" dirty="0" err="1"/>
              <a:t>Goldschmidt</a:t>
            </a:r>
            <a:r>
              <a:rPr lang="tr-TR" dirty="0"/>
              <a:t> tarafından, bu </a:t>
            </a:r>
            <a:r>
              <a:rPr lang="tr-TR" dirty="0" err="1"/>
              <a:t>fasiyese</a:t>
            </a:r>
            <a:r>
              <a:rPr lang="tr-TR" dirty="0"/>
              <a:t> ait diyagram kullanılarak 10 grup altında toplanmıştır (Şekil 5</a:t>
            </a:r>
            <a:r>
              <a:rPr lang="tr-TR" dirty="0" smtClean="0"/>
              <a:t>).</a:t>
            </a:r>
            <a:endParaRPr lang="tr-TR" dirty="0"/>
          </a:p>
        </p:txBody>
      </p:sp>
      <p:pic>
        <p:nvPicPr>
          <p:cNvPr id="3" name="2 Resim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3312368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Metin kutusu"/>
          <p:cNvSpPr txBox="1"/>
          <p:nvPr/>
        </p:nvSpPr>
        <p:spPr>
          <a:xfrm>
            <a:off x="323528" y="5733256"/>
            <a:ext cx="8676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Şekil 5.</a:t>
            </a:r>
            <a:r>
              <a:rPr lang="tr-TR" dirty="0"/>
              <a:t> </a:t>
            </a:r>
            <a:r>
              <a:rPr lang="tr-TR" dirty="0" err="1"/>
              <a:t>Hornfelslerin</a:t>
            </a:r>
            <a:r>
              <a:rPr lang="tr-TR" dirty="0"/>
              <a:t> </a:t>
            </a:r>
            <a:r>
              <a:rPr lang="tr-TR" dirty="0" err="1"/>
              <a:t>adlandırılmarında</a:t>
            </a:r>
            <a:r>
              <a:rPr lang="tr-TR" dirty="0"/>
              <a:t> kayaçta mevcut tipik mineral ve mineral toplulukları dikkate alınır. Buna örnek olarak Piroksen-</a:t>
            </a:r>
            <a:r>
              <a:rPr lang="tr-TR" dirty="0" err="1"/>
              <a:t>Hornfels</a:t>
            </a:r>
            <a:r>
              <a:rPr lang="tr-TR" dirty="0"/>
              <a:t> </a:t>
            </a:r>
            <a:r>
              <a:rPr lang="tr-TR" dirty="0" err="1"/>
              <a:t>Fasiyesinde</a:t>
            </a:r>
            <a:r>
              <a:rPr lang="tr-TR" dirty="0"/>
              <a:t> oluşan </a:t>
            </a:r>
            <a:r>
              <a:rPr lang="tr-TR" dirty="0" err="1"/>
              <a:t>hornfelslerin</a:t>
            </a:r>
            <a:r>
              <a:rPr lang="tr-TR" dirty="0"/>
              <a:t> mineralojik </a:t>
            </a:r>
            <a:r>
              <a:rPr lang="tr-TR" dirty="0" err="1"/>
              <a:t>bileşmini</a:t>
            </a:r>
            <a:r>
              <a:rPr lang="tr-TR" dirty="0"/>
              <a:t> yansıtan diyagram verilebilir. (</a:t>
            </a:r>
            <a:r>
              <a:rPr lang="tr-TR" dirty="0" err="1"/>
              <a:t>Barth</a:t>
            </a:r>
            <a:r>
              <a:rPr lang="tr-TR" dirty="0"/>
              <a:t> ve </a:t>
            </a:r>
            <a:r>
              <a:rPr lang="tr-TR" dirty="0" err="1"/>
              <a:t>diğ</a:t>
            </a:r>
            <a:r>
              <a:rPr lang="tr-TR" dirty="0"/>
              <a:t>., 1970)</a:t>
            </a:r>
          </a:p>
          <a:p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4139952" y="1988840"/>
            <a:ext cx="339766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1)</a:t>
            </a:r>
            <a:r>
              <a:rPr lang="tr-TR" dirty="0" err="1"/>
              <a:t>Andaluzit</a:t>
            </a:r>
            <a:r>
              <a:rPr lang="tr-TR" dirty="0"/>
              <a:t>-</a:t>
            </a:r>
            <a:r>
              <a:rPr lang="tr-TR" dirty="0" err="1"/>
              <a:t>kordiyerit</a:t>
            </a:r>
            <a:endParaRPr lang="tr-TR" dirty="0"/>
          </a:p>
          <a:p>
            <a:r>
              <a:rPr lang="tr-TR" dirty="0"/>
              <a:t>2) </a:t>
            </a:r>
            <a:r>
              <a:rPr lang="tr-TR" dirty="0" err="1"/>
              <a:t>Andaluzit</a:t>
            </a:r>
            <a:r>
              <a:rPr lang="tr-TR" dirty="0"/>
              <a:t>-</a:t>
            </a:r>
            <a:r>
              <a:rPr lang="tr-TR" dirty="0" err="1"/>
              <a:t>kordiyerit</a:t>
            </a:r>
            <a:r>
              <a:rPr lang="tr-TR" dirty="0"/>
              <a:t>- plajiyoklaz</a:t>
            </a:r>
          </a:p>
          <a:p>
            <a:r>
              <a:rPr lang="tr-TR" dirty="0"/>
              <a:t>3) </a:t>
            </a:r>
            <a:r>
              <a:rPr lang="tr-TR" dirty="0" err="1"/>
              <a:t>Kordiyerit</a:t>
            </a:r>
            <a:r>
              <a:rPr lang="tr-TR" dirty="0"/>
              <a:t>- plajiyoklaz</a:t>
            </a:r>
          </a:p>
          <a:p>
            <a:r>
              <a:rPr lang="tr-TR" dirty="0"/>
              <a:t>4) </a:t>
            </a:r>
            <a:r>
              <a:rPr lang="tr-TR" dirty="0" err="1"/>
              <a:t>Kordiyerit</a:t>
            </a:r>
            <a:r>
              <a:rPr lang="tr-TR" dirty="0"/>
              <a:t>- </a:t>
            </a:r>
            <a:r>
              <a:rPr lang="tr-TR" dirty="0" err="1"/>
              <a:t>hipersten</a:t>
            </a:r>
            <a:r>
              <a:rPr lang="tr-TR" dirty="0"/>
              <a:t>-plajiyoklaz</a:t>
            </a:r>
          </a:p>
          <a:p>
            <a:r>
              <a:rPr lang="tr-TR" dirty="0"/>
              <a:t>5)</a:t>
            </a:r>
            <a:r>
              <a:rPr lang="tr-TR" dirty="0" err="1"/>
              <a:t>Hipersten</a:t>
            </a:r>
            <a:r>
              <a:rPr lang="tr-TR" dirty="0"/>
              <a:t>-plajiyoklaz</a:t>
            </a:r>
          </a:p>
          <a:p>
            <a:r>
              <a:rPr lang="tr-TR" dirty="0"/>
              <a:t>6)</a:t>
            </a:r>
            <a:r>
              <a:rPr lang="tr-TR" dirty="0" err="1"/>
              <a:t>Hipersten</a:t>
            </a:r>
            <a:r>
              <a:rPr lang="tr-TR" dirty="0"/>
              <a:t>-plajiyoklaz-</a:t>
            </a:r>
            <a:r>
              <a:rPr lang="tr-TR" dirty="0" err="1"/>
              <a:t>diyopsit</a:t>
            </a:r>
            <a:endParaRPr lang="tr-TR" dirty="0"/>
          </a:p>
          <a:p>
            <a:r>
              <a:rPr lang="tr-TR" dirty="0"/>
              <a:t>7)Plajiyoklaz-</a:t>
            </a:r>
            <a:r>
              <a:rPr lang="tr-TR" dirty="0" err="1"/>
              <a:t>diyopsit</a:t>
            </a:r>
            <a:endParaRPr lang="tr-TR" dirty="0"/>
          </a:p>
          <a:p>
            <a:r>
              <a:rPr lang="tr-TR" dirty="0"/>
              <a:t>8)Plajiyoklaz-</a:t>
            </a:r>
            <a:r>
              <a:rPr lang="tr-TR" dirty="0" err="1"/>
              <a:t>diyopsit</a:t>
            </a:r>
            <a:r>
              <a:rPr lang="tr-TR" dirty="0"/>
              <a:t>-</a:t>
            </a:r>
            <a:r>
              <a:rPr lang="tr-TR" dirty="0" err="1"/>
              <a:t>grassular</a:t>
            </a:r>
            <a:endParaRPr lang="tr-TR" dirty="0"/>
          </a:p>
          <a:p>
            <a:r>
              <a:rPr lang="tr-TR" dirty="0"/>
              <a:t>9)</a:t>
            </a:r>
            <a:r>
              <a:rPr lang="tr-TR" dirty="0" err="1"/>
              <a:t>Diyopsit</a:t>
            </a:r>
            <a:r>
              <a:rPr lang="tr-TR" dirty="0"/>
              <a:t>-</a:t>
            </a:r>
            <a:r>
              <a:rPr lang="tr-TR" dirty="0" err="1"/>
              <a:t>grassular</a:t>
            </a:r>
            <a:endParaRPr lang="tr-TR" dirty="0"/>
          </a:p>
          <a:p>
            <a:r>
              <a:rPr lang="tr-TR" dirty="0" smtClean="0"/>
              <a:t>10)</a:t>
            </a:r>
            <a:r>
              <a:rPr lang="tr-TR" dirty="0" err="1" smtClean="0"/>
              <a:t>Diyopsit</a:t>
            </a:r>
            <a:r>
              <a:rPr lang="tr-TR" dirty="0" smtClean="0"/>
              <a:t>-</a:t>
            </a:r>
            <a:r>
              <a:rPr lang="tr-TR" dirty="0" err="1" smtClean="0"/>
              <a:t>grassular</a:t>
            </a:r>
            <a:r>
              <a:rPr lang="tr-TR" dirty="0" smtClean="0"/>
              <a:t>-</a:t>
            </a:r>
            <a:r>
              <a:rPr lang="tr-TR" dirty="0" err="1" smtClean="0"/>
              <a:t>vollastonit</a:t>
            </a:r>
            <a:endParaRPr lang="tr-TR" dirty="0" smtClean="0"/>
          </a:p>
          <a:p>
            <a:endParaRPr lang="tr-TR" dirty="0"/>
          </a:p>
          <a:p>
            <a:r>
              <a:rPr lang="tr-TR" dirty="0"/>
              <a:t>minerallerini içeren </a:t>
            </a:r>
            <a:r>
              <a:rPr lang="tr-TR" dirty="0" err="1"/>
              <a:t>hornfelslerdir</a:t>
            </a:r>
            <a:r>
              <a:rPr lang="tr-TR" dirty="0"/>
              <a:t>.</a:t>
            </a:r>
          </a:p>
          <a:p>
            <a:endParaRPr lang="tr-TR" dirty="0"/>
          </a:p>
          <a:p>
            <a:endParaRPr lang="tr-T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1592</Words>
  <Application>Microsoft Office PowerPoint</Application>
  <PresentationFormat>Ekran Gösterisi (4:3)</PresentationFormat>
  <Paragraphs>144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3" baseType="lpstr">
      <vt:lpstr>Arial</vt:lpstr>
      <vt:lpstr>Calibri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Administrator</dc:creator>
  <cp:lastModifiedBy>ZKarakaş</cp:lastModifiedBy>
  <cp:revision>38</cp:revision>
  <dcterms:created xsi:type="dcterms:W3CDTF">2017-03-01T17:01:08Z</dcterms:created>
  <dcterms:modified xsi:type="dcterms:W3CDTF">2018-04-08T10:25:06Z</dcterms:modified>
</cp:coreProperties>
</file>