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2" r:id="rId4"/>
    <p:sldId id="258" r:id="rId5"/>
    <p:sldId id="259" r:id="rId6"/>
    <p:sldId id="260" r:id="rId7"/>
    <p:sldId id="263" r:id="rId8"/>
    <p:sldId id="264" r:id="rId9"/>
    <p:sldId id="265" r:id="rId10"/>
    <p:sldId id="261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843"/>
    <p:restoredTop sz="94585"/>
  </p:normalViewPr>
  <p:slideViewPr>
    <p:cSldViewPr snapToGrid="0" snapToObjects="1">
      <p:cViewPr varScale="1">
        <p:scale>
          <a:sx n="95" d="100"/>
          <a:sy n="95" d="100"/>
        </p:scale>
        <p:origin x="66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5923F103-BC34-4FE4-A40E-EDDEECFDA5D0}" type="datetimeFigureOut">
              <a:rPr lang="en-US" dirty="0"/>
              <a:pPr/>
              <a:t>11/10/21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1CC3-2375-41D4-9E03-427CAF2A4C1A}" type="datetimeFigureOut">
              <a:rPr lang="en-US" dirty="0"/>
              <a:t>11/10/21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6868-8199-4C2C-A5B1-63AEE139F88E}" type="datetimeFigureOut">
              <a:rPr lang="en-US" dirty="0"/>
              <a:t>11/10/21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9FF7F-6988-44CC-821B-644E70CD2F73}" type="datetimeFigureOut">
              <a:rPr lang="en-US" dirty="0"/>
              <a:t>11/10/21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C299-16B2-4475-990D-751901EACC14}" type="datetimeFigureOut">
              <a:rPr lang="en-US" dirty="0"/>
              <a:t>11/10/21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86839-B9D8-4651-8783-F325ECE74E65}" type="datetimeFigureOut">
              <a:rPr lang="en-US" dirty="0"/>
              <a:t>11/10/21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84F64-32F6-45C5-931F-ADC1662401D0}" type="datetimeFigureOut">
              <a:rPr lang="en-US" dirty="0"/>
              <a:t>11/10/21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53086D93-FCAC-47E0-A2EE-787E62CA814C}" type="datetimeFigureOut">
              <a:rPr lang="en-US" dirty="0"/>
              <a:t>11/10/21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CDA879A6-0FD0-4734-A311-86BFCA472E6E}" type="datetimeFigureOut">
              <a:rPr lang="en-US" dirty="0"/>
              <a:t>11/10/21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dirty="0"/>
              <a:t>11/10/21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dirty="0"/>
              <a:t>11/10/21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dirty="0"/>
              <a:t>11/10/21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dirty="0"/>
              <a:t>11/10/21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dirty="0"/>
              <a:t>11/10/21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dirty="0"/>
              <a:t>11/10/21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dirty="0"/>
              <a:t>11/10/21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dirty="0"/>
              <a:t>11/10/21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2BE451C3-0FF4-47C4-B829-773ADF60F88C}" type="datetimeFigureOut">
              <a:rPr lang="en-US" dirty="0"/>
              <a:t>11/10/21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3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72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E75AFE-F422-0E45-B5B0-5AFC9880C0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20483" y="1242420"/>
            <a:ext cx="9468222" cy="2677648"/>
          </a:xfrm>
        </p:spPr>
        <p:txBody>
          <a:bodyPr/>
          <a:lstStyle/>
          <a:p>
            <a:r>
              <a:rPr lang="en-TR" b="1" dirty="0"/>
              <a:t>19th Century British Fiction I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19D2E31-647B-3248-AC94-A9B7E69A77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35895" y="4212603"/>
            <a:ext cx="8825658" cy="861420"/>
          </a:xfrm>
        </p:spPr>
        <p:txBody>
          <a:bodyPr>
            <a:normAutofit/>
          </a:bodyPr>
          <a:lstStyle/>
          <a:p>
            <a:pPr algn="ctr"/>
            <a:r>
              <a:rPr lang="en-TR" sz="2800" b="1" dirty="0"/>
              <a:t>Introductıon</a:t>
            </a:r>
          </a:p>
        </p:txBody>
      </p:sp>
    </p:spTree>
    <p:extLst>
      <p:ext uri="{BB962C8B-B14F-4D97-AF65-F5344CB8AC3E}">
        <p14:creationId xmlns:p14="http://schemas.microsoft.com/office/powerpoint/2010/main" val="35506797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A45869-9279-7849-BBC0-B8F63D60D2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TR" b="1" dirty="0"/>
              <a:t>Gothic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8F2E47-BFF2-9C42-9F4C-2A8DB722F5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603499"/>
            <a:ext cx="8825659" cy="3783853"/>
          </a:xfrm>
        </p:spPr>
        <p:txBody>
          <a:bodyPr>
            <a:normAutofit/>
          </a:bodyPr>
          <a:lstStyle/>
          <a:p>
            <a:r>
              <a:rPr lang="en-TR" dirty="0"/>
              <a:t>Dark romanticism</a:t>
            </a:r>
          </a:p>
          <a:p>
            <a:r>
              <a:rPr lang="en-TR" dirty="0"/>
              <a:t>Attempts to </a:t>
            </a:r>
            <a:r>
              <a:rPr lang="tr-TR" dirty="0" err="1"/>
              <a:t>to</a:t>
            </a:r>
            <a:r>
              <a:rPr lang="tr-TR" dirty="0"/>
              <a:t> </a:t>
            </a:r>
            <a:r>
              <a:rPr lang="tr-TR" dirty="0" err="1"/>
              <a:t>disturb</a:t>
            </a:r>
            <a:r>
              <a:rPr lang="tr-TR" dirty="0"/>
              <a:t> </a:t>
            </a:r>
            <a:r>
              <a:rPr lang="tr-TR" dirty="0" err="1"/>
              <a:t>or</a:t>
            </a:r>
            <a:r>
              <a:rPr lang="tr-TR" dirty="0"/>
              <a:t> </a:t>
            </a:r>
            <a:r>
              <a:rPr lang="tr-TR" dirty="0" err="1"/>
              <a:t>unsettle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orderly</a:t>
            </a:r>
            <a:r>
              <a:rPr lang="tr-TR" dirty="0"/>
              <a:t>, </a:t>
            </a:r>
            <a:r>
              <a:rPr lang="tr-TR" dirty="0" err="1"/>
              <a:t>civilized</a:t>
            </a:r>
            <a:r>
              <a:rPr lang="tr-TR" dirty="0"/>
              <a:t> </a:t>
            </a:r>
            <a:r>
              <a:rPr lang="tr-TR" dirty="0" err="1"/>
              <a:t>course</a:t>
            </a:r>
            <a:r>
              <a:rPr lang="tr-TR" dirty="0"/>
              <a:t> of </a:t>
            </a:r>
            <a:r>
              <a:rPr lang="tr-TR" dirty="0" err="1"/>
              <a:t>society</a:t>
            </a:r>
            <a:r>
              <a:rPr lang="en-TR" dirty="0"/>
              <a:t> </a:t>
            </a:r>
          </a:p>
          <a:p>
            <a:r>
              <a:rPr lang="tr-TR" dirty="0" err="1"/>
              <a:t>Deals</a:t>
            </a:r>
            <a:r>
              <a:rPr lang="tr-TR" dirty="0"/>
              <a:t> </a:t>
            </a:r>
            <a:r>
              <a:rPr lang="tr-TR" dirty="0" err="1"/>
              <a:t>with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dark</a:t>
            </a:r>
            <a:r>
              <a:rPr lang="tr-TR" dirty="0"/>
              <a:t> </a:t>
            </a:r>
            <a:r>
              <a:rPr lang="tr-TR" dirty="0" err="1"/>
              <a:t>side</a:t>
            </a:r>
            <a:r>
              <a:rPr lang="tr-TR" dirty="0"/>
              <a:t> of </a:t>
            </a:r>
            <a:r>
              <a:rPr lang="tr-TR" dirty="0" err="1"/>
              <a:t>humanity</a:t>
            </a:r>
            <a:r>
              <a:rPr lang="tr-TR" dirty="0"/>
              <a:t> </a:t>
            </a:r>
            <a:r>
              <a:rPr lang="tr-TR" dirty="0" err="1"/>
              <a:t>or</a:t>
            </a:r>
            <a:r>
              <a:rPr lang="tr-TR" dirty="0"/>
              <a:t> </a:t>
            </a:r>
            <a:r>
              <a:rPr lang="tr-TR" dirty="0" err="1"/>
              <a:t>unveils</a:t>
            </a:r>
            <a:r>
              <a:rPr lang="tr-TR" dirty="0"/>
              <a:t> </a:t>
            </a:r>
            <a:r>
              <a:rPr lang="tr-TR" dirty="0" err="1"/>
              <a:t>socio-cultural</a:t>
            </a:r>
            <a:r>
              <a:rPr lang="tr-TR" dirty="0"/>
              <a:t> </a:t>
            </a:r>
            <a:r>
              <a:rPr lang="tr-TR" dirty="0" err="1"/>
              <a:t>anxiety</a:t>
            </a:r>
            <a:endParaRPr lang="tr-TR" dirty="0"/>
          </a:p>
          <a:p>
            <a:r>
              <a:rPr lang="tr-TR" dirty="0" err="1"/>
              <a:t>Deals</a:t>
            </a:r>
            <a:r>
              <a:rPr lang="tr-TR" dirty="0"/>
              <a:t> </a:t>
            </a:r>
            <a:r>
              <a:rPr lang="tr-TR" dirty="0" err="1"/>
              <a:t>with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uncertainties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contradictions</a:t>
            </a:r>
            <a:r>
              <a:rPr lang="tr-TR" dirty="0"/>
              <a:t> of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psyche</a:t>
            </a:r>
            <a:r>
              <a:rPr lang="en-TR" dirty="0"/>
              <a:t> </a:t>
            </a:r>
          </a:p>
          <a:p>
            <a:r>
              <a:rPr lang="tr-TR" dirty="0" err="1"/>
              <a:t>Tales</a:t>
            </a:r>
            <a:r>
              <a:rPr lang="tr-TR" dirty="0"/>
              <a:t> of </a:t>
            </a:r>
            <a:r>
              <a:rPr lang="tr-TR" dirty="0" err="1"/>
              <a:t>mystery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horror</a:t>
            </a:r>
            <a:endParaRPr lang="tr-TR" dirty="0"/>
          </a:p>
          <a:p>
            <a:r>
              <a:rPr lang="tr-TR" dirty="0" err="1"/>
              <a:t>Interiors</a:t>
            </a:r>
            <a:r>
              <a:rPr lang="tr-TR" dirty="0"/>
              <a:t> </a:t>
            </a:r>
            <a:r>
              <a:rPr lang="tr-TR" dirty="0" err="1"/>
              <a:t>are</a:t>
            </a:r>
            <a:r>
              <a:rPr lang="tr-TR" dirty="0"/>
              <a:t> </a:t>
            </a:r>
            <a:r>
              <a:rPr lang="tr-TR" dirty="0" err="1"/>
              <a:t>linked</a:t>
            </a:r>
            <a:r>
              <a:rPr lang="tr-TR" dirty="0"/>
              <a:t> </a:t>
            </a:r>
            <a:r>
              <a:rPr lang="tr-TR" dirty="0" err="1"/>
              <a:t>with</a:t>
            </a:r>
            <a:r>
              <a:rPr lang="tr-TR" dirty="0"/>
              <a:t> </a:t>
            </a:r>
            <a:r>
              <a:rPr lang="tr-TR" dirty="0" err="1"/>
              <a:t>danger</a:t>
            </a:r>
            <a:r>
              <a:rPr lang="tr-TR" dirty="0"/>
              <a:t>; </a:t>
            </a:r>
            <a:r>
              <a:rPr lang="tr-TR" dirty="0" err="1"/>
              <a:t>threats</a:t>
            </a:r>
            <a:r>
              <a:rPr lang="tr-TR" dirty="0"/>
              <a:t> </a:t>
            </a:r>
            <a:r>
              <a:rPr lang="tr-TR" dirty="0" err="1"/>
              <a:t>come</a:t>
            </a:r>
            <a:r>
              <a:rPr lang="tr-TR" dirty="0"/>
              <a:t> </a:t>
            </a:r>
            <a:r>
              <a:rPr lang="tr-TR" dirty="0" err="1"/>
              <a:t>from</a:t>
            </a:r>
            <a:r>
              <a:rPr lang="tr-TR" dirty="0"/>
              <a:t> </a:t>
            </a:r>
            <a:r>
              <a:rPr lang="tr-TR" dirty="0" err="1"/>
              <a:t>within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house</a:t>
            </a:r>
            <a:r>
              <a:rPr lang="tr-TR" dirty="0"/>
              <a:t>, </a:t>
            </a:r>
            <a:r>
              <a:rPr lang="tr-TR" dirty="0" err="1"/>
              <a:t>within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family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within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self</a:t>
            </a:r>
          </a:p>
          <a:p>
            <a:r>
              <a:rPr lang="tr-TR" dirty="0" err="1"/>
              <a:t>Plunges</a:t>
            </a:r>
            <a:r>
              <a:rPr lang="tr-TR" dirty="0"/>
              <a:t> </a:t>
            </a:r>
            <a:r>
              <a:rPr lang="tr-TR" dirty="0" err="1"/>
              <a:t>its</a:t>
            </a:r>
            <a:r>
              <a:rPr lang="tr-TR" dirty="0"/>
              <a:t> </a:t>
            </a:r>
            <a:r>
              <a:rPr lang="tr-TR" dirty="0" err="1"/>
              <a:t>characters</a:t>
            </a:r>
            <a:r>
              <a:rPr lang="tr-TR" dirty="0"/>
              <a:t> </a:t>
            </a:r>
            <a:r>
              <a:rPr lang="tr-TR" dirty="0" err="1"/>
              <a:t>into</a:t>
            </a:r>
            <a:r>
              <a:rPr lang="tr-TR" dirty="0"/>
              <a:t> </a:t>
            </a:r>
            <a:r>
              <a:rPr lang="tr-TR" dirty="0" err="1"/>
              <a:t>mystery</a:t>
            </a:r>
            <a:r>
              <a:rPr lang="tr-TR" dirty="0"/>
              <a:t>, </a:t>
            </a:r>
            <a:r>
              <a:rPr lang="tr-TR" dirty="0" err="1"/>
              <a:t>torment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fear</a:t>
            </a:r>
            <a:r>
              <a:rPr lang="tr-TR" dirty="0"/>
              <a:t> in </a:t>
            </a:r>
            <a:r>
              <a:rPr lang="tr-TR" dirty="0" err="1"/>
              <a:t>order</a:t>
            </a:r>
            <a:r>
              <a:rPr lang="tr-TR" dirty="0"/>
              <a:t> </a:t>
            </a:r>
            <a:r>
              <a:rPr lang="tr-TR" dirty="0" err="1"/>
              <a:t>to</a:t>
            </a:r>
            <a:r>
              <a:rPr lang="tr-TR" dirty="0"/>
              <a:t> </a:t>
            </a:r>
            <a:r>
              <a:rPr lang="tr-TR" dirty="0" err="1"/>
              <a:t>pose</a:t>
            </a:r>
            <a:r>
              <a:rPr lang="tr-TR" dirty="0"/>
              <a:t> </a:t>
            </a:r>
            <a:r>
              <a:rPr lang="tr-TR" dirty="0" err="1"/>
              <a:t>disturbing</a:t>
            </a:r>
            <a:r>
              <a:rPr lang="tr-TR" dirty="0"/>
              <a:t> </a:t>
            </a:r>
            <a:r>
              <a:rPr lang="tr-TR" dirty="0" err="1"/>
              <a:t>questions</a:t>
            </a:r>
            <a:r>
              <a:rPr lang="tr-TR" dirty="0"/>
              <a:t> </a:t>
            </a:r>
            <a:r>
              <a:rPr lang="tr-TR" dirty="0" err="1"/>
              <a:t>to</a:t>
            </a:r>
            <a:r>
              <a:rPr lang="tr-TR" dirty="0"/>
              <a:t> </a:t>
            </a:r>
            <a:r>
              <a:rPr lang="tr-TR" dirty="0" err="1"/>
              <a:t>our</a:t>
            </a:r>
            <a:r>
              <a:rPr lang="tr-TR" dirty="0"/>
              <a:t> </a:t>
            </a:r>
            <a:r>
              <a:rPr lang="tr-TR" dirty="0" err="1"/>
              <a:t>familiar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comfortable</a:t>
            </a:r>
            <a:r>
              <a:rPr lang="tr-TR" dirty="0"/>
              <a:t> </a:t>
            </a:r>
            <a:r>
              <a:rPr lang="tr-TR" dirty="0" err="1"/>
              <a:t>ideas</a:t>
            </a:r>
            <a:r>
              <a:rPr lang="tr-TR" dirty="0"/>
              <a:t> of </a:t>
            </a:r>
            <a:r>
              <a:rPr lang="tr-TR" dirty="0" err="1"/>
              <a:t>humanity</a:t>
            </a:r>
            <a:r>
              <a:rPr lang="tr-TR" dirty="0"/>
              <a:t>, </a:t>
            </a:r>
            <a:r>
              <a:rPr lang="tr-TR" dirty="0" err="1"/>
              <a:t>society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cosmos</a:t>
            </a:r>
            <a:endParaRPr lang="tr-TR" dirty="0"/>
          </a:p>
          <a:p>
            <a:pPr marL="0" indent="0">
              <a:buNone/>
            </a:pPr>
            <a:endParaRPr lang="en-TR" dirty="0"/>
          </a:p>
        </p:txBody>
      </p:sp>
    </p:spTree>
    <p:extLst>
      <p:ext uri="{BB962C8B-B14F-4D97-AF65-F5344CB8AC3E}">
        <p14:creationId xmlns:p14="http://schemas.microsoft.com/office/powerpoint/2010/main" val="11011461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BF8F45-F47D-2641-8DC1-C7C76EFB7F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TR" b="1" dirty="0"/>
              <a:t>THE READING LIST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B778E9-2662-0744-BE88-9E71C02C44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TR" i="1" dirty="0"/>
              <a:t>FRANKENSTEIN </a:t>
            </a:r>
            <a:r>
              <a:rPr lang="en-TR" dirty="0"/>
              <a:t>by Mary Shelley</a:t>
            </a:r>
          </a:p>
          <a:p>
            <a:pPr marL="0" indent="0">
              <a:buNone/>
            </a:pPr>
            <a:endParaRPr lang="en-TR" i="1" dirty="0"/>
          </a:p>
          <a:p>
            <a:r>
              <a:rPr lang="en-TR" i="1" dirty="0"/>
              <a:t>JANE EYRE </a:t>
            </a:r>
            <a:r>
              <a:rPr lang="en-TR" dirty="0"/>
              <a:t>by Charlotte Brontë</a:t>
            </a:r>
          </a:p>
          <a:p>
            <a:pPr marL="0" indent="0">
              <a:buNone/>
            </a:pPr>
            <a:endParaRPr lang="en-TR" dirty="0"/>
          </a:p>
          <a:p>
            <a:r>
              <a:rPr lang="en-TR" i="1" dirty="0"/>
              <a:t>WUTHERING HEIGHTS </a:t>
            </a:r>
            <a:r>
              <a:rPr lang="en-TR" dirty="0"/>
              <a:t>by Emily Brontë</a:t>
            </a:r>
          </a:p>
          <a:p>
            <a:pPr marL="0" indent="0">
              <a:buNone/>
            </a:pPr>
            <a:endParaRPr lang="en-TR" dirty="0"/>
          </a:p>
        </p:txBody>
      </p:sp>
    </p:spTree>
    <p:extLst>
      <p:ext uri="{BB962C8B-B14F-4D97-AF65-F5344CB8AC3E}">
        <p14:creationId xmlns:p14="http://schemas.microsoft.com/office/powerpoint/2010/main" val="23801910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at wearing glasses&#10;&#10;Description automatically generated">
            <a:extLst>
              <a:ext uri="{FF2B5EF4-FFF2-40B4-BE49-F238E27FC236}">
                <a16:creationId xmlns:a16="http://schemas.microsoft.com/office/drawing/2014/main" id="{D84BC376-F0D3-E14F-9E4B-F21C708BD1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7075" y="0"/>
            <a:ext cx="4264925" cy="6858000"/>
          </a:xfrm>
          <a:prstGeom prst="rect">
            <a:avLst/>
          </a:prstGeom>
        </p:spPr>
      </p:pic>
      <p:pic>
        <p:nvPicPr>
          <p:cNvPr id="9" name="Picture 8" descr="A close up of a sign&#10;&#10;Description automatically generated">
            <a:extLst>
              <a:ext uri="{FF2B5EF4-FFF2-40B4-BE49-F238E27FC236}">
                <a16:creationId xmlns:a16="http://schemas.microsoft.com/office/drawing/2014/main" id="{EFC39885-B334-234E-857E-302DE16171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2299" y="0"/>
            <a:ext cx="4147402" cy="6858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8B5AA85-4BA4-9846-A320-355C0390D3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3903"/>
            <a:ext cx="40222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06677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1AF9AD-AF59-8048-9B48-FBA01FFED5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TR" b="1" dirty="0"/>
              <a:t>The 19th Century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808784-C9EC-1F42-913B-879356D808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TR" dirty="0"/>
              <a:t>The aftermath of the Industrial Revolution</a:t>
            </a:r>
          </a:p>
          <a:p>
            <a:r>
              <a:rPr lang="en-TR" dirty="0"/>
              <a:t>A period of social and historical change</a:t>
            </a:r>
          </a:p>
          <a:p>
            <a:r>
              <a:rPr lang="en-TR" dirty="0"/>
              <a:t>Rapid changes due to industrialisation</a:t>
            </a:r>
          </a:p>
          <a:p>
            <a:r>
              <a:rPr lang="en-TR" dirty="0"/>
              <a:t>Decline of the aristocracy</a:t>
            </a:r>
          </a:p>
          <a:p>
            <a:r>
              <a:rPr lang="en-TR" dirty="0"/>
              <a:t>Decline of agriculture</a:t>
            </a:r>
          </a:p>
          <a:p>
            <a:r>
              <a:rPr lang="en-TR" dirty="0"/>
              <a:t>Rise of the middle class</a:t>
            </a:r>
          </a:p>
          <a:p>
            <a:endParaRPr lang="en-TR" dirty="0"/>
          </a:p>
          <a:p>
            <a:endParaRPr lang="en-TR" dirty="0"/>
          </a:p>
        </p:txBody>
      </p:sp>
    </p:spTree>
    <p:extLst>
      <p:ext uri="{BB962C8B-B14F-4D97-AF65-F5344CB8AC3E}">
        <p14:creationId xmlns:p14="http://schemas.microsoft.com/office/powerpoint/2010/main" val="41672628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B14E30-221F-504D-965C-3A843BE740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TR" b="1" dirty="0"/>
              <a:t>The Middle Class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56441E-D34B-7647-AEEF-3136AC7E5A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/>
              <a:t>The</a:t>
            </a:r>
            <a:r>
              <a:rPr lang="tr-TR" dirty="0"/>
              <a:t> link </a:t>
            </a:r>
            <a:r>
              <a:rPr lang="tr-TR" dirty="0" err="1"/>
              <a:t>between</a:t>
            </a:r>
            <a:r>
              <a:rPr lang="tr-TR" dirty="0"/>
              <a:t> </a:t>
            </a:r>
            <a:r>
              <a:rPr lang="tr-TR" dirty="0" err="1"/>
              <a:t>aristocracy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lower</a:t>
            </a:r>
            <a:r>
              <a:rPr lang="tr-TR" dirty="0"/>
              <a:t> </a:t>
            </a:r>
            <a:r>
              <a:rPr lang="tr-TR" dirty="0" err="1"/>
              <a:t>classes</a:t>
            </a:r>
            <a:endParaRPr lang="tr-TR" dirty="0"/>
          </a:p>
          <a:p>
            <a:r>
              <a:rPr lang="tr-TR" dirty="0" err="1"/>
              <a:t>Merchants</a:t>
            </a:r>
            <a:r>
              <a:rPr lang="tr-TR" dirty="0"/>
              <a:t>, </a:t>
            </a:r>
            <a:r>
              <a:rPr lang="tr-TR" dirty="0" err="1"/>
              <a:t>financers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manufacturers</a:t>
            </a:r>
            <a:r>
              <a:rPr lang="tr-TR" dirty="0"/>
              <a:t> </a:t>
            </a:r>
            <a:r>
              <a:rPr lang="tr-TR" dirty="0" err="1"/>
              <a:t>formed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upper</a:t>
            </a:r>
            <a:r>
              <a:rPr lang="tr-TR" dirty="0"/>
              <a:t> </a:t>
            </a:r>
            <a:r>
              <a:rPr lang="tr-TR" dirty="0" err="1"/>
              <a:t>middle</a:t>
            </a:r>
            <a:r>
              <a:rPr lang="tr-TR" dirty="0"/>
              <a:t> </a:t>
            </a:r>
            <a:r>
              <a:rPr lang="tr-TR" dirty="0" err="1"/>
              <a:t>class</a:t>
            </a:r>
            <a:r>
              <a:rPr lang="tr-TR" dirty="0"/>
              <a:t>. </a:t>
            </a:r>
            <a:endParaRPr lang="en-TR" dirty="0"/>
          </a:p>
          <a:p>
            <a:r>
              <a:rPr lang="tr-TR" dirty="0" err="1"/>
              <a:t>They</a:t>
            </a:r>
            <a:r>
              <a:rPr lang="tr-TR" dirty="0"/>
              <a:t> </a:t>
            </a:r>
            <a:r>
              <a:rPr lang="tr-TR" dirty="0" err="1"/>
              <a:t>were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dominant </a:t>
            </a:r>
            <a:r>
              <a:rPr lang="tr-TR" dirty="0" err="1"/>
              <a:t>force</a:t>
            </a:r>
            <a:r>
              <a:rPr lang="tr-TR" dirty="0"/>
              <a:t> </a:t>
            </a:r>
            <a:r>
              <a:rPr lang="tr-TR" dirty="0" err="1"/>
              <a:t>who</a:t>
            </a:r>
            <a:r>
              <a:rPr lang="tr-TR" dirty="0"/>
              <a:t> </a:t>
            </a:r>
            <a:r>
              <a:rPr lang="tr-TR" dirty="0" err="1"/>
              <a:t>made</a:t>
            </a:r>
            <a:r>
              <a:rPr lang="tr-TR" dirty="0"/>
              <a:t> </a:t>
            </a:r>
            <a:r>
              <a:rPr lang="tr-TR" dirty="0" err="1"/>
              <a:t>money</a:t>
            </a:r>
            <a:r>
              <a:rPr lang="tr-TR" dirty="0"/>
              <a:t>  </a:t>
            </a:r>
            <a:r>
              <a:rPr lang="tr-TR" dirty="0" err="1"/>
              <a:t>by</a:t>
            </a:r>
            <a:r>
              <a:rPr lang="tr-TR" dirty="0"/>
              <a:t> </a:t>
            </a:r>
            <a:r>
              <a:rPr lang="tr-TR" dirty="0" err="1"/>
              <a:t>commerce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industry</a:t>
            </a:r>
            <a:r>
              <a:rPr lang="tr-TR" dirty="0"/>
              <a:t>.</a:t>
            </a:r>
          </a:p>
          <a:p>
            <a:r>
              <a:rPr lang="tr-TR" dirty="0" err="1"/>
              <a:t>Aristocrats</a:t>
            </a:r>
            <a:r>
              <a:rPr lang="tr-TR" dirty="0"/>
              <a:t>’ </a:t>
            </a:r>
            <a:r>
              <a:rPr lang="tr-TR" dirty="0" err="1"/>
              <a:t>social</a:t>
            </a:r>
            <a:r>
              <a:rPr lang="tr-TR" dirty="0"/>
              <a:t> </a:t>
            </a:r>
            <a:r>
              <a:rPr lang="tr-TR" dirty="0" err="1"/>
              <a:t>power</a:t>
            </a:r>
            <a:r>
              <a:rPr lang="tr-TR" dirty="0"/>
              <a:t> </a:t>
            </a:r>
            <a:r>
              <a:rPr lang="tr-TR" dirty="0" err="1"/>
              <a:t>continued</a:t>
            </a:r>
            <a:r>
              <a:rPr lang="tr-TR" dirty="0"/>
              <a:t> </a:t>
            </a:r>
            <a:r>
              <a:rPr lang="tr-TR" dirty="0" err="1"/>
              <a:t>longer</a:t>
            </a:r>
            <a:r>
              <a:rPr lang="tr-TR" dirty="0"/>
              <a:t> </a:t>
            </a:r>
            <a:r>
              <a:rPr lang="tr-TR" dirty="0" err="1"/>
              <a:t>than</a:t>
            </a:r>
            <a:r>
              <a:rPr lang="tr-TR" dirty="0"/>
              <a:t> </a:t>
            </a:r>
            <a:r>
              <a:rPr lang="tr-TR" dirty="0" err="1"/>
              <a:t>their</a:t>
            </a:r>
            <a:r>
              <a:rPr lang="tr-TR" dirty="0"/>
              <a:t> </a:t>
            </a:r>
            <a:r>
              <a:rPr lang="tr-TR" dirty="0" err="1"/>
              <a:t>political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financial</a:t>
            </a:r>
            <a:r>
              <a:rPr lang="tr-TR" dirty="0"/>
              <a:t> </a:t>
            </a:r>
            <a:r>
              <a:rPr lang="tr-TR" dirty="0" err="1"/>
              <a:t>power</a:t>
            </a:r>
            <a:r>
              <a:rPr lang="tr-TR" dirty="0"/>
              <a:t>. </a:t>
            </a:r>
            <a:endParaRPr lang="en-TR" dirty="0"/>
          </a:p>
          <a:p>
            <a:r>
              <a:rPr lang="en-TR" dirty="0"/>
              <a:t>The shift in social dynamics led to intermarriages.</a:t>
            </a:r>
          </a:p>
          <a:p>
            <a:endParaRPr lang="tr-TR" dirty="0"/>
          </a:p>
          <a:p>
            <a:endParaRPr lang="en-TR" dirty="0"/>
          </a:p>
        </p:txBody>
      </p:sp>
    </p:spTree>
    <p:extLst>
      <p:ext uri="{BB962C8B-B14F-4D97-AF65-F5344CB8AC3E}">
        <p14:creationId xmlns:p14="http://schemas.microsoft.com/office/powerpoint/2010/main" val="37841481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F201DF-7E5B-CA45-B7B7-56871BFF21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TR" b="1" dirty="0"/>
              <a:t>Fiction in t</a:t>
            </a:r>
            <a:r>
              <a:rPr lang="en-US" b="1" dirty="0"/>
              <a:t>he</a:t>
            </a:r>
            <a:r>
              <a:rPr lang="en-TR" b="1" dirty="0"/>
              <a:t> 19th Century (1800-1850)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8E3316-C4CC-834C-A2D8-80148B4700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TR" dirty="0"/>
              <a:t>Dominated by the novel</a:t>
            </a:r>
          </a:p>
          <a:p>
            <a:r>
              <a:rPr lang="en-TR" dirty="0"/>
              <a:t>Traditions of romance and Romanticism </a:t>
            </a:r>
          </a:p>
          <a:p>
            <a:r>
              <a:rPr lang="en-TR" dirty="0"/>
              <a:t>Influence of the Gothic</a:t>
            </a:r>
          </a:p>
          <a:p>
            <a:r>
              <a:rPr lang="en-TR" dirty="0"/>
              <a:t>Romance and gothic as sub-genres</a:t>
            </a:r>
          </a:p>
          <a:p>
            <a:r>
              <a:rPr lang="en-TR" dirty="0"/>
              <a:t>Religious and social morality</a:t>
            </a:r>
          </a:p>
          <a:p>
            <a:r>
              <a:rPr lang="en-TR" dirty="0"/>
              <a:t>Conformity to conventions</a:t>
            </a:r>
          </a:p>
          <a:p>
            <a:r>
              <a:rPr lang="en-TR" dirty="0"/>
              <a:t>Virtue rewarded, vice punished</a:t>
            </a:r>
          </a:p>
          <a:p>
            <a:r>
              <a:rPr lang="en-TR" dirty="0"/>
              <a:t>Reading public largely consisting of females, but everyone was reading</a:t>
            </a:r>
          </a:p>
        </p:txBody>
      </p:sp>
    </p:spTree>
    <p:extLst>
      <p:ext uri="{BB962C8B-B14F-4D97-AF65-F5344CB8AC3E}">
        <p14:creationId xmlns:p14="http://schemas.microsoft.com/office/powerpoint/2010/main" val="42652638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790DCB-0DDE-6C41-B184-089278E075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TR" dirty="0"/>
              <a:t>Other Novelists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6056F5-1D77-2344-9A1A-5A717E43AC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numCol="2"/>
          <a:lstStyle/>
          <a:p>
            <a:r>
              <a:rPr lang="en-TR" dirty="0"/>
              <a:t>Jane Austen</a:t>
            </a:r>
          </a:p>
          <a:p>
            <a:r>
              <a:rPr lang="en-TR" dirty="0"/>
              <a:t>Charles Dickens</a:t>
            </a:r>
          </a:p>
          <a:p>
            <a:r>
              <a:rPr lang="en-TR" dirty="0"/>
              <a:t>William M. Thackeray</a:t>
            </a:r>
          </a:p>
          <a:p>
            <a:r>
              <a:rPr lang="en-TR" dirty="0"/>
              <a:t>George Eliot</a:t>
            </a:r>
          </a:p>
          <a:p>
            <a:r>
              <a:rPr lang="en-TR" dirty="0"/>
              <a:t>Elizabeth Gaskell</a:t>
            </a:r>
          </a:p>
          <a:p>
            <a:r>
              <a:rPr lang="en-TR" dirty="0"/>
              <a:t>Thomas Hardy</a:t>
            </a:r>
          </a:p>
          <a:p>
            <a:r>
              <a:rPr lang="en-TR" dirty="0"/>
              <a:t>Anthony Trollope</a:t>
            </a:r>
          </a:p>
          <a:p>
            <a:r>
              <a:rPr lang="en-TR" dirty="0"/>
              <a:t>Oscar Wilde</a:t>
            </a:r>
          </a:p>
          <a:p>
            <a:r>
              <a:rPr lang="en-TR" dirty="0"/>
              <a:t>William Morris</a:t>
            </a:r>
          </a:p>
          <a:p>
            <a:r>
              <a:rPr lang="en-TR" dirty="0"/>
              <a:t>Samuel Butler</a:t>
            </a:r>
          </a:p>
          <a:p>
            <a:r>
              <a:rPr lang="en-TR" dirty="0"/>
              <a:t>George Meredith</a:t>
            </a:r>
          </a:p>
          <a:p>
            <a:r>
              <a:rPr lang="en-TR" dirty="0"/>
              <a:t>Wilkie Collins</a:t>
            </a:r>
          </a:p>
          <a:p>
            <a:r>
              <a:rPr lang="en-TR" dirty="0"/>
              <a:t>George Gissing</a:t>
            </a:r>
          </a:p>
          <a:p>
            <a:r>
              <a:rPr lang="en-TR" dirty="0"/>
              <a:t>Henry James</a:t>
            </a:r>
          </a:p>
          <a:p>
            <a:r>
              <a:rPr lang="en-TR" dirty="0"/>
              <a:t>Benjamin Disraeli</a:t>
            </a:r>
          </a:p>
        </p:txBody>
      </p:sp>
    </p:spTree>
    <p:extLst>
      <p:ext uri="{BB962C8B-B14F-4D97-AF65-F5344CB8AC3E}">
        <p14:creationId xmlns:p14="http://schemas.microsoft.com/office/powerpoint/2010/main" val="25988417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B6EA38-132F-F64C-AD4D-5060A0CA39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TR" dirty="0"/>
              <a:t>Women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284E2A-61DE-E542-95FF-3B1FCC91A6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TR" dirty="0"/>
              <a:t>Consumers = the majority of the reading public</a:t>
            </a:r>
          </a:p>
          <a:p>
            <a:r>
              <a:rPr lang="en-TR" dirty="0"/>
              <a:t>Producers = half the writing population</a:t>
            </a:r>
          </a:p>
          <a:p>
            <a:r>
              <a:rPr lang="en-TR" dirty="0"/>
              <a:t>Subject matter = woman’s sphere, domestic and family-oriented plots</a:t>
            </a:r>
          </a:p>
          <a:p>
            <a:r>
              <a:rPr lang="en-TR" dirty="0"/>
              <a:t>G</a:t>
            </a:r>
            <a:r>
              <a:rPr lang="en-US" dirty="0"/>
              <a:t>a</a:t>
            </a:r>
            <a:r>
              <a:rPr lang="en-TR" dirty="0"/>
              <a:t>ve voice to women on an equal footing with men</a:t>
            </a:r>
          </a:p>
          <a:p>
            <a:pPr marL="0" indent="0" algn="ctr">
              <a:buNone/>
            </a:pPr>
            <a:r>
              <a:rPr lang="en-TR" dirty="0"/>
              <a:t>on the other hand</a:t>
            </a:r>
          </a:p>
          <a:p>
            <a:pPr>
              <a:buFont typeface="Wingdings" pitchFamily="2" charset="2"/>
              <a:buChar char="Ø"/>
            </a:pPr>
            <a:r>
              <a:rPr lang="en-TR" dirty="0"/>
              <a:t>Moral education of the young was a priority</a:t>
            </a:r>
          </a:p>
          <a:p>
            <a:pPr>
              <a:buFont typeface="Wingdings" pitchFamily="2" charset="2"/>
              <a:buChar char="Ø"/>
            </a:pPr>
            <a:r>
              <a:rPr lang="en-TR" dirty="0"/>
              <a:t>Fallen woman should be punished (or the writer would be punished by the critics)</a:t>
            </a:r>
          </a:p>
          <a:p>
            <a:pPr>
              <a:buFont typeface="Wingdings" pitchFamily="2" charset="2"/>
              <a:buChar char="Ø"/>
            </a:pPr>
            <a:r>
              <a:rPr lang="en-TR" dirty="0"/>
              <a:t>Some authors satirized the angelic depiction of women (Thackeray)</a:t>
            </a:r>
          </a:p>
        </p:txBody>
      </p:sp>
    </p:spTree>
    <p:extLst>
      <p:ext uri="{BB962C8B-B14F-4D97-AF65-F5344CB8AC3E}">
        <p14:creationId xmlns:p14="http://schemas.microsoft.com/office/powerpoint/2010/main" val="32081715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0F1FEF-9FC9-E648-AB96-ACE6BFB997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TR" dirty="0"/>
              <a:t>Publications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5CE4F5-6AE4-EC49-A131-21FD350B0B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TR" dirty="0"/>
              <a:t>Three volume novels = three deckers</a:t>
            </a:r>
          </a:p>
          <a:p>
            <a:r>
              <a:rPr lang="en-TR" dirty="0"/>
              <a:t>Circulating libraries (because the working class couldn’t afford them)</a:t>
            </a:r>
          </a:p>
          <a:p>
            <a:r>
              <a:rPr lang="en-TR" dirty="0"/>
              <a:t>Monthly serials</a:t>
            </a:r>
          </a:p>
          <a:p>
            <a:pPr lvl="1"/>
            <a:r>
              <a:rPr lang="en-TR" dirty="0"/>
              <a:t>cliff-hangers</a:t>
            </a:r>
          </a:p>
          <a:p>
            <a:pPr lvl="1"/>
            <a:r>
              <a:rPr lang="en-TR" dirty="0"/>
              <a:t>vivid, memorable characters</a:t>
            </a:r>
          </a:p>
          <a:p>
            <a:pPr lvl="1"/>
            <a:r>
              <a:rPr lang="en-TR" dirty="0"/>
              <a:t>melodramatic plots</a:t>
            </a:r>
          </a:p>
          <a:p>
            <a:pPr lvl="1"/>
            <a:r>
              <a:rPr lang="en-TR" dirty="0"/>
              <a:t>adjusting according to readers’ response</a:t>
            </a:r>
          </a:p>
          <a:p>
            <a:endParaRPr lang="en-TR" dirty="0"/>
          </a:p>
        </p:txBody>
      </p:sp>
    </p:spTree>
    <p:extLst>
      <p:ext uri="{BB962C8B-B14F-4D97-AF65-F5344CB8AC3E}">
        <p14:creationId xmlns:p14="http://schemas.microsoft.com/office/powerpoint/2010/main" val="64858563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145</TotalTime>
  <Words>394</Words>
  <Application>Microsoft Macintosh PowerPoint</Application>
  <PresentationFormat>Widescreen</PresentationFormat>
  <Paragraphs>71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Century Gothic</vt:lpstr>
      <vt:lpstr>Wingdings</vt:lpstr>
      <vt:lpstr>Wingdings 3</vt:lpstr>
      <vt:lpstr>Ion Boardroom</vt:lpstr>
      <vt:lpstr>19th Century British Fiction I</vt:lpstr>
      <vt:lpstr>THE READING LIST</vt:lpstr>
      <vt:lpstr>PowerPoint Presentation</vt:lpstr>
      <vt:lpstr>The 19th Century</vt:lpstr>
      <vt:lpstr>The Middle Class</vt:lpstr>
      <vt:lpstr>Fiction in the 19th Century (1800-1850)</vt:lpstr>
      <vt:lpstr>Other Novelists</vt:lpstr>
      <vt:lpstr>Women</vt:lpstr>
      <vt:lpstr>Publications</vt:lpstr>
      <vt:lpstr>Gothic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19th Century British Fiction I</dc:title>
  <dc:creator>Seda.Peksen</dc:creator>
  <cp:lastModifiedBy>Seda.Peksen</cp:lastModifiedBy>
  <cp:revision>18</cp:revision>
  <dcterms:created xsi:type="dcterms:W3CDTF">2020-09-19T11:09:41Z</dcterms:created>
  <dcterms:modified xsi:type="dcterms:W3CDTF">2021-11-10T12:32:43Z</dcterms:modified>
</cp:coreProperties>
</file>