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4" r:id="rId3"/>
    <p:sldId id="258" r:id="rId4"/>
    <p:sldId id="259" r:id="rId5"/>
    <p:sldId id="281" r:id="rId6"/>
    <p:sldId id="282" r:id="rId7"/>
    <p:sldId id="283" r:id="rId8"/>
    <p:sldId id="284" r:id="rId9"/>
    <p:sldId id="272" r:id="rId10"/>
    <p:sldId id="273" r:id="rId11"/>
    <p:sldId id="274" r:id="rId12"/>
    <p:sldId id="275" r:id="rId13"/>
    <p:sldId id="290" r:id="rId14"/>
    <p:sldId id="288" r:id="rId15"/>
    <p:sldId id="289" r:id="rId16"/>
    <p:sldId id="286" r:id="rId17"/>
    <p:sldId id="278"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4" d="100"/>
          <a:sy n="94" d="100"/>
        </p:scale>
        <p:origin x="-96" y="-4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B486A0-D27F-4960-AF5D-5E6A0AF116BC}" type="datetimeFigureOut">
              <a:rPr lang="tr-TR" smtClean="0"/>
              <a:pPr/>
              <a:t>9.8.2020</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FAC393-70A1-472D-8945-5DD557735E6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C95C8DD2-E6E9-41EF-B848-92810E457C84}" type="datetimeFigureOut">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B1412A-65CD-431B-9E8E-6B93EE0B0D1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95C8DD2-E6E9-41EF-B848-92810E457C84}" type="datetimeFigureOut">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B1412A-65CD-431B-9E8E-6B93EE0B0D1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95C8DD2-E6E9-41EF-B848-92810E457C84}" type="datetimeFigureOut">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B1412A-65CD-431B-9E8E-6B93EE0B0D1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95C8DD2-E6E9-41EF-B848-92810E457C84}" type="datetimeFigureOut">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B1412A-65CD-431B-9E8E-6B93EE0B0D1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5C8DD2-E6E9-41EF-B848-92810E457C84}" type="datetimeFigureOut">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B1412A-65CD-431B-9E8E-6B93EE0B0D1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C95C8DD2-E6E9-41EF-B848-92810E457C84}" type="datetimeFigureOut">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B1412A-65CD-431B-9E8E-6B93EE0B0D1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C95C8DD2-E6E9-41EF-B848-92810E457C84}" type="datetimeFigureOut">
              <a:rPr lang="tr-TR" smtClean="0"/>
              <a:pPr/>
              <a:t>9.8.2020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B1412A-65CD-431B-9E8E-6B93EE0B0D1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C95C8DD2-E6E9-41EF-B848-92810E457C84}" type="datetimeFigureOut">
              <a:rPr lang="tr-TR" smtClean="0"/>
              <a:pPr/>
              <a:t>9.8.2020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FB1412A-65CD-431B-9E8E-6B93EE0B0D1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5C8DD2-E6E9-41EF-B848-92810E457C84}" type="datetimeFigureOut">
              <a:rPr lang="tr-TR" smtClean="0"/>
              <a:pPr/>
              <a:t>9.8.2020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FB1412A-65CD-431B-9E8E-6B93EE0B0D1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5C8DD2-E6E9-41EF-B848-92810E457C84}" type="datetimeFigureOut">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B1412A-65CD-431B-9E8E-6B93EE0B0D1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5C8DD2-E6E9-41EF-B848-92810E457C84}" type="datetimeFigureOut">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B1412A-65CD-431B-9E8E-6B93EE0B0D1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5C8DD2-E6E9-41EF-B848-92810E457C84}" type="datetimeFigureOut">
              <a:rPr lang="tr-TR" smtClean="0"/>
              <a:pPr/>
              <a:t>9.8.2020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1412A-65CD-431B-9E8E-6B93EE0B0D1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Halkla İlişkiler Stratejileri</a:t>
            </a:r>
            <a:endParaRPr lang="tr-TR" dirty="0"/>
          </a:p>
        </p:txBody>
      </p:sp>
      <p:sp>
        <p:nvSpPr>
          <p:cNvPr id="3" name="Subtitle 2"/>
          <p:cNvSpPr>
            <a:spLocks noGrp="1"/>
          </p:cNvSpPr>
          <p:nvPr>
            <p:ph type="subTitle" idx="1"/>
          </p:nvPr>
        </p:nvSpPr>
        <p:spPr/>
        <p:txBody>
          <a:bodyPr/>
          <a:lstStyle/>
          <a:p>
            <a:r>
              <a:rPr lang="tr-TR" dirty="0" smtClean="0"/>
              <a:t>4. Hafta</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normAutofit/>
          </a:bodyPr>
          <a:lstStyle/>
          <a:p>
            <a:r>
              <a:rPr lang="tr-TR" dirty="0"/>
              <a:t>İmajın Evrimi</a:t>
            </a:r>
          </a:p>
        </p:txBody>
      </p:sp>
      <p:sp>
        <p:nvSpPr>
          <p:cNvPr id="287747" name="Rectangle 3"/>
          <p:cNvSpPr>
            <a:spLocks noGrp="1" noChangeArrowheads="1"/>
          </p:cNvSpPr>
          <p:nvPr>
            <p:ph type="body" idx="1"/>
          </p:nvPr>
        </p:nvSpPr>
        <p:spPr/>
        <p:txBody>
          <a:bodyPr/>
          <a:lstStyle/>
          <a:p>
            <a:pPr>
              <a:buFont typeface="Wingdings" pitchFamily="2" charset="2"/>
              <a:buNone/>
            </a:pPr>
            <a:r>
              <a:rPr lang="tr-TR" sz="4800" dirty="0"/>
              <a:t>- </a:t>
            </a:r>
            <a:r>
              <a:rPr lang="tr-TR" dirty="0"/>
              <a:t>Çevrenin önlenemeyen etkisi: imaj zamanla eskir.</a:t>
            </a:r>
          </a:p>
          <a:p>
            <a:pPr>
              <a:buFont typeface="Wingdings" pitchFamily="2" charset="2"/>
              <a:buNone/>
            </a:pPr>
            <a:r>
              <a:rPr lang="tr-TR" dirty="0" smtClean="0"/>
              <a:t>	</a:t>
            </a:r>
            <a:r>
              <a:rPr lang="tr-TR" dirty="0" err="1" smtClean="0"/>
              <a:t>Haute</a:t>
            </a:r>
            <a:r>
              <a:rPr lang="tr-TR" dirty="0" smtClean="0"/>
              <a:t> </a:t>
            </a:r>
            <a:r>
              <a:rPr lang="tr-TR" dirty="0" err="1"/>
              <a:t>Couture</a:t>
            </a:r>
            <a:r>
              <a:rPr lang="tr-TR" dirty="0"/>
              <a:t>/fason giyim</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normAutofit/>
          </a:bodyPr>
          <a:lstStyle/>
          <a:p>
            <a:r>
              <a:rPr lang="tr-TR" dirty="0"/>
              <a:t>İmajın Evrimi</a:t>
            </a:r>
          </a:p>
        </p:txBody>
      </p:sp>
      <p:sp>
        <p:nvSpPr>
          <p:cNvPr id="288771" name="Rectangle 3"/>
          <p:cNvSpPr>
            <a:spLocks noGrp="1" noChangeArrowheads="1"/>
          </p:cNvSpPr>
          <p:nvPr>
            <p:ph type="body" idx="1"/>
          </p:nvPr>
        </p:nvSpPr>
        <p:spPr>
          <a:xfrm>
            <a:off x="683568" y="1412776"/>
            <a:ext cx="6480820" cy="4680049"/>
          </a:xfrm>
        </p:spPr>
        <p:txBody>
          <a:bodyPr>
            <a:normAutofit/>
          </a:bodyPr>
          <a:lstStyle/>
          <a:p>
            <a:pPr>
              <a:buFont typeface="Wingdings" pitchFamily="2" charset="2"/>
              <a:buNone/>
            </a:pPr>
            <a:r>
              <a:rPr lang="tr-TR" dirty="0"/>
              <a:t>2. İmaj üstünde çalışma</a:t>
            </a:r>
          </a:p>
          <a:p>
            <a:pPr lvl="1"/>
            <a:r>
              <a:rPr lang="tr-TR" sz="3200" dirty="0"/>
              <a:t>İmajı yaratmak</a:t>
            </a:r>
          </a:p>
          <a:p>
            <a:pPr lvl="1"/>
            <a:r>
              <a:rPr lang="tr-TR" sz="3200" dirty="0"/>
              <a:t>İmajı gençleştirmek</a:t>
            </a:r>
          </a:p>
          <a:p>
            <a:pPr lvl="1"/>
            <a:r>
              <a:rPr lang="tr-TR" sz="3200" dirty="0"/>
              <a:t>İmajı zamana uydurmak</a:t>
            </a:r>
          </a:p>
          <a:p>
            <a:pPr lvl="1"/>
            <a:r>
              <a:rPr lang="tr-TR" sz="3200" dirty="0"/>
              <a:t>İmajı düzeltmek</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normAutofit/>
          </a:bodyPr>
          <a:lstStyle/>
          <a:p>
            <a:r>
              <a:rPr lang="tr-TR" dirty="0"/>
              <a:t>İmajın Evrimi</a:t>
            </a:r>
          </a:p>
        </p:txBody>
      </p:sp>
      <p:sp>
        <p:nvSpPr>
          <p:cNvPr id="289795" name="Rectangle 3"/>
          <p:cNvSpPr>
            <a:spLocks noGrp="1" noChangeArrowheads="1"/>
          </p:cNvSpPr>
          <p:nvPr>
            <p:ph type="body" idx="1"/>
          </p:nvPr>
        </p:nvSpPr>
        <p:spPr/>
        <p:txBody>
          <a:bodyPr>
            <a:normAutofit/>
          </a:bodyPr>
          <a:lstStyle/>
          <a:p>
            <a:pPr>
              <a:buFont typeface="Wingdings" pitchFamily="2" charset="2"/>
              <a:buNone/>
            </a:pPr>
            <a:r>
              <a:rPr lang="tr-TR" dirty="0"/>
              <a:t>3. İmajın direnci: Bilinmeyene karşı kaygı, yeni olanı reddetme duygusu</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srcRect/>
          <a:stretch>
            <a:fillRect/>
          </a:stretch>
        </p:blipFill>
        <p:spPr bwMode="auto">
          <a:xfrm>
            <a:off x="1395148" y="692696"/>
            <a:ext cx="5444377" cy="543346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467544" y="1556792"/>
            <a:ext cx="8229600" cy="4925144"/>
          </a:xfrm>
        </p:spPr>
        <p:txBody>
          <a:bodyPr>
            <a:noAutofit/>
          </a:bodyPr>
          <a:lstStyle/>
          <a:p>
            <a:r>
              <a:rPr lang="tr-TR" sz="2800" b="1" dirty="0" err="1"/>
              <a:t>Betty</a:t>
            </a:r>
            <a:r>
              <a:rPr lang="tr-TR" sz="2800" b="1" dirty="0"/>
              <a:t> </a:t>
            </a:r>
            <a:r>
              <a:rPr lang="tr-TR" sz="2800" b="1" dirty="0" err="1"/>
              <a:t>Crocker</a:t>
            </a:r>
            <a:r>
              <a:rPr lang="tr-TR" sz="2800" dirty="0"/>
              <a:t> , yemek ve yemek tarifleri için reklam kampanyalarında kullanılan bir marka ve kurgusal karakterdir. </a:t>
            </a:r>
            <a:endParaRPr lang="tr-TR" sz="2800" dirty="0" smtClean="0"/>
          </a:p>
          <a:p>
            <a:r>
              <a:rPr lang="tr-TR" sz="2800" dirty="0" smtClean="0"/>
              <a:t>1915</a:t>
            </a:r>
            <a:r>
              <a:rPr lang="tr-TR" sz="2800" dirty="0"/>
              <a:t> yılında </a:t>
            </a:r>
            <a:r>
              <a:rPr lang="tr-TR" sz="2800" dirty="0" smtClean="0"/>
              <a:t> </a:t>
            </a:r>
            <a:r>
              <a:rPr lang="tr-TR" sz="2800" dirty="0" err="1" smtClean="0"/>
              <a:t>Washburn</a:t>
            </a:r>
            <a:r>
              <a:rPr lang="tr-TR" sz="2800" dirty="0" smtClean="0"/>
              <a:t>-</a:t>
            </a:r>
            <a:r>
              <a:rPr lang="tr-TR" sz="2800" dirty="0" err="1" smtClean="0"/>
              <a:t>Crosby</a:t>
            </a:r>
            <a:r>
              <a:rPr lang="tr-TR" sz="2800" dirty="0" smtClean="0"/>
              <a:t> Şirketi tarafından</a:t>
            </a:r>
            <a:r>
              <a:rPr lang="tr-TR" sz="2800" dirty="0"/>
              <a:t> </a:t>
            </a:r>
            <a:r>
              <a:rPr lang="tr-TR" sz="2800" i="1" dirty="0" smtClean="0"/>
              <a:t>Cumartesi Akşam Postası’nda</a:t>
            </a:r>
            <a:r>
              <a:rPr lang="tr-TR" sz="2800" dirty="0"/>
              <a:t> bir yarışma sonrasında yaratıldı . </a:t>
            </a:r>
            <a:endParaRPr lang="tr-TR" sz="2800" dirty="0" smtClean="0"/>
          </a:p>
          <a:p>
            <a:r>
              <a:rPr lang="tr-TR" sz="2800" dirty="0" smtClean="0"/>
              <a:t>Karakter, 1920'de tüketici ürünü sorularına kişiselleştirilmiş bir yanıt vermenin bir yolu olarak geliştirildi. </a:t>
            </a:r>
          </a:p>
          <a:p>
            <a:endParaRPr lang="tr-TR" sz="2800" dirty="0" smtClean="0"/>
          </a:p>
          <a:p>
            <a:endParaRPr lang="tr-TR" sz="2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err="1" smtClean="0"/>
              <a:t>Washburn</a:t>
            </a:r>
            <a:r>
              <a:rPr lang="tr-TR" dirty="0" smtClean="0"/>
              <a:t>-</a:t>
            </a:r>
            <a:r>
              <a:rPr lang="tr-TR" dirty="0" err="1" smtClean="0"/>
              <a:t>Crosby</a:t>
            </a:r>
            <a:r>
              <a:rPr lang="tr-TR" dirty="0" smtClean="0"/>
              <a:t> </a:t>
            </a:r>
            <a:r>
              <a:rPr lang="tr-TR" dirty="0" err="1" smtClean="0"/>
              <a:t>Company</a:t>
            </a:r>
            <a:r>
              <a:rPr lang="tr-TR" dirty="0" smtClean="0"/>
              <a:t> tarafından geliştirilen bir reklam kampanyasının ürünü.</a:t>
            </a:r>
          </a:p>
          <a:p>
            <a:r>
              <a:rPr lang="tr-TR" dirty="0" smtClean="0"/>
              <a:t>1954 yılında General </a:t>
            </a:r>
            <a:r>
              <a:rPr lang="tr-TR" dirty="0" err="1" smtClean="0"/>
              <a:t>Mills</a:t>
            </a:r>
            <a:r>
              <a:rPr lang="tr-TR" dirty="0" smtClean="0"/>
              <a:t> kırmızı kaşık logosunu markalaştırdı.</a:t>
            </a:r>
          </a:p>
          <a:p>
            <a:r>
              <a:rPr lang="tr-TR" dirty="0" smtClean="0"/>
              <a:t>Amerikan kültürel ikonu olarak nitelendirilen </a:t>
            </a:r>
            <a:r>
              <a:rPr lang="tr-TR" dirty="0" err="1" smtClean="0"/>
              <a:t>Betty</a:t>
            </a:r>
            <a:r>
              <a:rPr lang="tr-TR" dirty="0" smtClean="0"/>
              <a:t> </a:t>
            </a:r>
            <a:r>
              <a:rPr lang="tr-TR" dirty="0" err="1" smtClean="0"/>
              <a:t>Crocker'ın</a:t>
            </a:r>
            <a:r>
              <a:rPr lang="tr-TR" dirty="0" smtClean="0"/>
              <a:t> imajı, değişen sosyal, politik ve ekonomik akımlara uyum sağlayarak birkaç kuşak sürdü. Basılı, yayın ve dijital medyada reklam kampanyalarının yanı sıra, film, edebiyat, müzik ve çizgi roman alanlarında bir dizi kültürel referans aldı. </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457200" y="1600200"/>
            <a:ext cx="8229600" cy="4925144"/>
          </a:xfrm>
        </p:spPr>
        <p:txBody>
          <a:bodyPr>
            <a:normAutofit fontScale="77500" lnSpcReduction="20000"/>
          </a:bodyPr>
          <a:lstStyle/>
          <a:p>
            <a:r>
              <a:rPr lang="tr-TR" sz="3800" dirty="0" err="1"/>
              <a:t>Betty</a:t>
            </a:r>
            <a:r>
              <a:rPr lang="tr-TR" sz="3800" dirty="0"/>
              <a:t> </a:t>
            </a:r>
            <a:r>
              <a:rPr lang="tr-TR" sz="3800" dirty="0" err="1"/>
              <a:t>Crocker'ın</a:t>
            </a:r>
            <a:r>
              <a:rPr lang="tr-TR" sz="3800" dirty="0"/>
              <a:t> basılı reklamlarda ve ürün etiketlerinde yüzü, 1920'lerden beri çeşitli sanatçılar tarafından tasvir edilmiştir. </a:t>
            </a:r>
            <a:endParaRPr lang="tr-TR" sz="3800" dirty="0" smtClean="0"/>
          </a:p>
          <a:p>
            <a:r>
              <a:rPr lang="tr-TR" sz="3800" dirty="0" smtClean="0"/>
              <a:t>1936'da </a:t>
            </a:r>
            <a:r>
              <a:rPr lang="tr-TR" sz="3800" dirty="0" err="1"/>
              <a:t>Neysa</a:t>
            </a:r>
            <a:r>
              <a:rPr lang="tr-TR" sz="3800" dirty="0"/>
              <a:t> </a:t>
            </a:r>
            <a:r>
              <a:rPr lang="tr-TR" sz="3800" dirty="0" err="1"/>
              <a:t>McMein</a:t>
            </a:r>
            <a:r>
              <a:rPr lang="tr-TR" sz="3800" dirty="0"/>
              <a:t>, </a:t>
            </a:r>
            <a:r>
              <a:rPr lang="tr-TR" sz="3800" dirty="0" err="1"/>
              <a:t>Betty'nin</a:t>
            </a:r>
            <a:r>
              <a:rPr lang="tr-TR" sz="3800" dirty="0"/>
              <a:t> ilk resmi </a:t>
            </a:r>
            <a:r>
              <a:rPr lang="tr-TR" sz="3800" dirty="0" smtClean="0"/>
              <a:t>portresini oluşturdu</a:t>
            </a:r>
            <a:r>
              <a:rPr lang="tr-TR" sz="3800" dirty="0"/>
              <a:t>. </a:t>
            </a:r>
            <a:endParaRPr lang="tr-TR" sz="3800" dirty="0" smtClean="0"/>
          </a:p>
          <a:p>
            <a:r>
              <a:rPr lang="tr-TR" sz="3800" dirty="0"/>
              <a:t> </a:t>
            </a:r>
            <a:r>
              <a:rPr lang="tr-TR" sz="3800" dirty="0" smtClean="0"/>
              <a:t>1955'ten </a:t>
            </a:r>
            <a:r>
              <a:rPr lang="tr-TR" sz="3800" dirty="0"/>
              <a:t>beri </a:t>
            </a:r>
            <a:r>
              <a:rPr lang="tr-TR" sz="3800" dirty="0" err="1"/>
              <a:t>Betty'nin</a:t>
            </a:r>
            <a:r>
              <a:rPr lang="tr-TR" sz="3800" dirty="0"/>
              <a:t> görüntüsü yedi kez güncellendi. </a:t>
            </a:r>
            <a:endParaRPr lang="tr-TR" sz="3800" dirty="0" smtClean="0"/>
          </a:p>
          <a:p>
            <a:r>
              <a:rPr lang="tr-TR" sz="3800" dirty="0" smtClean="0"/>
              <a:t>1965'te </a:t>
            </a:r>
            <a:r>
              <a:rPr lang="tr-TR" sz="3800" dirty="0"/>
              <a:t>eski </a:t>
            </a:r>
            <a:r>
              <a:rPr lang="tr-TR" sz="3800" dirty="0" err="1"/>
              <a:t>First</a:t>
            </a:r>
            <a:r>
              <a:rPr lang="tr-TR" sz="3800" dirty="0"/>
              <a:t> </a:t>
            </a:r>
            <a:r>
              <a:rPr lang="tr-TR" sz="3800" dirty="0" err="1"/>
              <a:t>Lady</a:t>
            </a:r>
            <a:r>
              <a:rPr lang="tr-TR" sz="3800" dirty="0"/>
              <a:t> </a:t>
            </a:r>
            <a:r>
              <a:rPr lang="tr-TR" sz="3800" dirty="0" err="1"/>
              <a:t>Jackie</a:t>
            </a:r>
            <a:r>
              <a:rPr lang="tr-TR" sz="3800" dirty="0"/>
              <a:t> Kennedy'ye hafif bir benzerlikle çizildi. </a:t>
            </a:r>
            <a:endParaRPr lang="tr-TR" sz="3800" dirty="0" smtClean="0"/>
          </a:p>
          <a:p>
            <a:r>
              <a:rPr lang="tr-TR" sz="3800" dirty="0" smtClean="0"/>
              <a:t>Periyodik </a:t>
            </a:r>
            <a:r>
              <a:rPr lang="tr-TR" sz="3800" dirty="0"/>
              <a:t>değişikliklere rağmen, hiçbir zaman çok fazla </a:t>
            </a:r>
            <a:r>
              <a:rPr lang="tr-TR" sz="3800" dirty="0" smtClean="0"/>
              <a:t>yaşlanmadı</a:t>
            </a:r>
            <a:r>
              <a:rPr lang="tr-TR" sz="3800" dirty="0" smtClean="0">
                <a:sym typeface="Wingdings" pitchFamily="2" charset="2"/>
              </a:rPr>
              <a:t></a:t>
            </a:r>
          </a:p>
          <a:p>
            <a:r>
              <a:rPr lang="tr-TR" dirty="0" smtClean="0"/>
              <a:t> </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6308" name="Picture 4" descr="top_v2"/>
          <p:cNvPicPr>
            <a:picLocks noChangeAspect="1" noChangeArrowheads="1" noCrop="1"/>
          </p:cNvPicPr>
          <p:nvPr/>
        </p:nvPicPr>
        <p:blipFill>
          <a:blip r:embed="rId2" cstate="print"/>
          <a:srcRect/>
          <a:stretch>
            <a:fillRect/>
          </a:stretch>
        </p:blipFill>
        <p:spPr bwMode="auto">
          <a:xfrm>
            <a:off x="539750" y="2405063"/>
            <a:ext cx="7848600" cy="19939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Bugün ne söyleyeceğiniz ve nasıl söyleyeceğiniz konusunda yaptığınız seçimler, pazarda nasıl algılandığınızı etkileyecek ve gelecekteki çalışanlarınız, müşterileriniz ve iş ortaklarınızla uzun vadeli ilişkiyi şekillendirecektir.</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Acil durum planı 30-45 günlük plan</a:t>
            </a:r>
          </a:p>
          <a:p>
            <a:r>
              <a:rPr lang="tr-TR" dirty="0"/>
              <a:t> Çalışanların ve müşterilerin kısa vadede neleri bilmesi gerekir? </a:t>
            </a:r>
            <a:endParaRPr lang="tr-TR" dirty="0" smtClean="0"/>
          </a:p>
          <a:p>
            <a:r>
              <a:rPr lang="tr-TR" dirty="0" smtClean="0"/>
              <a:t>Risk </a:t>
            </a:r>
            <a:r>
              <a:rPr lang="tr-TR" dirty="0"/>
              <a:t>altındakileri korumak için ne gibi önlemler alınmaktadır? </a:t>
            </a:r>
            <a:endParaRPr lang="tr-TR" dirty="0" smtClean="0"/>
          </a:p>
          <a:p>
            <a:r>
              <a:rPr lang="tr-TR" dirty="0" smtClean="0"/>
              <a:t>Belirsiz </a:t>
            </a:r>
            <a:r>
              <a:rPr lang="tr-TR" dirty="0"/>
              <a:t>bir duruma yapay parametreler koymak yardımcı olabilir.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Beklentiler yönetilmeli ancak taviz verilmemeli.</a:t>
            </a:r>
          </a:p>
          <a:p>
            <a:r>
              <a:rPr lang="tr-TR" dirty="0" smtClean="0"/>
              <a:t>Hedef kitleler ve paydaşlara düzenli ulaşılmalı. Gözden uzak olmamalı.</a:t>
            </a:r>
          </a:p>
          <a:p>
            <a:r>
              <a:rPr lang="tr-TR" dirty="0" smtClean="0"/>
              <a:t>Gerçekleri paylaşmalı.</a:t>
            </a:r>
          </a:p>
          <a:p>
            <a:r>
              <a:rPr lang="tr-TR" dirty="0" smtClean="0"/>
              <a:t>Rutinler korunmalı.</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Şemsiye imaj</a:t>
            </a:r>
            <a:endParaRPr lang="tr-TR" dirty="0"/>
          </a:p>
        </p:txBody>
      </p:sp>
      <p:sp>
        <p:nvSpPr>
          <p:cNvPr id="3" name="Content Placeholder 2"/>
          <p:cNvSpPr>
            <a:spLocks noGrp="1"/>
          </p:cNvSpPr>
          <p:nvPr>
            <p:ph idx="1"/>
          </p:nvPr>
        </p:nvSpPr>
        <p:spPr/>
        <p:txBody>
          <a:bodyPr/>
          <a:lstStyle/>
          <a:p>
            <a:r>
              <a:rPr lang="tr-TR" dirty="0" smtClean="0"/>
              <a:t>Bir kurumun belli bir temel tutumunun ifadesidir. Bu imaj tüm alan ve markaların üzerine gerilmektedir.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Transfer imaj</a:t>
            </a:r>
            <a:endParaRPr lang="tr-TR" dirty="0"/>
          </a:p>
        </p:txBody>
      </p:sp>
      <p:sp>
        <p:nvSpPr>
          <p:cNvPr id="3" name="Content Placeholder 2"/>
          <p:cNvSpPr>
            <a:spLocks noGrp="1"/>
          </p:cNvSpPr>
          <p:nvPr>
            <p:ph idx="1"/>
          </p:nvPr>
        </p:nvSpPr>
        <p:spPr/>
        <p:txBody>
          <a:bodyPr/>
          <a:lstStyle/>
          <a:p>
            <a:r>
              <a:rPr lang="tr-TR" dirty="0" smtClean="0"/>
              <a:t>En tanınmış türü, uluslararası alanda yaygın, genellikle lüks mallar arasında yer alan bir markanın genellikle o türde olmayan bir ürüne transferidir.</a:t>
            </a:r>
          </a:p>
          <a:p>
            <a:r>
              <a:rPr lang="tr-TR" dirty="0" smtClean="0"/>
              <a:t>H&amp;M </a:t>
            </a:r>
            <a:r>
              <a:rPr lang="tr-TR" dirty="0" err="1" smtClean="0"/>
              <a:t>David</a:t>
            </a:r>
            <a:r>
              <a:rPr lang="tr-TR" dirty="0" smtClean="0"/>
              <a:t> </a:t>
            </a:r>
            <a:r>
              <a:rPr lang="tr-TR" dirty="0" err="1" smtClean="0"/>
              <a:t>Beckham</a:t>
            </a:r>
            <a:endParaRPr lang="tr-TR" dirty="0" smtClean="0"/>
          </a:p>
          <a:p>
            <a:r>
              <a:rPr lang="tr-TR" dirty="0" smtClean="0"/>
              <a:t>Jennifer Lopez Parfüm/Tarkan Parfüm</a:t>
            </a:r>
          </a:p>
          <a:p>
            <a:r>
              <a:rPr lang="tr-TR" dirty="0" smtClean="0"/>
              <a:t>Porsche gözlük</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Mevcut imaj</a:t>
            </a:r>
            <a:endParaRPr lang="tr-TR" dirty="0"/>
          </a:p>
        </p:txBody>
      </p:sp>
      <p:sp>
        <p:nvSpPr>
          <p:cNvPr id="3" name="Content Placeholder 2"/>
          <p:cNvSpPr>
            <a:spLocks noGrp="1"/>
          </p:cNvSpPr>
          <p:nvPr>
            <p:ph idx="1"/>
          </p:nvPr>
        </p:nvSpPr>
        <p:spPr/>
        <p:txBody>
          <a:bodyPr/>
          <a:lstStyle/>
          <a:p>
            <a:r>
              <a:rPr lang="tr-TR" dirty="0" smtClean="0"/>
              <a:t>Kuruluşun içinde bulunulan zamanda sahip olduğu imajdır.</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İstenilen imaj</a:t>
            </a:r>
            <a:endParaRPr lang="tr-TR" dirty="0"/>
          </a:p>
        </p:txBody>
      </p:sp>
      <p:sp>
        <p:nvSpPr>
          <p:cNvPr id="3" name="Content Placeholder 2"/>
          <p:cNvSpPr>
            <a:spLocks noGrp="1"/>
          </p:cNvSpPr>
          <p:nvPr>
            <p:ph idx="1"/>
          </p:nvPr>
        </p:nvSpPr>
        <p:spPr/>
        <p:txBody>
          <a:bodyPr/>
          <a:lstStyle/>
          <a:p>
            <a:r>
              <a:rPr lang="tr-TR" dirty="0" smtClean="0"/>
              <a:t>Kurumun/bireyin/ grubun sahip olmasını istediği imajdır.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r>
              <a:rPr lang="tr-TR" sz="4400" dirty="0"/>
              <a:t>İmajın Evrimi</a:t>
            </a:r>
          </a:p>
        </p:txBody>
      </p:sp>
      <p:sp>
        <p:nvSpPr>
          <p:cNvPr id="286723" name="Rectangle 3"/>
          <p:cNvSpPr>
            <a:spLocks noGrp="1" noChangeArrowheads="1"/>
          </p:cNvSpPr>
          <p:nvPr>
            <p:ph type="body" idx="1"/>
          </p:nvPr>
        </p:nvSpPr>
        <p:spPr>
          <a:xfrm>
            <a:off x="287524" y="1304764"/>
            <a:ext cx="7488832" cy="5148572"/>
          </a:xfrm>
        </p:spPr>
        <p:txBody>
          <a:bodyPr/>
          <a:lstStyle/>
          <a:p>
            <a:pPr>
              <a:buFont typeface="Wingdings" pitchFamily="2" charset="2"/>
              <a:buNone/>
            </a:pPr>
            <a:r>
              <a:rPr lang="tr-TR" sz="3600" dirty="0"/>
              <a:t>1. İyi veya kötü olabilen imaj değişiklikleri...</a:t>
            </a:r>
          </a:p>
          <a:p>
            <a:pPr lvl="1"/>
            <a:r>
              <a:rPr lang="tr-TR" sz="3600" dirty="0"/>
              <a:t>Uyum mecburiyeti: teknik bir görüş veya tanıtımda bir sorunla karşılaşıldığında sadece obje değil imaj zarar görür.</a:t>
            </a:r>
          </a:p>
          <a:p>
            <a:pPr lvl="1">
              <a:buFontTx/>
              <a:buNone/>
            </a:pPr>
            <a:r>
              <a:rPr lang="tr-TR" sz="3600" dirty="0"/>
              <a:t>Bozuk bir elektrikli alet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TotalTime>
  <Words>241</Words>
  <Application>Microsoft Office PowerPoint</Application>
  <PresentationFormat>On-screen Show (4:3)</PresentationFormat>
  <Paragraphs>49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Halkla İlişkiler Stratejileri</vt:lpstr>
      <vt:lpstr>Slide 2</vt:lpstr>
      <vt:lpstr>Slide 3</vt:lpstr>
      <vt:lpstr>Slide 4</vt:lpstr>
      <vt:lpstr>Şemsiye imaj</vt:lpstr>
      <vt:lpstr>Transfer imaj</vt:lpstr>
      <vt:lpstr>Mevcut imaj</vt:lpstr>
      <vt:lpstr>İstenilen imaj</vt:lpstr>
      <vt:lpstr>İmajın Evrimi</vt:lpstr>
      <vt:lpstr>İmajın Evrimi</vt:lpstr>
      <vt:lpstr>İmajın Evrimi</vt:lpstr>
      <vt:lpstr>İmajın Evrimi</vt:lpstr>
      <vt:lpstr>Slide 13</vt:lpstr>
      <vt:lpstr>Slide 14</vt:lpstr>
      <vt:lpstr>Slide 15</vt:lpstr>
      <vt:lpstr>Slide 16</vt:lpstr>
      <vt:lpstr>Slide 17</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 Stratejileri</dc:title>
  <dc:creator>Hewlett-Packard Company</dc:creator>
  <cp:lastModifiedBy>Hewlett-Packard Company</cp:lastModifiedBy>
  <cp:revision>12</cp:revision>
  <dcterms:created xsi:type="dcterms:W3CDTF">2020-04-07T05:04:02Z</dcterms:created>
  <dcterms:modified xsi:type="dcterms:W3CDTF">2020-08-09T06:00:50Z</dcterms:modified>
</cp:coreProperties>
</file>