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66" r:id="rId2"/>
    <p:sldId id="257" r:id="rId3"/>
    <p:sldId id="265" r:id="rId4"/>
    <p:sldId id="268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-109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B4D3F8-3303-42BF-8703-8A1DF6C1DBE8}" type="datetimeFigureOut">
              <a:rPr lang="tr-TR" smtClean="0"/>
              <a:pPr/>
              <a:t>20.4.2018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A6F2A8-489E-42D7-A57E-E53EF94BEF6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19685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20.4.2018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900" dirty="0" smtClean="0">
                <a:latin typeface="Book Antiqua" pitchFamily="18" charset="0"/>
              </a:rPr>
              <a:t>KENT SOSYOLOJİSİ </a:t>
            </a:r>
            <a:r>
              <a:rPr lang="tr-TR" dirty="0" smtClean="0">
                <a:latin typeface="Book Antiqua" pitchFamily="18" charset="0"/>
              </a:rPr>
              <a:t/>
            </a:r>
            <a:br>
              <a:rPr lang="tr-TR" dirty="0" smtClean="0">
                <a:latin typeface="Book Antiqua" pitchFamily="18" charset="0"/>
              </a:rPr>
            </a:br>
            <a:r>
              <a:rPr lang="tr-TR" sz="4000" i="1" dirty="0" smtClean="0">
                <a:latin typeface="Book Antiqua" pitchFamily="18" charset="0"/>
              </a:rPr>
              <a:t>Kentleşme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b="1" dirty="0" smtClean="0">
                <a:latin typeface="Book Antiqua" pitchFamily="18" charset="0"/>
              </a:rPr>
              <a:t>Prof. Dr. Erol Demir</a:t>
            </a:r>
          </a:p>
          <a:p>
            <a:r>
              <a:rPr lang="tr-TR" b="1" dirty="0" smtClean="0">
                <a:latin typeface="Book Antiqua" pitchFamily="18" charset="0"/>
              </a:rPr>
              <a:t>Ankara Üniversitesi</a:t>
            </a:r>
          </a:p>
          <a:p>
            <a:r>
              <a:rPr lang="tr-TR" b="1" dirty="0" smtClean="0">
                <a:latin typeface="Book Antiqua" pitchFamily="18" charset="0"/>
              </a:rPr>
              <a:t>Sosyoloji Bölümü</a:t>
            </a:r>
          </a:p>
          <a:p>
            <a:r>
              <a:rPr lang="tr-TR" b="1" dirty="0" err="1" smtClean="0">
                <a:latin typeface="Book Antiqua" pitchFamily="18" charset="0"/>
              </a:rPr>
              <a:t>erol</a:t>
            </a:r>
            <a:r>
              <a:rPr lang="tr-TR" b="1" dirty="0" smtClean="0">
                <a:latin typeface="Book Antiqua" pitchFamily="18" charset="0"/>
              </a:rPr>
              <a:t>.demir@</a:t>
            </a:r>
            <a:r>
              <a:rPr lang="tr-TR" b="1" dirty="0" err="1" smtClean="0">
                <a:latin typeface="Book Antiqua" pitchFamily="18" charset="0"/>
              </a:rPr>
              <a:t>humanity</a:t>
            </a:r>
            <a:r>
              <a:rPr lang="tr-TR" b="1" dirty="0" smtClean="0">
                <a:latin typeface="Book Antiqua" pitchFamily="18" charset="0"/>
              </a:rPr>
              <a:t>.</a:t>
            </a:r>
            <a:r>
              <a:rPr lang="tr-TR" b="1" dirty="0" err="1" smtClean="0">
                <a:latin typeface="Book Antiqua" pitchFamily="18" charset="0"/>
              </a:rPr>
              <a:t>ankara</a:t>
            </a:r>
            <a:r>
              <a:rPr lang="tr-TR" b="1" dirty="0" smtClean="0">
                <a:latin typeface="Book Antiqua" pitchFamily="18" charset="0"/>
              </a:rPr>
              <a:t>.edu.tr</a:t>
            </a:r>
          </a:p>
          <a:p>
            <a:endParaRPr lang="tr-TR" sz="2400" dirty="0" smtClean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Kentleşme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341" y="2499275"/>
            <a:ext cx="8679768" cy="4351338"/>
          </a:xfrm>
        </p:spPr>
        <p:txBody>
          <a:bodyPr/>
          <a:lstStyle/>
          <a:p>
            <a:r>
              <a:rPr lang="tr-TR" sz="3200" u="sng" dirty="0">
                <a:latin typeface="Book Antiqua" panose="02040602050305030304" pitchFamily="18" charset="0"/>
              </a:rPr>
              <a:t>Kentleşmenin nedenleri:</a:t>
            </a:r>
          </a:p>
          <a:p>
            <a:endParaRPr lang="tr-TR" sz="3200" u="sng" dirty="0">
              <a:latin typeface="Book Antiqua" panose="02040602050305030304" pitchFamily="18" charset="0"/>
            </a:endParaRPr>
          </a:p>
          <a:p>
            <a:pPr marL="457200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c. Gönüllü ve zorunlu göçler</a:t>
            </a:r>
            <a:endParaRPr lang="tr-TR" sz="3200" dirty="0">
              <a:latin typeface="Book Antiqua" panose="02040602050305030304" pitchFamily="18" charset="0"/>
            </a:endParaRPr>
          </a:p>
          <a:p>
            <a:pPr lvl="2"/>
            <a:r>
              <a:rPr lang="tr-TR" sz="2400" dirty="0">
                <a:latin typeface="Book Antiqua" panose="02040602050305030304" pitchFamily="18" charset="0"/>
              </a:rPr>
              <a:t>Göçe karar vermedeki iradi ve yapısal faktörler</a:t>
            </a:r>
          </a:p>
          <a:p>
            <a:pPr lvl="2"/>
            <a:r>
              <a:rPr lang="tr-TR" sz="2400" dirty="0">
                <a:latin typeface="Book Antiqua" panose="02040602050305030304" pitchFamily="18" charset="0"/>
              </a:rPr>
              <a:t>Yapı-aktör tartışmaları</a:t>
            </a: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8956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Kentleşme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341" y="2499275"/>
            <a:ext cx="8679768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200" u="sng" dirty="0">
                <a:latin typeface="Book Antiqua" panose="02040602050305030304" pitchFamily="18" charset="0"/>
              </a:rPr>
              <a:t>Türkiye’de kentleşmenin ele alınma biçimi:</a:t>
            </a:r>
            <a:endParaRPr lang="tr-TR" u="sng" dirty="0">
              <a:latin typeface="Book Antiqua" panose="02040602050305030304" pitchFamily="18" charset="0"/>
            </a:endParaRPr>
          </a:p>
          <a:p>
            <a:endParaRPr lang="tr-TR" sz="3200" dirty="0">
              <a:latin typeface="Book Antiqua" panose="02040602050305030304" pitchFamily="18" charset="0"/>
            </a:endParaRPr>
          </a:p>
          <a:p>
            <a:pPr lvl="1"/>
            <a:r>
              <a:rPr lang="tr-TR" sz="2800" dirty="0">
                <a:latin typeface="Book Antiqua" panose="02040602050305030304" pitchFamily="18" charset="0"/>
              </a:rPr>
              <a:t> Balkanlaşma göçleri;</a:t>
            </a:r>
          </a:p>
          <a:p>
            <a:pPr lvl="1"/>
            <a:r>
              <a:rPr lang="tr-TR" sz="2800" dirty="0">
                <a:latin typeface="Book Antiqua" panose="02040602050305030304" pitchFamily="18" charset="0"/>
              </a:rPr>
              <a:t> Kentleşme göçleri;</a:t>
            </a:r>
          </a:p>
          <a:p>
            <a:pPr lvl="1"/>
            <a:r>
              <a:rPr lang="tr-TR" sz="2800" dirty="0">
                <a:latin typeface="Book Antiqua" panose="02040602050305030304" pitchFamily="18" charset="0"/>
              </a:rPr>
              <a:t> Kentler arası göç;</a:t>
            </a:r>
          </a:p>
          <a:p>
            <a:pPr lvl="1"/>
            <a:r>
              <a:rPr lang="tr-TR" sz="2800" dirty="0">
                <a:latin typeface="Book Antiqua" panose="02040602050305030304" pitchFamily="18" charset="0"/>
              </a:rPr>
              <a:t> Yaşam güzergahları, </a:t>
            </a:r>
          </a:p>
          <a:p>
            <a:pPr marL="457200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biçiminde dört dönem ve kategori içinde </a:t>
            </a:r>
            <a:r>
              <a:rPr lang="tr-TR" sz="2800">
                <a:latin typeface="Book Antiqua" panose="02040602050305030304" pitchFamily="18" charset="0"/>
              </a:rPr>
              <a:t>ele </a:t>
            </a:r>
            <a:r>
              <a:rPr lang="tr-TR" sz="2800" smtClean="0">
                <a:latin typeface="Book Antiqua" panose="02040602050305030304" pitchFamily="18" charset="0"/>
              </a:rPr>
              <a:t>alınmaktadır.</a:t>
            </a:r>
            <a:endParaRPr lang="tr-TR" sz="2800" dirty="0">
              <a:latin typeface="Book Antiqua" panose="02040602050305030304" pitchFamily="18" charset="0"/>
            </a:endParaRPr>
          </a:p>
          <a:p>
            <a:pPr marL="457200" lvl="1" indent="0" algn="r">
              <a:buNone/>
            </a:pPr>
            <a:r>
              <a:rPr lang="tr-TR" sz="2800" dirty="0">
                <a:latin typeface="Book Antiqua" panose="02040602050305030304" pitchFamily="18" charset="0"/>
              </a:rPr>
              <a:t>(Tekeli, 1982)</a:t>
            </a:r>
          </a:p>
          <a:p>
            <a:pPr lvl="1"/>
            <a:endParaRPr lang="tr-TR" sz="2800" dirty="0">
              <a:latin typeface="Book Antiqua" panose="02040602050305030304" pitchFamily="18" charset="0"/>
            </a:endParaRPr>
          </a:p>
          <a:p>
            <a:pPr lvl="1"/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3864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Kentleşme </a:t>
            </a:r>
            <a:r>
              <a:rPr lang="tr-TR" b="1">
                <a:latin typeface="Book Antiqua" panose="02040602050305030304" pitchFamily="18" charset="0"/>
              </a:rPr>
              <a:t>– Ders İçeriği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341" y="2499275"/>
            <a:ext cx="8679768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Kentleşme kavramı</a:t>
            </a:r>
          </a:p>
          <a:p>
            <a:r>
              <a:rPr lang="tr-TR" dirty="0">
                <a:latin typeface="Book Antiqua" panose="02040602050305030304" pitchFamily="18" charset="0"/>
              </a:rPr>
              <a:t>Kentleşmenin özellikleri</a:t>
            </a:r>
          </a:p>
          <a:p>
            <a:r>
              <a:rPr lang="tr-TR" dirty="0">
                <a:latin typeface="Book Antiqua" panose="02040602050305030304" pitchFamily="18" charset="0"/>
              </a:rPr>
              <a:t>Kentleşmenin nedenlerine yönelik yaklaşımlar</a:t>
            </a:r>
          </a:p>
          <a:p>
            <a:r>
              <a:rPr lang="tr-TR" dirty="0">
                <a:latin typeface="Book Antiqua" panose="02040602050305030304" pitchFamily="18" charset="0"/>
              </a:rPr>
              <a:t>Türkiye’de kentleşme</a:t>
            </a:r>
          </a:p>
        </p:txBody>
      </p:sp>
    </p:spTree>
    <p:extLst>
      <p:ext uri="{BB962C8B-B14F-4D97-AF65-F5344CB8AC3E}">
        <p14:creationId xmlns:p14="http://schemas.microsoft.com/office/powerpoint/2010/main" xmlns="" val="3841217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Kentleşme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341" y="2499275"/>
            <a:ext cx="8679768" cy="4351338"/>
          </a:xfrm>
        </p:spPr>
        <p:txBody>
          <a:bodyPr>
            <a:normAutofit/>
          </a:bodyPr>
          <a:lstStyle/>
          <a:p>
            <a:pPr marL="0" indent="0"/>
            <a:r>
              <a:rPr lang="tr-TR" dirty="0">
                <a:latin typeface="Book Antiqua" panose="02040602050305030304" pitchFamily="18" charset="0"/>
              </a:rPr>
              <a:t>Kentleşme yeni bir olgu değildir, insanlığın avcı ve toplayıcı yaşamdan kurtularak giderek yerleşik hale gelmesi ve kentler yaratmasıyla başlar. </a:t>
            </a:r>
            <a:endParaRPr lang="tr-TR" dirty="0" smtClean="0">
              <a:latin typeface="Book Antiqua" panose="02040602050305030304" pitchFamily="18" charset="0"/>
            </a:endParaRPr>
          </a:p>
          <a:p>
            <a:pPr marL="0" indent="0"/>
            <a:r>
              <a:rPr lang="tr-TR" dirty="0" smtClean="0">
                <a:solidFill>
                  <a:prstClr val="black"/>
                </a:solidFill>
                <a:latin typeface="Book Antiqua" panose="02040602050305030304" pitchFamily="18" charset="0"/>
              </a:rPr>
              <a:t> Modern sanayi toplumu artık kentsel toplum olarak kabul edilebilir.</a:t>
            </a:r>
          </a:p>
          <a:p>
            <a:pPr marL="0" indent="0"/>
            <a:endParaRPr lang="tr-TR" i="1" dirty="0" smtClean="0">
              <a:solidFill>
                <a:prstClr val="black"/>
              </a:solidFill>
              <a:latin typeface="Book Antiqua" panose="02040602050305030304" pitchFamily="18" charset="0"/>
            </a:endParaRPr>
          </a:p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4815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Kentleşme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9138" y="2388333"/>
            <a:ext cx="8679768" cy="4351338"/>
          </a:xfrm>
        </p:spPr>
        <p:txBody>
          <a:bodyPr/>
          <a:lstStyle/>
          <a:p>
            <a:r>
              <a:rPr lang="tr-TR" dirty="0">
                <a:latin typeface="Book Antiqua" panose="02040602050305030304" pitchFamily="18" charset="0"/>
              </a:rPr>
              <a:t>Dar anlamda: kentin nüfusunun artması ve kentsel alanın büyümesi,</a:t>
            </a:r>
          </a:p>
          <a:p>
            <a:r>
              <a:rPr lang="tr-TR" dirty="0">
                <a:latin typeface="Book Antiqua" panose="02040602050305030304" pitchFamily="18" charset="0"/>
              </a:rPr>
              <a:t>Geniş anlamda: </a:t>
            </a:r>
            <a:r>
              <a:rPr lang="tr-TR" dirty="0" smtClean="0">
                <a:latin typeface="Book Antiqua" panose="02040602050305030304" pitchFamily="18" charset="0"/>
              </a:rPr>
              <a:t>-Kentin </a:t>
            </a:r>
            <a:r>
              <a:rPr lang="tr-TR" dirty="0">
                <a:latin typeface="Book Antiqua" panose="02040602050305030304" pitchFamily="18" charset="0"/>
              </a:rPr>
              <a:t>fiziksel ve nüfus büyümesine paralel olarak ekonomik ve sosyal olarak kentsel fonksiyonların </a:t>
            </a:r>
            <a:r>
              <a:rPr lang="tr-TR" dirty="0" smtClean="0">
                <a:latin typeface="Book Antiqua" panose="02040602050305030304" pitchFamily="18" charset="0"/>
              </a:rPr>
              <a:t>gelişmesidir</a:t>
            </a:r>
            <a:r>
              <a:rPr lang="tr-TR" dirty="0">
                <a:latin typeface="Book Antiqua" panose="02040602050305030304" pitchFamily="18" charset="0"/>
              </a:rPr>
              <a:t>.</a:t>
            </a:r>
          </a:p>
          <a:p>
            <a:pPr marL="0" indent="0">
              <a:buNone/>
            </a:pPr>
            <a:r>
              <a:rPr lang="tr-TR" dirty="0" smtClean="0">
                <a:latin typeface="Book Antiqua" panose="02040602050305030304" pitchFamily="18" charset="0"/>
              </a:rPr>
              <a:t>-Ülke </a:t>
            </a:r>
            <a:r>
              <a:rPr lang="tr-TR" dirty="0">
                <a:latin typeface="Book Antiqua" panose="02040602050305030304" pitchFamily="18" charset="0"/>
              </a:rPr>
              <a:t>düzeyinde kent sayısı ve kentsel nüfusun artması anlamına da gelmektedir.</a:t>
            </a:r>
          </a:p>
        </p:txBody>
      </p:sp>
    </p:spTree>
    <p:extLst>
      <p:ext uri="{BB962C8B-B14F-4D97-AF65-F5344CB8AC3E}">
        <p14:creationId xmlns:p14="http://schemas.microsoft.com/office/powerpoint/2010/main" xmlns="" val="3841217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Kentleşme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341" y="2499275"/>
            <a:ext cx="8679768" cy="4351338"/>
          </a:xfrm>
        </p:spPr>
        <p:txBody>
          <a:bodyPr/>
          <a:lstStyle/>
          <a:p>
            <a:r>
              <a:rPr lang="tr-TR" sz="3200" u="sng" dirty="0">
                <a:latin typeface="Book Antiqua" panose="02040602050305030304" pitchFamily="18" charset="0"/>
              </a:rPr>
              <a:t>Kentleşmenin özellikleri:</a:t>
            </a:r>
          </a:p>
          <a:p>
            <a:endParaRPr lang="tr-TR" sz="3200" u="sng" dirty="0">
              <a:latin typeface="Book Antiqua" panose="02040602050305030304" pitchFamily="18" charset="0"/>
            </a:endParaRPr>
          </a:p>
          <a:p>
            <a:pPr lvl="1"/>
            <a:r>
              <a:rPr lang="tr-TR" sz="2800" dirty="0">
                <a:latin typeface="Book Antiqua" panose="02040602050305030304" pitchFamily="18" charset="0"/>
              </a:rPr>
              <a:t>bir nüfus birikim sürecidir. Nüfus birikimi ya doğal nüfus artışı ya da göçlerle meydana gelir.</a:t>
            </a:r>
          </a:p>
          <a:p>
            <a:pPr lvl="1"/>
            <a:endParaRPr lang="tr-TR" sz="2800" dirty="0">
              <a:latin typeface="Book Antiqua" panose="02040602050305030304" pitchFamily="18" charset="0"/>
            </a:endParaRPr>
          </a:p>
          <a:p>
            <a:pPr lvl="1"/>
            <a:r>
              <a:rPr lang="tr-TR" sz="2800" dirty="0">
                <a:latin typeface="Book Antiqua" panose="02040602050305030304" pitchFamily="18" charset="0"/>
              </a:rPr>
              <a:t>işbölümü ve uzmanlaşma, sanayileşme ve ekonomik gelişme yaratan bir süreçtir. </a:t>
            </a:r>
          </a:p>
          <a:p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1132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Kentleşme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341" y="2499275"/>
            <a:ext cx="8679768" cy="4351338"/>
          </a:xfrm>
        </p:spPr>
        <p:txBody>
          <a:bodyPr/>
          <a:lstStyle/>
          <a:p>
            <a:r>
              <a:rPr lang="tr-TR" sz="3200" u="sng" dirty="0">
                <a:latin typeface="Book Antiqua" panose="02040602050305030304" pitchFamily="18" charset="0"/>
              </a:rPr>
              <a:t>Kentleşmenin özellikleri:</a:t>
            </a:r>
          </a:p>
          <a:p>
            <a:endParaRPr lang="tr-TR" sz="3200" u="sng" dirty="0">
              <a:latin typeface="Book Antiqua" panose="02040602050305030304" pitchFamily="18" charset="0"/>
            </a:endParaRPr>
          </a:p>
          <a:p>
            <a:pPr lvl="1"/>
            <a:r>
              <a:rPr lang="tr-TR" sz="2800" dirty="0">
                <a:latin typeface="Book Antiqua" panose="02040602050305030304" pitchFamily="18" charset="0"/>
              </a:rPr>
              <a:t>insan davranış ve ilişkilerinde kente özgü bir değişme (kent kültürü) yaratır.</a:t>
            </a:r>
          </a:p>
          <a:p>
            <a:pPr lvl="1"/>
            <a:endParaRPr lang="tr-TR" sz="2800" dirty="0">
              <a:latin typeface="Book Antiqua" panose="02040602050305030304" pitchFamily="18" charset="0"/>
            </a:endParaRPr>
          </a:p>
          <a:p>
            <a:pPr lvl="1"/>
            <a:r>
              <a:rPr lang="tr-TR" sz="2800" dirty="0">
                <a:latin typeface="Book Antiqua" panose="02040602050305030304" pitchFamily="18" charset="0"/>
              </a:rPr>
              <a:t>daha geniş düzeyde ülkede kent sayısını ve kentsel nüfusun artmasına işaret eder. </a:t>
            </a:r>
          </a:p>
          <a:p>
            <a:pPr marL="0" indent="0">
              <a:buNone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7586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Kentleşme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341" y="2499275"/>
            <a:ext cx="8679768" cy="4351338"/>
          </a:xfrm>
        </p:spPr>
        <p:txBody>
          <a:bodyPr>
            <a:normAutofit lnSpcReduction="10000"/>
          </a:bodyPr>
          <a:lstStyle/>
          <a:p>
            <a:r>
              <a:rPr lang="tr-TR" dirty="0" err="1">
                <a:latin typeface="Book Antiqua" panose="02040602050305030304" pitchFamily="18" charset="0"/>
              </a:rPr>
              <a:t>Jacobs</a:t>
            </a:r>
            <a:r>
              <a:rPr lang="tr-TR" dirty="0">
                <a:latin typeface="Book Antiqua" panose="02040602050305030304" pitchFamily="18" charset="0"/>
              </a:rPr>
              <a:t>, Çatalhöyük’ün insanlığın ilk kenti olduğunu ve ilk kentleşmenin de burada gerçekleştiğini söyler.</a:t>
            </a:r>
          </a:p>
          <a:p>
            <a:pPr lvl="1"/>
            <a:r>
              <a:rPr lang="tr-TR" u="sng" dirty="0">
                <a:latin typeface="Book Antiqua" panose="02040602050305030304" pitchFamily="18" charset="0"/>
              </a:rPr>
              <a:t>Çatalhöyük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tr-TR" sz="2400" dirty="0">
                <a:latin typeface="Book Antiqua" panose="02040602050305030304" pitchFamily="18" charset="0"/>
              </a:rPr>
              <a:t>Verimlilik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tr-TR" sz="2400" dirty="0">
                <a:latin typeface="Book Antiqua" panose="02040602050305030304" pitchFamily="18" charset="0"/>
              </a:rPr>
              <a:t>Avcılık ve toplayıcılık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tr-TR" sz="2400" dirty="0">
                <a:latin typeface="Book Antiqua" panose="02040602050305030304" pitchFamily="18" charset="0"/>
              </a:rPr>
              <a:t>Doğa ve iklimin çekici özellikleri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tr-TR" sz="2400" dirty="0">
                <a:latin typeface="Book Antiqua" panose="02040602050305030304" pitchFamily="18" charset="0"/>
              </a:rPr>
              <a:t>İlkel tarım aletlerinin icadı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tr-TR" sz="2400" dirty="0">
                <a:latin typeface="Book Antiqua" panose="02040602050305030304" pitchFamily="18" charset="0"/>
              </a:rPr>
              <a:t>Bu ilkel tarım aletlerinin sanayisi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tr-TR" sz="2400" dirty="0">
                <a:latin typeface="Book Antiqua" panose="02040602050305030304" pitchFamily="18" charset="0"/>
              </a:rPr>
              <a:t>Tarımsal üretimin ve köylerin oluşumuna katkı</a:t>
            </a:r>
          </a:p>
          <a:p>
            <a:pPr marL="914400" lvl="2" indent="0" algn="r">
              <a:buNone/>
            </a:pPr>
            <a:r>
              <a:rPr lang="tr-TR" sz="2400" dirty="0">
                <a:latin typeface="Book Antiqua" panose="02040602050305030304" pitchFamily="18" charset="0"/>
              </a:rPr>
              <a:t>(</a:t>
            </a:r>
            <a:r>
              <a:rPr lang="tr-TR" sz="2400" dirty="0" err="1">
                <a:latin typeface="Book Antiqua" panose="02040602050305030304" pitchFamily="18" charset="0"/>
              </a:rPr>
              <a:t>Öğdül</a:t>
            </a:r>
            <a:r>
              <a:rPr lang="tr-TR" sz="2400" dirty="0">
                <a:latin typeface="Book Antiqua" panose="02040602050305030304" pitchFamily="18" charset="0"/>
              </a:rPr>
              <a:t>: 2002: 45-50)</a:t>
            </a:r>
          </a:p>
        </p:txBody>
      </p:sp>
    </p:spTree>
    <p:extLst>
      <p:ext uri="{BB962C8B-B14F-4D97-AF65-F5344CB8AC3E}">
        <p14:creationId xmlns:p14="http://schemas.microsoft.com/office/powerpoint/2010/main" xmlns="" val="2759996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Kentleşme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341" y="2499275"/>
            <a:ext cx="8679768" cy="4351338"/>
          </a:xfrm>
        </p:spPr>
        <p:txBody>
          <a:bodyPr/>
          <a:lstStyle/>
          <a:p>
            <a:r>
              <a:rPr lang="tr-TR" sz="3200" u="sng" dirty="0">
                <a:latin typeface="Book Antiqua" panose="02040602050305030304" pitchFamily="18" charset="0"/>
              </a:rPr>
              <a:t>Kentleşmenin nedenleri:</a:t>
            </a:r>
          </a:p>
          <a:p>
            <a:endParaRPr lang="tr-TR" sz="3200" u="sng" dirty="0">
              <a:latin typeface="Book Antiqua" panose="02040602050305030304" pitchFamily="18" charset="0"/>
            </a:endParaRPr>
          </a:p>
          <a:p>
            <a:pPr marL="457200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a. Nedenlere göre kentleşme: </a:t>
            </a:r>
          </a:p>
          <a:p>
            <a:pPr lvl="2"/>
            <a:r>
              <a:rPr lang="tr-TR" sz="2400" dirty="0">
                <a:latin typeface="Book Antiqua" panose="02040602050305030304" pitchFamily="18" charset="0"/>
              </a:rPr>
              <a:t>kentleşmeyi harekete geçiren toplumsal faktörler ön plandadır.</a:t>
            </a:r>
          </a:p>
          <a:p>
            <a:pPr lvl="2"/>
            <a:r>
              <a:rPr lang="tr-TR" sz="2400" dirty="0">
                <a:latin typeface="Book Antiqua" panose="02040602050305030304" pitchFamily="18" charset="0"/>
              </a:rPr>
              <a:t>ekonomik, teknolojik, siyasal ve sosyal-psikolojik faktörler</a:t>
            </a:r>
          </a:p>
          <a:p>
            <a:endParaRPr lang="tr-TR" sz="3200" u="sng" dirty="0">
              <a:latin typeface="Book Antiqua" panose="02040602050305030304" pitchFamily="18" charset="0"/>
            </a:endParaRPr>
          </a:p>
          <a:p>
            <a:endParaRPr lang="tr-TR" sz="3200" u="sng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9301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Kentleşme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341" y="2499275"/>
            <a:ext cx="8679768" cy="4351338"/>
          </a:xfrm>
        </p:spPr>
        <p:txBody>
          <a:bodyPr/>
          <a:lstStyle/>
          <a:p>
            <a:r>
              <a:rPr lang="tr-TR" sz="3200" u="sng" dirty="0">
                <a:latin typeface="Book Antiqua" panose="02040602050305030304" pitchFamily="18" charset="0"/>
              </a:rPr>
              <a:t>Kentleşmenin nedenleri:</a:t>
            </a:r>
          </a:p>
          <a:p>
            <a:endParaRPr lang="tr-TR" sz="3200" u="sng" dirty="0">
              <a:latin typeface="Book Antiqua" panose="02040602050305030304" pitchFamily="18" charset="0"/>
            </a:endParaRPr>
          </a:p>
          <a:p>
            <a:pPr marL="457200" lvl="1" indent="0">
              <a:buNone/>
            </a:pPr>
            <a:r>
              <a:rPr lang="tr-TR" sz="2800" dirty="0">
                <a:latin typeface="Book Antiqua" panose="02040602050305030304" pitchFamily="18" charset="0"/>
              </a:rPr>
              <a:t>b. Kentleşmenin oluşumunu, farklı coğrafi kategorilerle karşılaştırmalı olarak </a:t>
            </a:r>
            <a:r>
              <a:rPr lang="tr-TR" sz="2800" b="1" dirty="0">
                <a:latin typeface="Book Antiqua" panose="02040602050305030304" pitchFamily="18" charset="0"/>
              </a:rPr>
              <a:t>itici</a:t>
            </a:r>
            <a:r>
              <a:rPr lang="tr-TR" sz="2800" dirty="0">
                <a:latin typeface="Book Antiqua" panose="02040602050305030304" pitchFamily="18" charset="0"/>
              </a:rPr>
              <a:t> ve </a:t>
            </a:r>
            <a:r>
              <a:rPr lang="tr-TR" sz="2800" b="1" dirty="0">
                <a:latin typeface="Book Antiqua" panose="02040602050305030304" pitchFamily="18" charset="0"/>
              </a:rPr>
              <a:t>çekici </a:t>
            </a:r>
            <a:r>
              <a:rPr lang="tr-TR" sz="2800" dirty="0">
                <a:latin typeface="Book Antiqua" panose="02040602050305030304" pitchFamily="18" charset="0"/>
              </a:rPr>
              <a:t>koşullar çerçevesinde değerlendiren yaklaşım</a:t>
            </a:r>
          </a:p>
          <a:p>
            <a:pPr lvl="2"/>
            <a:r>
              <a:rPr lang="tr-TR" sz="2400" dirty="0">
                <a:latin typeface="Book Antiqua" panose="02040602050305030304" pitchFamily="18" charset="0"/>
              </a:rPr>
              <a:t>Kırdan kente &amp; bölgeden bölgeye göçün itici ve çekici nedenleri</a:t>
            </a:r>
          </a:p>
          <a:p>
            <a:pPr lvl="2"/>
            <a:r>
              <a:rPr lang="tr-TR" sz="2400" dirty="0">
                <a:latin typeface="Book Antiqua" panose="02040602050305030304" pitchFamily="18" charset="0"/>
              </a:rPr>
              <a:t>Aracı nedenler</a:t>
            </a:r>
            <a:endParaRPr lang="tr-TR" sz="32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81191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332</Words>
  <Application>Microsoft Office PowerPoint</Application>
  <PresentationFormat>Özel</PresentationFormat>
  <Paragraphs>67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Görünüş</vt:lpstr>
      <vt:lpstr>KENT SOSYOLOJİSİ  Kentleşme</vt:lpstr>
      <vt:lpstr>Kentleşme – Ders İçeriği</vt:lpstr>
      <vt:lpstr>Kentleşme</vt:lpstr>
      <vt:lpstr>Kentleşme</vt:lpstr>
      <vt:lpstr>Kentleşme</vt:lpstr>
      <vt:lpstr>Kentleşme</vt:lpstr>
      <vt:lpstr>Kentleşme</vt:lpstr>
      <vt:lpstr>Kentleşme</vt:lpstr>
      <vt:lpstr>Kentleşme</vt:lpstr>
      <vt:lpstr>Kentleşme</vt:lpstr>
      <vt:lpstr>Kentleşme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Kentleşme</dc:title>
  <dc:creator>bilgiseyerim</dc:creator>
  <cp:lastModifiedBy>FİZYNH</cp:lastModifiedBy>
  <cp:revision>36</cp:revision>
  <dcterms:created xsi:type="dcterms:W3CDTF">2018-03-24T10:33:21Z</dcterms:created>
  <dcterms:modified xsi:type="dcterms:W3CDTF">2018-04-20T11:01:08Z</dcterms:modified>
</cp:coreProperties>
</file>