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9" r:id="rId3"/>
    <p:sldId id="260" r:id="rId4"/>
    <p:sldId id="268" r:id="rId5"/>
    <p:sldId id="261" r:id="rId6"/>
    <p:sldId id="262" r:id="rId7"/>
    <p:sldId id="263" r:id="rId8"/>
    <p:sldId id="264" r:id="rId9"/>
    <p:sldId id="265" r:id="rId10"/>
    <p:sldId id="269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214" autoAdjust="0"/>
    <p:restoredTop sz="94660"/>
  </p:normalViewPr>
  <p:slideViewPr>
    <p:cSldViewPr>
      <p:cViewPr varScale="1">
        <p:scale>
          <a:sx n="84" d="100"/>
          <a:sy n="84" d="100"/>
        </p:scale>
        <p:origin x="96" y="49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12C95-84E5-479B-996E-A11D5EC8C7B9}" type="datetimeFigureOut">
              <a:rPr lang="tr-TR" smtClean="0"/>
              <a:pPr/>
              <a:t>3.03.2020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780D4-8079-4B27-A676-FF9BF299137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3FE18-38E3-4915-9A24-FD7BE7F9AF8E}" type="datetimeFigureOut">
              <a:rPr lang="en-US" smtClean="0"/>
              <a:pPr/>
              <a:t>3/3/2020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8E01A-7A81-4A50-BADA-B3DF7F87F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3.03.2020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3.03.2020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3.03.2020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3.03.2020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3.03.2020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3.03.2020</a:t>
            </a:fld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3.03.2020</a:t>
            </a:fld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bright="57000" contrast="-16000"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3.03.2020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heel spokes="1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928794" y="0"/>
            <a:ext cx="6172200" cy="4608512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27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27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417 HİNDUİZM</a:t>
            </a:r>
            <a:br>
              <a:rPr lang="tr-TR" sz="27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7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10. HAFTA</a:t>
            </a:r>
            <a:br>
              <a:rPr lang="tr-TR" sz="27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7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Hindu </a:t>
            </a:r>
            <a:r>
              <a:rPr lang="tr-TR" sz="27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Felsefe</a:t>
            </a:r>
            <a: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16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tr-TR" sz="16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tr-TR" sz="16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tr-TR" sz="16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tr-TR" sz="16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tr-TR" sz="16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tr-TR" sz="16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tr-TR" sz="1600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tr-TR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286000" y="3573016"/>
            <a:ext cx="6172200" cy="2801906"/>
          </a:xfrm>
        </p:spPr>
        <p:txBody>
          <a:bodyPr>
            <a:normAutofit/>
          </a:bodyPr>
          <a:lstStyle/>
          <a:p>
            <a:pPr algn="ct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Doç. Dr</a:t>
            </a:r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. Yalçın Kayalı</a:t>
            </a:r>
          </a:p>
          <a:p>
            <a:pPr algn="r"/>
            <a:r>
              <a:rPr lang="tr-TR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Ankara Üniversitesi</a:t>
            </a:r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Dil ve Tarih-Coğrafya Fakültesi</a:t>
            </a:r>
          </a:p>
          <a:p>
            <a:pPr algn="r"/>
            <a:r>
              <a:rPr lang="tr-TR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Doğu Dilleri ve Edebiyatları Bölümü</a:t>
            </a:r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Hindoloji Anabilim Dalı</a:t>
            </a:r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417 HİNDUİZM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smtClean="0"/>
              <a:t>Ruh </a:t>
            </a:r>
            <a:r>
              <a:rPr lang="tr-TR" dirty="0"/>
              <a:t>da Tanrı’dan farklı değildir. Tanrı sihir (</a:t>
            </a:r>
            <a:r>
              <a:rPr lang="tr-TR" dirty="0" err="1"/>
              <a:t>mâya</a:t>
            </a:r>
            <a:r>
              <a:rPr lang="tr-TR" dirty="0"/>
              <a:t>) gücüyle evreni yaratmıştır. Ama evren gerçek değil, bir görünüştür. </a:t>
            </a:r>
          </a:p>
        </p:txBody>
      </p:sp>
    </p:spTree>
    <p:extLst>
      <p:ext uri="{BB962C8B-B14F-4D97-AF65-F5344CB8AC3E}">
        <p14:creationId xmlns:p14="http://schemas.microsoft.com/office/powerpoint/2010/main" val="2077219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417 HİNDUİZM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Hindu Felsefesi için başlangıcı Rigveda ilahilerinde aramak gerekir. “Yaratılış </a:t>
            </a:r>
            <a:r>
              <a:rPr lang="tr-TR" dirty="0" err="1"/>
              <a:t>İlahi”sinde</a:t>
            </a:r>
            <a:r>
              <a:rPr lang="tr-TR" dirty="0"/>
              <a:t> (X, 129) “Başlangıçta ne yokluk ne de varlık vardı, ne bir hava ne de bir gök vardı ötede; O neyi kapsadı? Nerede, kimin korumasında?. Nereden doğdu bu Yaratılış?” gibi sorularla </a:t>
            </a:r>
            <a:r>
              <a:rPr lang="tr-TR" dirty="0" err="1"/>
              <a:t>felsefesel</a:t>
            </a:r>
            <a:r>
              <a:rPr lang="tr-TR" dirty="0"/>
              <a:t> sorgulamalara girişilir.</a:t>
            </a:r>
          </a:p>
        </p:txBody>
      </p:sp>
    </p:spTree>
    <p:extLst>
      <p:ext uri="{BB962C8B-B14F-4D97-AF65-F5344CB8AC3E}">
        <p14:creationId xmlns:p14="http://schemas.microsoft.com/office/powerpoint/2010/main" val="9637396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417 HİNDUİZM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err="1"/>
              <a:t>Upanishadlar’da</a:t>
            </a:r>
            <a:r>
              <a:rPr lang="tr-TR" dirty="0"/>
              <a:t> da benzeri araştırmalar ve çok çeşitli düşünceler yer alır: “O neden neydi? Brahma mı? Biz ne zaman ortaya çıktık? Ne yolla yaşıyoruz? Neyin üstünde duruyoruz?” (</a:t>
            </a:r>
            <a:r>
              <a:rPr lang="tr-TR" dirty="0" err="1"/>
              <a:t>Şvetaşvatara</a:t>
            </a:r>
            <a:r>
              <a:rPr lang="tr-TR" dirty="0"/>
              <a:t> </a:t>
            </a:r>
            <a:r>
              <a:rPr lang="tr-TR" dirty="0" err="1"/>
              <a:t>Upanishad</a:t>
            </a:r>
            <a:r>
              <a:rPr lang="tr-TR" dirty="0"/>
              <a:t> I,1). </a:t>
            </a:r>
          </a:p>
        </p:txBody>
      </p:sp>
    </p:spTree>
    <p:extLst>
      <p:ext uri="{BB962C8B-B14F-4D97-AF65-F5344CB8AC3E}">
        <p14:creationId xmlns:p14="http://schemas.microsoft.com/office/powerpoint/2010/main" val="1333873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417 HİNDUİZM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smtClean="0"/>
              <a:t>Ayrıca </a:t>
            </a:r>
            <a:r>
              <a:rPr lang="tr-TR" dirty="0"/>
              <a:t>“</a:t>
            </a:r>
            <a:r>
              <a:rPr lang="tr-TR" dirty="0" err="1"/>
              <a:t>Brahmodya</a:t>
            </a:r>
            <a:r>
              <a:rPr lang="tr-TR" dirty="0"/>
              <a:t>” denilen ve din adamlarının karşılıklı yaptıkları “söz atışmaları” da felsefenin köklü gelişimine kaynaklık etmiştir. </a:t>
            </a:r>
            <a:r>
              <a:rPr lang="tr-TR" dirty="0" err="1"/>
              <a:t>Upanishadlara</a:t>
            </a:r>
            <a:r>
              <a:rPr lang="tr-TR" dirty="0"/>
              <a:t> göre “</a:t>
            </a:r>
            <a:r>
              <a:rPr lang="tr-TR" dirty="0" err="1"/>
              <a:t>aham</a:t>
            </a:r>
            <a:r>
              <a:rPr lang="tr-TR" dirty="0"/>
              <a:t> brahma </a:t>
            </a:r>
            <a:r>
              <a:rPr lang="tr-TR" dirty="0" err="1"/>
              <a:t>asmi</a:t>
            </a:r>
            <a:r>
              <a:rPr lang="tr-TR" dirty="0"/>
              <a:t>” (Ben Brahma’yım) ve “tat </a:t>
            </a:r>
            <a:r>
              <a:rPr lang="tr-TR" dirty="0" err="1"/>
              <a:t>tvam</a:t>
            </a:r>
            <a:r>
              <a:rPr lang="tr-TR" dirty="0"/>
              <a:t> asi” (Sen O’sun)’dur.</a:t>
            </a:r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98944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417 HİNDUİZM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Hindular bir felsefi görüşe </a:t>
            </a:r>
            <a:r>
              <a:rPr lang="tr-TR" dirty="0" err="1"/>
              <a:t>Darşana</a:t>
            </a:r>
            <a:r>
              <a:rPr lang="tr-TR" dirty="0"/>
              <a:t> (Görüş) adını vermiştir. Birbirleriyle olan yakınlıklarından dolayı ikişer ikişer ele alınan altı (</a:t>
            </a:r>
            <a:r>
              <a:rPr lang="tr-TR" dirty="0" err="1"/>
              <a:t>shat</a:t>
            </a:r>
            <a:r>
              <a:rPr lang="tr-TR" dirty="0"/>
              <a:t>) temel felsefi görüş (</a:t>
            </a:r>
            <a:r>
              <a:rPr lang="tr-TR" dirty="0" err="1"/>
              <a:t>Shaddarşana</a:t>
            </a:r>
            <a:r>
              <a:rPr lang="tr-TR" dirty="0"/>
              <a:t>) vardır. Bu altısı </a:t>
            </a:r>
            <a:r>
              <a:rPr lang="tr-TR" dirty="0" err="1"/>
              <a:t>Âstikacıdır</a:t>
            </a:r>
            <a:r>
              <a:rPr lang="tr-TR" dirty="0"/>
              <a:t> (Var diyen), yani bir Yaratıcı güçten söz ederler. Bunların karşısında </a:t>
            </a:r>
            <a:r>
              <a:rPr lang="tr-TR" dirty="0" err="1"/>
              <a:t>Nâstikacılar</a:t>
            </a:r>
            <a:r>
              <a:rPr lang="tr-TR" dirty="0"/>
              <a:t> (Yok diyen) durur ve bir Yaratıcı güçten söz etmezler.</a:t>
            </a:r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70565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417 HİNDUİZM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err="1"/>
              <a:t>Nyâya-Vaişeshika</a:t>
            </a:r>
            <a:r>
              <a:rPr lang="tr-TR" dirty="0"/>
              <a:t>: </a:t>
            </a:r>
            <a:r>
              <a:rPr lang="tr-TR" dirty="0" err="1"/>
              <a:t>Nyâya</a:t>
            </a:r>
            <a:r>
              <a:rPr lang="tr-TR" dirty="0"/>
              <a:t> sisteminin başlangıcı Vedik döneme kadar uzanır. </a:t>
            </a:r>
            <a:r>
              <a:rPr lang="tr-TR" dirty="0" err="1"/>
              <a:t>Gautama</a:t>
            </a:r>
            <a:r>
              <a:rPr lang="tr-TR" dirty="0"/>
              <a:t> kurucusu sayılır ve </a:t>
            </a:r>
            <a:r>
              <a:rPr lang="tr-TR" dirty="0" err="1"/>
              <a:t>Nyâya</a:t>
            </a:r>
            <a:r>
              <a:rPr lang="tr-TR" dirty="0"/>
              <a:t> </a:t>
            </a:r>
            <a:r>
              <a:rPr lang="tr-TR" dirty="0" err="1"/>
              <a:t>sûtralar</a:t>
            </a:r>
            <a:r>
              <a:rPr lang="tr-TR" dirty="0"/>
              <a:t> denilen eseri yazmıştır. Metafizik ve mantıktan oluşan iki bölümü vardır. Kurtuluşa giden yolda mantık kullanmak gereklidir. </a:t>
            </a:r>
            <a:r>
              <a:rPr lang="tr-TR" dirty="0" err="1"/>
              <a:t>Vaişeshikasûtralar’ın</a:t>
            </a:r>
            <a:r>
              <a:rPr lang="tr-TR" dirty="0"/>
              <a:t> yazarı ise </a:t>
            </a:r>
            <a:r>
              <a:rPr lang="tr-TR" dirty="0" err="1"/>
              <a:t>Kanâda</a:t>
            </a:r>
            <a:r>
              <a:rPr lang="tr-TR" dirty="0"/>
              <a:t> adlı </a:t>
            </a:r>
            <a:r>
              <a:rPr lang="tr-TR" dirty="0" err="1"/>
              <a:t>filozofdur</a:t>
            </a:r>
            <a:r>
              <a:rPr lang="tr-TR" dirty="0"/>
              <a:t>. Bu, Buddhizm öncesi bir Atomcu </a:t>
            </a:r>
            <a:r>
              <a:rPr lang="tr-TR" dirty="0" err="1"/>
              <a:t>Teori’dir</a:t>
            </a:r>
            <a:r>
              <a:rPr lang="tr-TR" dirty="0"/>
              <a:t>.</a:t>
            </a:r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347750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417 HİNDUİZM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err="1"/>
              <a:t>Sâmkhya</a:t>
            </a:r>
            <a:r>
              <a:rPr lang="tr-TR" dirty="0"/>
              <a:t>-Yoga: Bu felsefe </a:t>
            </a:r>
            <a:r>
              <a:rPr lang="tr-TR" dirty="0" err="1"/>
              <a:t>Vishnucu</a:t>
            </a:r>
            <a:r>
              <a:rPr lang="tr-TR" dirty="0"/>
              <a:t>, </a:t>
            </a:r>
            <a:r>
              <a:rPr lang="tr-TR" dirty="0" err="1"/>
              <a:t>Şivacı</a:t>
            </a:r>
            <a:r>
              <a:rPr lang="tr-TR" dirty="0"/>
              <a:t> ve </a:t>
            </a:r>
            <a:r>
              <a:rPr lang="tr-TR" dirty="0" err="1"/>
              <a:t>Şaktici</a:t>
            </a:r>
            <a:r>
              <a:rPr lang="tr-TR" dirty="0"/>
              <a:t> </a:t>
            </a:r>
            <a:r>
              <a:rPr lang="tr-TR" dirty="0" err="1"/>
              <a:t>inanırlarla</a:t>
            </a:r>
            <a:r>
              <a:rPr lang="tr-TR" dirty="0"/>
              <a:t> iç içe görülebilen bir ekoldür. </a:t>
            </a:r>
            <a:r>
              <a:rPr lang="tr-TR" dirty="0" err="1"/>
              <a:t>Sâmkhya’nın</a:t>
            </a:r>
            <a:r>
              <a:rPr lang="tr-TR" dirty="0"/>
              <a:t> mitolojik kurucusu </a:t>
            </a:r>
            <a:r>
              <a:rPr lang="tr-TR" dirty="0" err="1"/>
              <a:t>Kapila’dır</a:t>
            </a:r>
            <a:r>
              <a:rPr lang="tr-TR" dirty="0"/>
              <a:t>. Sözcük “anlama, düşünme, tartışma” anlamlarına gelir. </a:t>
            </a:r>
            <a:r>
              <a:rPr lang="tr-TR" dirty="0" err="1"/>
              <a:t>Sâmkhya’ya</a:t>
            </a:r>
            <a:r>
              <a:rPr lang="tr-TR" dirty="0"/>
              <a:t> göre evrende </a:t>
            </a:r>
            <a:r>
              <a:rPr lang="tr-TR" dirty="0" err="1"/>
              <a:t>Purusha</a:t>
            </a:r>
            <a:r>
              <a:rPr lang="tr-TR" dirty="0"/>
              <a:t> (ruh) ve </a:t>
            </a:r>
            <a:r>
              <a:rPr lang="tr-TR" dirty="0" err="1"/>
              <a:t>Prakriti’den</a:t>
            </a:r>
            <a:r>
              <a:rPr lang="tr-TR" dirty="0"/>
              <a:t> (madde) daha büyük bir güç yoktur. </a:t>
            </a:r>
            <a:r>
              <a:rPr lang="tr-TR" dirty="0" err="1"/>
              <a:t>Kapila’nın</a:t>
            </a:r>
            <a:r>
              <a:rPr lang="tr-TR" dirty="0"/>
              <a:t> İÖ 6. yüzyılda yaşadığı düşünülür. </a:t>
            </a:r>
            <a:r>
              <a:rPr lang="tr-TR" dirty="0" err="1"/>
              <a:t>İşvarakrishna</a:t>
            </a:r>
            <a:r>
              <a:rPr lang="tr-TR" dirty="0"/>
              <a:t> ise </a:t>
            </a:r>
            <a:r>
              <a:rPr lang="tr-TR" dirty="0" err="1"/>
              <a:t>Karika’yı</a:t>
            </a:r>
            <a:r>
              <a:rPr lang="tr-TR" dirty="0"/>
              <a:t> İÖ 4. yüzyılda yazmıştır. </a:t>
            </a:r>
          </a:p>
        </p:txBody>
      </p:sp>
    </p:spTree>
    <p:extLst>
      <p:ext uri="{BB962C8B-B14F-4D97-AF65-F5344CB8AC3E}">
        <p14:creationId xmlns:p14="http://schemas.microsoft.com/office/powerpoint/2010/main" val="40363244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417 HİNDUİZM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err="1"/>
              <a:t>Mîmâmsa-Vedânta</a:t>
            </a:r>
            <a:r>
              <a:rPr lang="tr-TR" dirty="0"/>
              <a:t>: </a:t>
            </a:r>
            <a:r>
              <a:rPr lang="tr-TR" dirty="0" err="1"/>
              <a:t>Pûrva</a:t>
            </a:r>
            <a:r>
              <a:rPr lang="tr-TR" dirty="0"/>
              <a:t> </a:t>
            </a:r>
            <a:r>
              <a:rPr lang="tr-TR" dirty="0" err="1"/>
              <a:t>Mîmâmsa-Uttara</a:t>
            </a:r>
            <a:r>
              <a:rPr lang="tr-TR" dirty="0"/>
              <a:t> </a:t>
            </a:r>
            <a:r>
              <a:rPr lang="tr-TR" dirty="0" err="1"/>
              <a:t>Mîmâmsa</a:t>
            </a:r>
            <a:r>
              <a:rPr lang="tr-TR" dirty="0"/>
              <a:t> da denir. </a:t>
            </a:r>
            <a:r>
              <a:rPr lang="tr-TR" dirty="0" err="1"/>
              <a:t>Mîmâmsa’nın</a:t>
            </a:r>
            <a:r>
              <a:rPr lang="tr-TR" dirty="0"/>
              <a:t> kurucusu </a:t>
            </a:r>
            <a:r>
              <a:rPr lang="tr-TR" dirty="0" err="1"/>
              <a:t>Caimini’dir</a:t>
            </a:r>
            <a:r>
              <a:rPr lang="tr-TR" dirty="0"/>
              <a:t>. Vedik ayin ve törenlerin doğruluğunu savunur. İnsanların ödevi, Vedaların yap dediğini yapmak, yapma dediğini yapmamaktır. Ruh ölümsüzdür. Karma, dünyayı yöneten ahlak kanunudur. </a:t>
            </a:r>
            <a:r>
              <a:rPr lang="tr-TR" dirty="0" err="1"/>
              <a:t>Vedanta’yı</a:t>
            </a:r>
            <a:r>
              <a:rPr lang="tr-TR" dirty="0"/>
              <a:t> kuran ise, </a:t>
            </a:r>
            <a:r>
              <a:rPr lang="tr-TR" dirty="0" err="1"/>
              <a:t>Brahmasûtraları</a:t>
            </a:r>
            <a:r>
              <a:rPr lang="tr-TR" dirty="0"/>
              <a:t> yazan </a:t>
            </a:r>
            <a:r>
              <a:rPr lang="tr-TR" dirty="0" err="1"/>
              <a:t>Bâdarayana’dır</a:t>
            </a:r>
            <a:r>
              <a:rPr lang="tr-TR" dirty="0"/>
              <a:t> (İS 2. yüzyıl). Bu ekol de </a:t>
            </a:r>
            <a:r>
              <a:rPr lang="tr-TR" dirty="0" err="1"/>
              <a:t>Upanishadların</a:t>
            </a:r>
            <a:r>
              <a:rPr lang="tr-TR" dirty="0"/>
              <a:t> devamı ve en doğru yorumu olduğunu öne sürer.</a:t>
            </a:r>
          </a:p>
        </p:txBody>
      </p:sp>
    </p:spTree>
    <p:extLst>
      <p:ext uri="{BB962C8B-B14F-4D97-AF65-F5344CB8AC3E}">
        <p14:creationId xmlns:p14="http://schemas.microsoft.com/office/powerpoint/2010/main" val="30041450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417 HİNDUİZM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İS 7. yüzyılda yaşamış olan </a:t>
            </a:r>
            <a:r>
              <a:rPr lang="tr-TR" dirty="0" err="1"/>
              <a:t>Şankarâçarya</a:t>
            </a:r>
            <a:r>
              <a:rPr lang="tr-TR" dirty="0"/>
              <a:t> ve İS 12. yüzyılda yaşamış olan </a:t>
            </a:r>
            <a:r>
              <a:rPr lang="tr-TR" dirty="0" err="1"/>
              <a:t>Ramanuca</a:t>
            </a:r>
            <a:r>
              <a:rPr lang="tr-TR" dirty="0"/>
              <a:t>, </a:t>
            </a:r>
            <a:r>
              <a:rPr lang="tr-TR" dirty="0" err="1"/>
              <a:t>Brahmasûtralar</a:t>
            </a:r>
            <a:r>
              <a:rPr lang="tr-TR" dirty="0"/>
              <a:t> üzerine yorumlar yapmışlardır. Sisteme göre, gerçek olan tek şey Tanrı’dır. </a:t>
            </a:r>
          </a:p>
        </p:txBody>
      </p:sp>
    </p:spTree>
    <p:extLst>
      <p:ext uri="{BB962C8B-B14F-4D97-AF65-F5344CB8AC3E}">
        <p14:creationId xmlns:p14="http://schemas.microsoft.com/office/powerpoint/2010/main" val="323928841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1378</TotalTime>
  <Words>483</Words>
  <Application>Microsoft Office PowerPoint</Application>
  <PresentationFormat>Ekran Gösterisi (4:3)</PresentationFormat>
  <Paragraphs>26</Paragraphs>
  <Slides>10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6" baseType="lpstr">
      <vt:lpstr>Calibri</vt:lpstr>
      <vt:lpstr>Century Schoolbook</vt:lpstr>
      <vt:lpstr>Comic Sans MS</vt:lpstr>
      <vt:lpstr>Wingdings</vt:lpstr>
      <vt:lpstr>Wingdings 2</vt:lpstr>
      <vt:lpstr>Oriel</vt:lpstr>
      <vt:lpstr>                  HİN 417 HİNDUİZM  10. HAFTA  Hindu Felsefe      </vt:lpstr>
      <vt:lpstr>HİN 417 HİNDUİZM</vt:lpstr>
      <vt:lpstr>HİN 417 HİNDUİZM</vt:lpstr>
      <vt:lpstr>HİN 417 HİNDUİZM</vt:lpstr>
      <vt:lpstr>HİN 417 HİNDUİZM</vt:lpstr>
      <vt:lpstr>HİN 417 HİNDUİZM</vt:lpstr>
      <vt:lpstr>HİN 417 HİNDUİZM</vt:lpstr>
      <vt:lpstr>HİN 417 HİNDUİZM</vt:lpstr>
      <vt:lpstr>HİN 417 HİNDUİZM</vt:lpstr>
      <vt:lpstr>HİN 417 HİNDUİZM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GENÇ AKADEMİSYENLER SEMPOZYUMU   GAZİ ÜNİVERSİTESİ, 24-25 Kasım 20114</dc:title>
  <dc:creator>Arş. Gör. Y.KAYALI</dc:creator>
  <cp:lastModifiedBy>Pc</cp:lastModifiedBy>
  <cp:revision>148</cp:revision>
  <dcterms:created xsi:type="dcterms:W3CDTF">2014-11-21T09:52:05Z</dcterms:created>
  <dcterms:modified xsi:type="dcterms:W3CDTF">2020-03-03T14:15:53Z</dcterms:modified>
</cp:coreProperties>
</file>