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8" r:id="rId5"/>
    <p:sldId id="261" r:id="rId6"/>
    <p:sldId id="262" r:id="rId7"/>
    <p:sldId id="263" r:id="rId8"/>
    <p:sldId id="264" r:id="rId9"/>
    <p:sldId id="265" r:id="rId10"/>
    <p:sldId id="269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84" d="100"/>
          <a:sy n="84" d="100"/>
        </p:scale>
        <p:origin x="96" y="4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10. HAFTA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Hindu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Felsefe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tr-TR" sz="16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/>
              <a:t>Ruh </a:t>
            </a:r>
            <a:r>
              <a:rPr lang="tr-TR" dirty="0"/>
              <a:t>da Tanrı’dan farklı değildir. Tanrı sihir (</a:t>
            </a:r>
            <a:r>
              <a:rPr lang="tr-TR" dirty="0" err="1"/>
              <a:t>mâya</a:t>
            </a:r>
            <a:r>
              <a:rPr lang="tr-TR" dirty="0"/>
              <a:t>) gücüyle evreni yaratmıştır. Ama evren gerçek değil, bir görünüştür. </a:t>
            </a:r>
          </a:p>
        </p:txBody>
      </p:sp>
    </p:spTree>
    <p:extLst>
      <p:ext uri="{BB962C8B-B14F-4D97-AF65-F5344CB8AC3E}">
        <p14:creationId xmlns:p14="http://schemas.microsoft.com/office/powerpoint/2010/main" val="2077219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Hindu Felsefesi için başlangıcı Rigveda ilahilerinde aramak gerekir. “Yaratılış </a:t>
            </a:r>
            <a:r>
              <a:rPr lang="tr-TR" dirty="0" err="1"/>
              <a:t>İlahi”sinde</a:t>
            </a:r>
            <a:r>
              <a:rPr lang="tr-TR" dirty="0"/>
              <a:t> (X, 129) “Başlangıçta ne yokluk ne de varlık vardı, ne bir hava ne de bir gök vardı ötede; O neyi kapsadı? Nerede, kimin korumasında?. Nereden doğdu bu Yaratılış?” gibi sorularla </a:t>
            </a:r>
            <a:r>
              <a:rPr lang="tr-TR" dirty="0" err="1"/>
              <a:t>felsefesel</a:t>
            </a:r>
            <a:r>
              <a:rPr lang="tr-TR" dirty="0"/>
              <a:t> sorgulamalara girişilir.</a:t>
            </a:r>
          </a:p>
        </p:txBody>
      </p:sp>
    </p:spTree>
    <p:extLst>
      <p:ext uri="{BB962C8B-B14F-4D97-AF65-F5344CB8AC3E}">
        <p14:creationId xmlns:p14="http://schemas.microsoft.com/office/powerpoint/2010/main" val="963739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Upanishadlar’da</a:t>
            </a:r>
            <a:r>
              <a:rPr lang="tr-TR" dirty="0"/>
              <a:t> da benzeri araştırmalar ve çok çeşitli düşünceler yer alır: “O neden neydi? Brahma mı? Biz ne zaman ortaya çıktık? Ne yolla yaşıyoruz? Neyin üstünde duruyoruz?” (</a:t>
            </a:r>
            <a:r>
              <a:rPr lang="tr-TR" dirty="0" err="1"/>
              <a:t>Şvetaşvatara</a:t>
            </a:r>
            <a:r>
              <a:rPr lang="tr-TR" dirty="0"/>
              <a:t> </a:t>
            </a:r>
            <a:r>
              <a:rPr lang="tr-TR" dirty="0" err="1"/>
              <a:t>Upanishad</a:t>
            </a:r>
            <a:r>
              <a:rPr lang="tr-TR" dirty="0"/>
              <a:t> I,1). </a:t>
            </a:r>
          </a:p>
        </p:txBody>
      </p:sp>
    </p:spTree>
    <p:extLst>
      <p:ext uri="{BB962C8B-B14F-4D97-AF65-F5344CB8AC3E}">
        <p14:creationId xmlns:p14="http://schemas.microsoft.com/office/powerpoint/2010/main" val="133387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smtClean="0"/>
              <a:t>Ayrıca </a:t>
            </a:r>
            <a:r>
              <a:rPr lang="tr-TR" dirty="0"/>
              <a:t>“</a:t>
            </a:r>
            <a:r>
              <a:rPr lang="tr-TR" dirty="0" err="1"/>
              <a:t>Brahmodya</a:t>
            </a:r>
            <a:r>
              <a:rPr lang="tr-TR" dirty="0"/>
              <a:t>” denilen ve din adamlarının karşılıklı yaptıkları “söz atışmaları” da felsefenin köklü gelişimine kaynaklık etmiştir. </a:t>
            </a:r>
            <a:r>
              <a:rPr lang="tr-TR" dirty="0" err="1"/>
              <a:t>Upanishadlara</a:t>
            </a:r>
            <a:r>
              <a:rPr lang="tr-TR" dirty="0"/>
              <a:t> göre “</a:t>
            </a:r>
            <a:r>
              <a:rPr lang="tr-TR" dirty="0" err="1"/>
              <a:t>aham</a:t>
            </a:r>
            <a:r>
              <a:rPr lang="tr-TR" dirty="0"/>
              <a:t> brahma </a:t>
            </a:r>
            <a:r>
              <a:rPr lang="tr-TR" dirty="0" err="1"/>
              <a:t>asmi</a:t>
            </a:r>
            <a:r>
              <a:rPr lang="tr-TR" dirty="0"/>
              <a:t>” (Ben Brahma’yım) ve “tat </a:t>
            </a:r>
            <a:r>
              <a:rPr lang="tr-TR" dirty="0" err="1"/>
              <a:t>tvam</a:t>
            </a:r>
            <a:r>
              <a:rPr lang="tr-TR" dirty="0"/>
              <a:t> asi” (Sen O’sun)’dur.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9894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Hindular bir felsefi görüşe </a:t>
            </a:r>
            <a:r>
              <a:rPr lang="tr-TR" dirty="0" err="1"/>
              <a:t>Darşana</a:t>
            </a:r>
            <a:r>
              <a:rPr lang="tr-TR" dirty="0"/>
              <a:t> (Görüş) adını vermiştir. Birbirleriyle olan yakınlıklarından dolayı ikişer ikişer ele alınan altı (</a:t>
            </a:r>
            <a:r>
              <a:rPr lang="tr-TR" dirty="0" err="1"/>
              <a:t>shat</a:t>
            </a:r>
            <a:r>
              <a:rPr lang="tr-TR" dirty="0"/>
              <a:t>) temel felsefi görüş (</a:t>
            </a:r>
            <a:r>
              <a:rPr lang="tr-TR" dirty="0" err="1"/>
              <a:t>Shaddarşana</a:t>
            </a:r>
            <a:r>
              <a:rPr lang="tr-TR" dirty="0"/>
              <a:t>) vardır. Bu altısı </a:t>
            </a:r>
            <a:r>
              <a:rPr lang="tr-TR" dirty="0" err="1"/>
              <a:t>Âstikacıdır</a:t>
            </a:r>
            <a:r>
              <a:rPr lang="tr-TR" dirty="0"/>
              <a:t> (Var diyen), yani bir Yaratıcı güçten söz ederler. Bunların karşısında </a:t>
            </a:r>
            <a:r>
              <a:rPr lang="tr-TR" dirty="0" err="1"/>
              <a:t>Nâstikacılar</a:t>
            </a:r>
            <a:r>
              <a:rPr lang="tr-TR" dirty="0"/>
              <a:t> (Yok diyen) durur ve bir Yaratıcı güçten söz etmezler.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056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Nyâya-Vaişeshika</a:t>
            </a:r>
            <a:r>
              <a:rPr lang="tr-TR" dirty="0"/>
              <a:t>: </a:t>
            </a:r>
            <a:r>
              <a:rPr lang="tr-TR" dirty="0" err="1"/>
              <a:t>Nyâya</a:t>
            </a:r>
            <a:r>
              <a:rPr lang="tr-TR" dirty="0"/>
              <a:t> sisteminin başlangıcı Vedik döneme kadar uzanır. </a:t>
            </a:r>
            <a:r>
              <a:rPr lang="tr-TR" dirty="0" err="1"/>
              <a:t>Gautama</a:t>
            </a:r>
            <a:r>
              <a:rPr lang="tr-TR" dirty="0"/>
              <a:t> kurucusu sayılır ve </a:t>
            </a:r>
            <a:r>
              <a:rPr lang="tr-TR" dirty="0" err="1"/>
              <a:t>Nyâya</a:t>
            </a:r>
            <a:r>
              <a:rPr lang="tr-TR" dirty="0"/>
              <a:t> </a:t>
            </a:r>
            <a:r>
              <a:rPr lang="tr-TR" dirty="0" err="1"/>
              <a:t>sûtralar</a:t>
            </a:r>
            <a:r>
              <a:rPr lang="tr-TR" dirty="0"/>
              <a:t> denilen eseri yazmıştır. Metafizik ve mantıktan oluşan iki bölümü vardır. Kurtuluşa giden yolda mantık kullanmak gereklidir. </a:t>
            </a:r>
            <a:r>
              <a:rPr lang="tr-TR" dirty="0" err="1"/>
              <a:t>Vaişeshikasûtralar’ın</a:t>
            </a:r>
            <a:r>
              <a:rPr lang="tr-TR" dirty="0"/>
              <a:t> yazarı ise </a:t>
            </a:r>
            <a:r>
              <a:rPr lang="tr-TR" dirty="0" err="1"/>
              <a:t>Kanâda</a:t>
            </a:r>
            <a:r>
              <a:rPr lang="tr-TR" dirty="0"/>
              <a:t> adlı </a:t>
            </a:r>
            <a:r>
              <a:rPr lang="tr-TR" dirty="0" err="1"/>
              <a:t>filozofdur</a:t>
            </a:r>
            <a:r>
              <a:rPr lang="tr-TR" dirty="0"/>
              <a:t>. Bu, Buddhizm öncesi bir Atomcu </a:t>
            </a:r>
            <a:r>
              <a:rPr lang="tr-TR" dirty="0" err="1"/>
              <a:t>Teori’dir</a:t>
            </a:r>
            <a:r>
              <a:rPr lang="tr-TR" dirty="0"/>
              <a:t>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77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Sâmkhya</a:t>
            </a:r>
            <a:r>
              <a:rPr lang="tr-TR" dirty="0"/>
              <a:t>-Yoga: Bu felsefe </a:t>
            </a:r>
            <a:r>
              <a:rPr lang="tr-TR" dirty="0" err="1"/>
              <a:t>Vishnucu</a:t>
            </a:r>
            <a:r>
              <a:rPr lang="tr-TR" dirty="0"/>
              <a:t>, </a:t>
            </a:r>
            <a:r>
              <a:rPr lang="tr-TR" dirty="0" err="1"/>
              <a:t>Şivacı</a:t>
            </a:r>
            <a:r>
              <a:rPr lang="tr-TR" dirty="0"/>
              <a:t> ve </a:t>
            </a:r>
            <a:r>
              <a:rPr lang="tr-TR" dirty="0" err="1"/>
              <a:t>Şaktici</a:t>
            </a:r>
            <a:r>
              <a:rPr lang="tr-TR" dirty="0"/>
              <a:t> </a:t>
            </a:r>
            <a:r>
              <a:rPr lang="tr-TR" dirty="0" err="1"/>
              <a:t>inanırlarla</a:t>
            </a:r>
            <a:r>
              <a:rPr lang="tr-TR" dirty="0"/>
              <a:t> iç içe görülebilen bir ekoldür. </a:t>
            </a:r>
            <a:r>
              <a:rPr lang="tr-TR" dirty="0" err="1"/>
              <a:t>Sâmkhya’nın</a:t>
            </a:r>
            <a:r>
              <a:rPr lang="tr-TR" dirty="0"/>
              <a:t> mitolojik kurucusu </a:t>
            </a:r>
            <a:r>
              <a:rPr lang="tr-TR" dirty="0" err="1"/>
              <a:t>Kapila’dır</a:t>
            </a:r>
            <a:r>
              <a:rPr lang="tr-TR" dirty="0"/>
              <a:t>. Sözcük “anlama, düşünme, tartışma” anlamlarına gelir. </a:t>
            </a:r>
            <a:r>
              <a:rPr lang="tr-TR" dirty="0" err="1"/>
              <a:t>Sâmkhya’ya</a:t>
            </a:r>
            <a:r>
              <a:rPr lang="tr-TR" dirty="0"/>
              <a:t> göre evrende </a:t>
            </a:r>
            <a:r>
              <a:rPr lang="tr-TR" dirty="0" err="1"/>
              <a:t>Purusha</a:t>
            </a:r>
            <a:r>
              <a:rPr lang="tr-TR" dirty="0"/>
              <a:t> (ruh) ve </a:t>
            </a:r>
            <a:r>
              <a:rPr lang="tr-TR" dirty="0" err="1"/>
              <a:t>Prakriti’den</a:t>
            </a:r>
            <a:r>
              <a:rPr lang="tr-TR" dirty="0"/>
              <a:t> (madde) daha büyük bir güç yoktur. </a:t>
            </a:r>
            <a:r>
              <a:rPr lang="tr-TR" dirty="0" err="1"/>
              <a:t>Kapila’nın</a:t>
            </a:r>
            <a:r>
              <a:rPr lang="tr-TR" dirty="0"/>
              <a:t> İÖ 6. yüzyılda yaşadığı düşünülür. </a:t>
            </a:r>
            <a:r>
              <a:rPr lang="tr-TR" dirty="0" err="1"/>
              <a:t>İşvarakrishna</a:t>
            </a:r>
            <a:r>
              <a:rPr lang="tr-TR" dirty="0"/>
              <a:t> ise </a:t>
            </a:r>
            <a:r>
              <a:rPr lang="tr-TR" dirty="0" err="1"/>
              <a:t>Karika’yı</a:t>
            </a:r>
            <a:r>
              <a:rPr lang="tr-TR" dirty="0"/>
              <a:t> İÖ 4. yüzyılda yazmıştır. </a:t>
            </a:r>
          </a:p>
        </p:txBody>
      </p:sp>
    </p:spTree>
    <p:extLst>
      <p:ext uri="{BB962C8B-B14F-4D97-AF65-F5344CB8AC3E}">
        <p14:creationId xmlns:p14="http://schemas.microsoft.com/office/powerpoint/2010/main" val="4036324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Mîmâmsa-Vedânta</a:t>
            </a:r>
            <a:r>
              <a:rPr lang="tr-TR" dirty="0"/>
              <a:t>: </a:t>
            </a:r>
            <a:r>
              <a:rPr lang="tr-TR" dirty="0" err="1"/>
              <a:t>Pûrva</a:t>
            </a:r>
            <a:r>
              <a:rPr lang="tr-TR" dirty="0"/>
              <a:t> </a:t>
            </a:r>
            <a:r>
              <a:rPr lang="tr-TR" dirty="0" err="1"/>
              <a:t>Mîmâmsa-Uttara</a:t>
            </a:r>
            <a:r>
              <a:rPr lang="tr-TR" dirty="0"/>
              <a:t> </a:t>
            </a:r>
            <a:r>
              <a:rPr lang="tr-TR" dirty="0" err="1"/>
              <a:t>Mîmâmsa</a:t>
            </a:r>
            <a:r>
              <a:rPr lang="tr-TR" dirty="0"/>
              <a:t> da denir. </a:t>
            </a:r>
            <a:r>
              <a:rPr lang="tr-TR" dirty="0" err="1"/>
              <a:t>Mîmâmsa’nın</a:t>
            </a:r>
            <a:r>
              <a:rPr lang="tr-TR" dirty="0"/>
              <a:t> kurucusu </a:t>
            </a:r>
            <a:r>
              <a:rPr lang="tr-TR" dirty="0" err="1"/>
              <a:t>Caimini’dir</a:t>
            </a:r>
            <a:r>
              <a:rPr lang="tr-TR" dirty="0"/>
              <a:t>. Vedik ayin ve törenlerin doğruluğunu savunur. İnsanların ödevi, Vedaların yap dediğini yapmak, yapma dediğini yapmamaktır. Ruh ölümsüzdür. Karma, dünyayı yöneten ahlak kanunudur. </a:t>
            </a:r>
            <a:r>
              <a:rPr lang="tr-TR" dirty="0" err="1"/>
              <a:t>Vedanta’yı</a:t>
            </a:r>
            <a:r>
              <a:rPr lang="tr-TR" dirty="0"/>
              <a:t> kuran ise, </a:t>
            </a:r>
            <a:r>
              <a:rPr lang="tr-TR" dirty="0" err="1"/>
              <a:t>Brahmasûtraları</a:t>
            </a:r>
            <a:r>
              <a:rPr lang="tr-TR" dirty="0"/>
              <a:t> yazan </a:t>
            </a:r>
            <a:r>
              <a:rPr lang="tr-TR" dirty="0" err="1"/>
              <a:t>Bâdarayana’dır</a:t>
            </a:r>
            <a:r>
              <a:rPr lang="tr-TR" dirty="0"/>
              <a:t> (İS 2. yüzyıl). Bu ekol de </a:t>
            </a:r>
            <a:r>
              <a:rPr lang="tr-TR" dirty="0" err="1"/>
              <a:t>Upanishadların</a:t>
            </a:r>
            <a:r>
              <a:rPr lang="tr-TR" dirty="0"/>
              <a:t> devamı ve en doğru yorumu olduğunu öne sürer.</a:t>
            </a:r>
          </a:p>
        </p:txBody>
      </p:sp>
    </p:spTree>
    <p:extLst>
      <p:ext uri="{BB962C8B-B14F-4D97-AF65-F5344CB8AC3E}">
        <p14:creationId xmlns:p14="http://schemas.microsoft.com/office/powerpoint/2010/main" val="3004145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417 HİNDUİZM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İS 7. yüzyılda yaşamış olan </a:t>
            </a:r>
            <a:r>
              <a:rPr lang="tr-TR" dirty="0" err="1"/>
              <a:t>Şankarâçarya</a:t>
            </a:r>
            <a:r>
              <a:rPr lang="tr-TR" dirty="0"/>
              <a:t> ve İS 12. yüzyılda yaşamış olan </a:t>
            </a:r>
            <a:r>
              <a:rPr lang="tr-TR" dirty="0" err="1"/>
              <a:t>Ramanuca</a:t>
            </a:r>
            <a:r>
              <a:rPr lang="tr-TR" dirty="0"/>
              <a:t>, </a:t>
            </a:r>
            <a:r>
              <a:rPr lang="tr-TR" dirty="0" err="1"/>
              <a:t>Brahmasûtralar</a:t>
            </a:r>
            <a:r>
              <a:rPr lang="tr-TR" dirty="0"/>
              <a:t> üzerine yorumlar yapmışlardır. Sisteme göre, gerçek olan tek şey Tanrı’dır. </a:t>
            </a:r>
          </a:p>
        </p:txBody>
      </p:sp>
    </p:spTree>
    <p:extLst>
      <p:ext uri="{BB962C8B-B14F-4D97-AF65-F5344CB8AC3E}">
        <p14:creationId xmlns:p14="http://schemas.microsoft.com/office/powerpoint/2010/main" val="32392884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1378</TotalTime>
  <Words>483</Words>
  <Application>Microsoft Office PowerPoint</Application>
  <PresentationFormat>Ekran Gösterisi (4:3)</PresentationFormat>
  <Paragraphs>26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417 HİNDUİZM  10. HAFTA  Hindu Felsefe      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  <vt:lpstr>HİN 417 HİNDUİZM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148</cp:revision>
  <dcterms:created xsi:type="dcterms:W3CDTF">2014-11-21T09:52:05Z</dcterms:created>
  <dcterms:modified xsi:type="dcterms:W3CDTF">2020-03-03T14:15:53Z</dcterms:modified>
</cp:coreProperties>
</file>