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94" y="84"/>
      </p:cViewPr>
      <p:guideLst/>
    </p:cSldViewPr>
  </p:slideViewPr>
  <p:notesTextViewPr>
    <p:cViewPr>
      <p:scale>
        <a:sx n="1" d="1"/>
        <a:sy n="1" d="1"/>
      </p:scale>
      <p:origin x="0" y="0"/>
    </p:cViewPr>
  </p:notesTextViewPr>
  <p:notesViewPr>
    <p:cSldViewPr snapToGrid="0">
      <p:cViewPr varScale="1">
        <p:scale>
          <a:sx n="61" d="100"/>
          <a:sy n="61" d="100"/>
        </p:scale>
        <p:origin x="2484"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85B25D1-F0B2-43F2-9680-B40260FAE96B}" type="datetimeFigureOut">
              <a:rPr lang="tr-TR" smtClean="0"/>
              <a:t>11.04.2018</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9C944E-3AE5-4FB9-8E56-2879491D3D64}" type="slidenum">
              <a:rPr lang="tr-TR" smtClean="0"/>
              <a:t>‹#›</a:t>
            </a:fld>
            <a:endParaRPr lang="tr-TR"/>
          </a:p>
        </p:txBody>
      </p:sp>
    </p:spTree>
    <p:extLst>
      <p:ext uri="{BB962C8B-B14F-4D97-AF65-F5344CB8AC3E}">
        <p14:creationId xmlns:p14="http://schemas.microsoft.com/office/powerpoint/2010/main" val="29812515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89F6A1B0-2990-410C-9CC4-5D8515A6D91C}" type="datetimeFigureOut">
              <a:rPr lang="tr-TR" smtClean="0"/>
              <a:t>11.04.2018</a:t>
            </a:fld>
            <a:endParaRPr lang="tr-TR"/>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endParaRPr lang="tr-T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39B37821-53E4-4A25-AD36-93670B2915EF}" type="slidenum">
              <a:rPr lang="tr-TR" smtClean="0"/>
              <a:t>‹#›</a:t>
            </a:fld>
            <a:endParaRPr lang="tr-TR"/>
          </a:p>
        </p:txBody>
      </p:sp>
    </p:spTree>
    <p:extLst>
      <p:ext uri="{BB962C8B-B14F-4D97-AF65-F5344CB8AC3E}">
        <p14:creationId xmlns:p14="http://schemas.microsoft.com/office/powerpoint/2010/main" val="31733695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9F6A1B0-2990-410C-9CC4-5D8515A6D91C}" type="datetimeFigureOut">
              <a:rPr lang="tr-TR" smtClean="0"/>
              <a:t>11.04.2018</a:t>
            </a:fld>
            <a:endParaRPr lang="tr-TR"/>
          </a:p>
        </p:txBody>
      </p:sp>
      <p:sp>
        <p:nvSpPr>
          <p:cNvPr id="6" name="Footer Placeholder 5"/>
          <p:cNvSpPr>
            <a:spLocks noGrp="1"/>
          </p:cNvSpPr>
          <p:nvPr>
            <p:ph type="ftr" sz="quarter" idx="11"/>
          </p:nvPr>
        </p:nvSpPr>
        <p:spPr/>
        <p:txBody>
          <a:bodyPr/>
          <a:lstStyle/>
          <a:p>
            <a:endParaRPr lang="tr-T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381530932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9F6A1B0-2990-410C-9CC4-5D8515A6D91C}" type="datetimeFigureOut">
              <a:rPr lang="tr-TR" smtClean="0"/>
              <a:t>11.04.2018</a:t>
            </a:fld>
            <a:endParaRPr lang="tr-TR"/>
          </a:p>
        </p:txBody>
      </p:sp>
      <p:sp>
        <p:nvSpPr>
          <p:cNvPr id="5" name="Footer Placeholder 4"/>
          <p:cNvSpPr>
            <a:spLocks noGrp="1"/>
          </p:cNvSpPr>
          <p:nvPr>
            <p:ph type="ftr" sz="quarter" idx="11"/>
          </p:nvPr>
        </p:nvSpPr>
        <p:spPr/>
        <p:txBody>
          <a:body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1005338960"/>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tr-TR" smtClean="0"/>
              <a:t>Asıl başlık stili için tıklatın</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9F6A1B0-2990-410C-9CC4-5D8515A6D91C}" type="datetimeFigureOut">
              <a:rPr lang="tr-TR" smtClean="0"/>
              <a:t>11.04.2018</a:t>
            </a:fld>
            <a:endParaRPr lang="tr-TR"/>
          </a:p>
        </p:txBody>
      </p:sp>
      <p:sp>
        <p:nvSpPr>
          <p:cNvPr id="5" name="Footer Placeholder 4"/>
          <p:cNvSpPr>
            <a:spLocks noGrp="1"/>
          </p:cNvSpPr>
          <p:nvPr>
            <p:ph type="ftr" sz="quarter" idx="11"/>
          </p:nvPr>
        </p:nvSpPr>
        <p:spPr/>
        <p:txBody>
          <a:bodyPr/>
          <a:lstStyle/>
          <a:p>
            <a:endParaRPr lang="tr-T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374335294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9F6A1B0-2990-410C-9CC4-5D8515A6D91C}" type="datetimeFigureOut">
              <a:rPr lang="tr-TR" smtClean="0"/>
              <a:t>11.04.2018</a:t>
            </a:fld>
            <a:endParaRPr lang="tr-TR"/>
          </a:p>
        </p:txBody>
      </p:sp>
      <p:sp>
        <p:nvSpPr>
          <p:cNvPr id="5" name="Footer Placeholder 4"/>
          <p:cNvSpPr>
            <a:spLocks noGrp="1"/>
          </p:cNvSpPr>
          <p:nvPr>
            <p:ph type="ftr" sz="quarter" idx="11"/>
          </p:nvPr>
        </p:nvSpPr>
        <p:spPr/>
        <p:txBody>
          <a:bodyPr/>
          <a:lstStyle/>
          <a:p>
            <a:endParaRPr lang="tr-T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85852790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9F6A1B0-2990-410C-9CC4-5D8515A6D91C}" type="datetimeFigureOut">
              <a:rPr lang="tr-TR" smtClean="0"/>
              <a:t>11.04.2018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405749857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9F6A1B0-2990-410C-9CC4-5D8515A6D91C}" type="datetimeFigureOut">
              <a:rPr lang="tr-TR" smtClean="0"/>
              <a:t>11.04.2018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328698067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9F6A1B0-2990-410C-9CC4-5D8515A6D91C}" type="datetimeFigureOut">
              <a:rPr lang="tr-TR" smtClean="0"/>
              <a:t>11.04.2018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417352350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9F6A1B0-2990-410C-9CC4-5D8515A6D91C}" type="datetimeFigureOut">
              <a:rPr lang="tr-TR" smtClean="0"/>
              <a:t>11.04.2018</a:t>
            </a:fld>
            <a:endParaRPr lang="tr-TR"/>
          </a:p>
        </p:txBody>
      </p:sp>
      <p:sp>
        <p:nvSpPr>
          <p:cNvPr id="5" name="Footer Placeholder 4"/>
          <p:cNvSpPr>
            <a:spLocks noGrp="1"/>
          </p:cNvSpPr>
          <p:nvPr>
            <p:ph type="ftr" sz="quarter" idx="11"/>
          </p:nvPr>
        </p:nvSpPr>
        <p:spPr/>
        <p:txBody>
          <a:bodyPr/>
          <a:lstStyle/>
          <a:p>
            <a:endParaRPr lang="tr-T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167763989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9F6A1B0-2990-410C-9CC4-5D8515A6D91C}" type="datetimeFigureOut">
              <a:rPr lang="tr-TR" smtClean="0"/>
              <a:t>11.04.2018</a:t>
            </a:fld>
            <a:endParaRPr lang="tr-TR"/>
          </a:p>
        </p:txBody>
      </p:sp>
      <p:sp>
        <p:nvSpPr>
          <p:cNvPr id="5" name="Footer Placeholder 4"/>
          <p:cNvSpPr>
            <a:spLocks noGrp="1"/>
          </p:cNvSpPr>
          <p:nvPr>
            <p:ph type="ftr" sz="quarter" idx="11"/>
          </p:nvPr>
        </p:nvSpPr>
        <p:spPr/>
        <p:txBody>
          <a:bodyPr/>
          <a:lstStyle>
            <a:lvl1pPr>
              <a:defRPr sz="1000" b="1"/>
            </a:lvl1pPr>
          </a:lstStyle>
          <a:p>
            <a:endParaRPr lang="tr-TR"/>
          </a:p>
        </p:txBody>
      </p:sp>
      <p:sp>
        <p:nvSpPr>
          <p:cNvPr id="6" name="Slide Number Placeholder 5"/>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9489197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9F6A1B0-2990-410C-9CC4-5D8515A6D91C}" type="datetimeFigureOut">
              <a:rPr lang="tr-TR" smtClean="0"/>
              <a:t>11.04.2018</a:t>
            </a:fld>
            <a:endParaRPr lang="tr-TR"/>
          </a:p>
        </p:txBody>
      </p:sp>
      <p:sp>
        <p:nvSpPr>
          <p:cNvPr id="5" name="Footer Placeholder 4"/>
          <p:cNvSpPr>
            <a:spLocks noGrp="1"/>
          </p:cNvSpPr>
          <p:nvPr>
            <p:ph type="ftr" sz="quarter" idx="11"/>
          </p:nvPr>
        </p:nvSpPr>
        <p:spPr/>
        <p:txBody>
          <a:bodyPr/>
          <a:lstStyle>
            <a:lvl1pPr>
              <a:defRPr sz="1000" b="1"/>
            </a:lvl1pPr>
          </a:lstStyle>
          <a:p>
            <a:endParaRPr lang="tr-T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69235109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9F6A1B0-2990-410C-9CC4-5D8515A6D91C}" type="datetimeFigureOut">
              <a:rPr lang="tr-TR" smtClean="0"/>
              <a:t>11.04.2018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288921104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9F6A1B0-2990-410C-9CC4-5D8515A6D91C}" type="datetimeFigureOut">
              <a:rPr lang="tr-TR" smtClean="0"/>
              <a:t>11.04.2018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62696194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9F6A1B0-2990-410C-9CC4-5D8515A6D91C}" type="datetimeFigureOut">
              <a:rPr lang="tr-TR" smtClean="0"/>
              <a:t>11.04.2018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177417616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F6A1B0-2990-410C-9CC4-5D8515A6D91C}" type="datetimeFigureOut">
              <a:rPr lang="tr-TR" smtClean="0"/>
              <a:t>11.04.2018</a:t>
            </a:fld>
            <a:endParaRPr lang="tr-TR"/>
          </a:p>
        </p:txBody>
      </p:sp>
      <p:sp>
        <p:nvSpPr>
          <p:cNvPr id="3" name="Footer Placeholder 2"/>
          <p:cNvSpPr>
            <a:spLocks noGrp="1"/>
          </p:cNvSpPr>
          <p:nvPr>
            <p:ph type="ftr" sz="quarter" idx="11"/>
          </p:nvPr>
        </p:nvSpPr>
        <p:spPr/>
        <p:txBody>
          <a:bodyPr/>
          <a:lstStyle/>
          <a:p>
            <a:endParaRPr lang="tr-T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286000690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9F6A1B0-2990-410C-9CC4-5D8515A6D91C}" type="datetimeFigureOut">
              <a:rPr lang="tr-TR" smtClean="0"/>
              <a:t>11.04.2018</a:t>
            </a:fld>
            <a:endParaRPr lang="tr-TR"/>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373298624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9F6A1B0-2990-410C-9CC4-5D8515A6D91C}" type="datetimeFigureOut">
              <a:rPr lang="tr-TR" smtClean="0"/>
              <a:t>11.04.2018</a:t>
            </a:fld>
            <a:endParaRPr lang="tr-TR"/>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9B37821-53E4-4A25-AD36-93670B2915EF}" type="slidenum">
              <a:rPr lang="tr-TR" smtClean="0"/>
              <a:t>‹#›</a:t>
            </a:fld>
            <a:endParaRPr lang="tr-TR"/>
          </a:p>
        </p:txBody>
      </p:sp>
    </p:spTree>
    <p:extLst>
      <p:ext uri="{BB962C8B-B14F-4D97-AF65-F5344CB8AC3E}">
        <p14:creationId xmlns:p14="http://schemas.microsoft.com/office/powerpoint/2010/main" val="313399823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alpha val="0"/>
          </a:schemeClr>
        </a:solidFill>
        <a:effectLst/>
      </p:bgPr>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89F6A1B0-2990-410C-9CC4-5D8515A6D91C}" type="datetimeFigureOut">
              <a:rPr lang="tr-TR" smtClean="0"/>
              <a:t>11.04.2018</a:t>
            </a:fld>
            <a:endParaRPr lang="tr-TR"/>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endParaRPr lang="tr-T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9B37821-53E4-4A25-AD36-93670B2915EF}" type="slidenum">
              <a:rPr lang="tr-TR" smtClean="0"/>
              <a:t>‹#›</a:t>
            </a:fld>
            <a:endParaRPr lang="tr-TR"/>
          </a:p>
        </p:txBody>
      </p:sp>
    </p:spTree>
    <p:extLst>
      <p:ext uri="{BB962C8B-B14F-4D97-AF65-F5344CB8AC3E}">
        <p14:creationId xmlns:p14="http://schemas.microsoft.com/office/powerpoint/2010/main" val="4281400699"/>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4955" y="1346662"/>
            <a:ext cx="9784594" cy="3430719"/>
          </a:xfrm>
        </p:spPr>
        <p:txBody>
          <a:bodyPr/>
          <a:lstStyle/>
          <a:p>
            <a:pPr algn="ctr"/>
            <a:r>
              <a:rPr lang="tr-TR" sz="7200" b="1" dirty="0"/>
              <a:t>SÜNBÜL-ZÂDE VEHBÎ</a:t>
            </a:r>
            <a:r>
              <a:rPr lang="tr-TR" dirty="0"/>
              <a:t/>
            </a:r>
            <a:br>
              <a:rPr lang="tr-TR" dirty="0"/>
            </a:br>
            <a:endParaRPr lang="tr-TR" dirty="0"/>
          </a:p>
        </p:txBody>
      </p:sp>
    </p:spTree>
    <p:extLst>
      <p:ext uri="{BB962C8B-B14F-4D97-AF65-F5344CB8AC3E}">
        <p14:creationId xmlns:p14="http://schemas.microsoft.com/office/powerpoint/2010/main" val="283113229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55700" y="584200"/>
            <a:ext cx="9410700" cy="5372100"/>
          </a:xfrm>
        </p:spPr>
        <p:txBody>
          <a:bodyPr>
            <a:noAutofit/>
          </a:bodyPr>
          <a:lstStyle/>
          <a:p>
            <a:r>
              <a:rPr lang="tr-TR" sz="3200" dirty="0">
                <a:solidFill>
                  <a:schemeClr val="bg1"/>
                </a:solidFill>
              </a:rPr>
              <a:t>Oldukça üretken olan ve farklı türlerde eserler kaleme alan </a:t>
            </a:r>
            <a:r>
              <a:rPr lang="tr-TR" sz="3200" dirty="0" err="1">
                <a:solidFill>
                  <a:schemeClr val="bg1"/>
                </a:solidFill>
              </a:rPr>
              <a:t>Vehbî</a:t>
            </a:r>
            <a:r>
              <a:rPr lang="tr-TR" sz="3200" dirty="0">
                <a:solidFill>
                  <a:schemeClr val="bg1"/>
                </a:solidFill>
              </a:rPr>
              <a:t>, medrese eğitimi almış, Arapça ve Farsçayı bu dillerin manzum</a:t>
            </a:r>
            <a:r>
              <a:rPr lang="tr-TR" sz="3200" dirty="0"/>
              <a:t> sözlüğünü yazacak kadar iyi bilen bir şairdir. İranlı şairler arasında </a:t>
            </a:r>
            <a:r>
              <a:rPr lang="tr-TR" sz="3200" dirty="0" err="1"/>
              <a:t>Hâfız’ı</a:t>
            </a:r>
            <a:r>
              <a:rPr lang="tr-TR" sz="3200" dirty="0"/>
              <a:t> çok beğenen </a:t>
            </a:r>
            <a:r>
              <a:rPr lang="tr-TR" sz="3200" dirty="0" err="1"/>
              <a:t>Vehbî’nin</a:t>
            </a:r>
            <a:r>
              <a:rPr lang="tr-TR" sz="3200" dirty="0"/>
              <a:t>; Türk şairlerden ise </a:t>
            </a:r>
            <a:r>
              <a:rPr lang="tr-TR" sz="3200" dirty="0" err="1"/>
              <a:t>Nef‘î</a:t>
            </a:r>
            <a:r>
              <a:rPr lang="tr-TR" sz="3200" dirty="0"/>
              <a:t>, </a:t>
            </a:r>
            <a:r>
              <a:rPr lang="tr-TR" sz="3200" dirty="0" err="1"/>
              <a:t>Nâbî</a:t>
            </a:r>
            <a:r>
              <a:rPr lang="tr-TR" sz="3200" dirty="0"/>
              <a:t>, </a:t>
            </a:r>
            <a:r>
              <a:rPr lang="tr-TR" sz="3200" dirty="0" err="1"/>
              <a:t>Sâbit</a:t>
            </a:r>
            <a:r>
              <a:rPr lang="tr-TR" sz="3200" dirty="0"/>
              <a:t> ve </a:t>
            </a:r>
            <a:r>
              <a:rPr lang="tr-TR" sz="3200" dirty="0" err="1"/>
              <a:t>Nedîm’in</a:t>
            </a:r>
            <a:r>
              <a:rPr lang="tr-TR" sz="3200" dirty="0"/>
              <a:t> etkisinde kaldığı görülür. Hayatı hakkında bilgi veren kaynaklarda ön plana çıkan husus </a:t>
            </a:r>
            <a:r>
              <a:rPr lang="tr-TR" sz="3200" dirty="0" err="1"/>
              <a:t>Vehbî’nin</a:t>
            </a:r>
            <a:r>
              <a:rPr lang="tr-TR" sz="3200" dirty="0"/>
              <a:t> zevk ve </a:t>
            </a:r>
            <a:r>
              <a:rPr lang="tr-TR" sz="3200" dirty="0" err="1"/>
              <a:t>safâya</a:t>
            </a:r>
            <a:r>
              <a:rPr lang="tr-TR" sz="3200" dirty="0"/>
              <a:t> düşkün biri olduğudur.</a:t>
            </a:r>
            <a:endParaRPr lang="tr-TR" sz="3200" dirty="0"/>
          </a:p>
        </p:txBody>
      </p:sp>
    </p:spTree>
    <p:extLst>
      <p:ext uri="{BB962C8B-B14F-4D97-AF65-F5344CB8AC3E}">
        <p14:creationId xmlns:p14="http://schemas.microsoft.com/office/powerpoint/2010/main" val="278813605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4200" y="584200"/>
            <a:ext cx="10591800" cy="5575300"/>
          </a:xfrm>
        </p:spPr>
        <p:txBody>
          <a:bodyPr>
            <a:noAutofit/>
          </a:bodyPr>
          <a:lstStyle/>
          <a:p>
            <a:r>
              <a:rPr lang="tr-TR" sz="3200" dirty="0">
                <a:solidFill>
                  <a:schemeClr val="bg1"/>
                </a:solidFill>
              </a:rPr>
              <a:t>Bu durum, şairin eserlerine de yansımıştır. </a:t>
            </a:r>
            <a:r>
              <a:rPr lang="tr-TR" sz="3200" dirty="0" err="1">
                <a:solidFill>
                  <a:schemeClr val="bg1"/>
                </a:solidFill>
              </a:rPr>
              <a:t>Şânizâde</a:t>
            </a:r>
            <a:r>
              <a:rPr lang="tr-TR" sz="3200" dirty="0">
                <a:solidFill>
                  <a:schemeClr val="bg1"/>
                </a:solidFill>
              </a:rPr>
              <a:t> tarafından Türk mizahının sembol kişilerinden olan İncili Çavuş’a benzetilen </a:t>
            </a:r>
            <a:r>
              <a:rPr lang="tr-TR" sz="3200" dirty="0" err="1">
                <a:solidFill>
                  <a:schemeClr val="bg1"/>
                </a:solidFill>
              </a:rPr>
              <a:t>Vehbî</a:t>
            </a:r>
            <a:r>
              <a:rPr lang="tr-TR" sz="3200" dirty="0">
                <a:solidFill>
                  <a:schemeClr val="bg1"/>
                </a:solidFill>
              </a:rPr>
              <a:t> için zevk ve </a:t>
            </a:r>
            <a:r>
              <a:rPr lang="tr-TR" sz="3200" dirty="0"/>
              <a:t>eğlenceye düşkünlük, saklanılacak bir durum değildir. Bu sebepledir ki </a:t>
            </a:r>
            <a:r>
              <a:rPr lang="tr-TR" sz="3200" dirty="0" err="1"/>
              <a:t>Vehbî</a:t>
            </a:r>
            <a:r>
              <a:rPr lang="tr-TR" sz="3200" dirty="0"/>
              <a:t> bazı şiirlerinde, kaba ve cüretkâr bir dil kullanmıştır. Bununla beraber şairin genel anlamda, kıvrak zekâsını kullanarak kelimeleri özenle seçtiği, anlatacaklarını edebî sanatlar ve bazı söz oyunları eşliğinde okuyucunun hayal dünyasına ısmarlayarak aradan çekildiği görülür. </a:t>
            </a:r>
          </a:p>
        </p:txBody>
      </p:sp>
    </p:spTree>
    <p:extLst>
      <p:ext uri="{BB962C8B-B14F-4D97-AF65-F5344CB8AC3E}">
        <p14:creationId xmlns:p14="http://schemas.microsoft.com/office/powerpoint/2010/main" val="138060062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6300" y="558800"/>
            <a:ext cx="10109200" cy="6299200"/>
          </a:xfrm>
        </p:spPr>
        <p:txBody>
          <a:bodyPr>
            <a:noAutofit/>
          </a:bodyPr>
          <a:lstStyle/>
          <a:p>
            <a:r>
              <a:rPr lang="tr-TR" sz="3200" dirty="0" err="1">
                <a:solidFill>
                  <a:schemeClr val="bg1"/>
                </a:solidFill>
              </a:rPr>
              <a:t>Vehbî</a:t>
            </a:r>
            <a:r>
              <a:rPr lang="tr-TR" sz="3200" dirty="0">
                <a:solidFill>
                  <a:schemeClr val="bg1"/>
                </a:solidFill>
              </a:rPr>
              <a:t>, yaşadığı döneminde “</a:t>
            </a:r>
            <a:r>
              <a:rPr lang="tr-TR" sz="3200" dirty="0" err="1">
                <a:solidFill>
                  <a:schemeClr val="bg1"/>
                </a:solidFill>
              </a:rPr>
              <a:t>reîsü’ş-şuarâ</a:t>
            </a:r>
            <a:r>
              <a:rPr lang="tr-TR" sz="3200" dirty="0">
                <a:solidFill>
                  <a:schemeClr val="bg1"/>
                </a:solidFill>
              </a:rPr>
              <a:t>” olarak adlandırılarak takdir edilmekle beraber, bazı kaynaklarda lirizmden yoksun oluşu ve </a:t>
            </a:r>
            <a:r>
              <a:rPr lang="tr-TR" sz="3200" dirty="0"/>
              <a:t>kuvvetli bir şair olmadığı yönünde eleştirilmiştir. Muallim </a:t>
            </a:r>
            <a:r>
              <a:rPr lang="tr-TR" sz="3200" dirty="0" err="1"/>
              <a:t>Nâcî</a:t>
            </a:r>
            <a:r>
              <a:rPr lang="tr-TR" sz="3200" dirty="0"/>
              <a:t>, şairin bazı şiirlerini “hafif” ve “soğuk” olarak nitelendirirken, Ziya Paşa gazellerini “dağda yetişen kokusuz </a:t>
            </a:r>
            <a:r>
              <a:rPr lang="tr-TR" sz="3200" dirty="0" err="1"/>
              <a:t>güller”e</a:t>
            </a:r>
            <a:r>
              <a:rPr lang="tr-TR" sz="3200" dirty="0"/>
              <a:t> benzetir. </a:t>
            </a:r>
            <a:r>
              <a:rPr lang="tr-TR" sz="3200" dirty="0" err="1"/>
              <a:t>Gibb</a:t>
            </a:r>
            <a:r>
              <a:rPr lang="tr-TR" sz="3200" dirty="0"/>
              <a:t>, </a:t>
            </a:r>
            <a:r>
              <a:rPr lang="tr-TR" sz="3200" dirty="0" err="1"/>
              <a:t>Vehbî’nin</a:t>
            </a:r>
            <a:r>
              <a:rPr lang="tr-TR" sz="3200" dirty="0"/>
              <a:t> </a:t>
            </a:r>
            <a:r>
              <a:rPr lang="tr-TR" sz="3200" dirty="0" err="1"/>
              <a:t>kasîdelerini</a:t>
            </a:r>
            <a:r>
              <a:rPr lang="tr-TR" sz="3200" dirty="0"/>
              <a:t> “ilhamdan yoksun, sıkıcı olduğu kadar da bayağı ve soluksuz” olarak tanımlar. Şairin gazellerini daha başarılı bulan </a:t>
            </a:r>
            <a:r>
              <a:rPr lang="tr-TR" sz="3200" dirty="0" err="1"/>
              <a:t>Gibb</a:t>
            </a:r>
            <a:r>
              <a:rPr lang="tr-TR" sz="3200" dirty="0"/>
              <a:t>; bunların zekâ parıltılarıyla, alışılmışın dışında hayallerle süslendiğini söylemiştir. </a:t>
            </a:r>
          </a:p>
          <a:p>
            <a:endParaRPr lang="tr-TR" dirty="0"/>
          </a:p>
        </p:txBody>
      </p:sp>
    </p:spTree>
    <p:extLst>
      <p:ext uri="{BB962C8B-B14F-4D97-AF65-F5344CB8AC3E}">
        <p14:creationId xmlns:p14="http://schemas.microsoft.com/office/powerpoint/2010/main" val="1919377100"/>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65200" y="609600"/>
            <a:ext cx="10223500" cy="5880100"/>
          </a:xfrm>
        </p:spPr>
        <p:txBody>
          <a:bodyPr>
            <a:normAutofit/>
          </a:bodyPr>
          <a:lstStyle/>
          <a:p>
            <a:r>
              <a:rPr lang="tr-TR" sz="3200" dirty="0" err="1">
                <a:solidFill>
                  <a:schemeClr val="bg1"/>
                </a:solidFill>
              </a:rPr>
              <a:t>Sünbül</a:t>
            </a:r>
            <a:r>
              <a:rPr lang="tr-TR" sz="3200" dirty="0">
                <a:solidFill>
                  <a:schemeClr val="bg1"/>
                </a:solidFill>
              </a:rPr>
              <a:t>-zâde </a:t>
            </a:r>
            <a:r>
              <a:rPr lang="tr-TR" sz="3200" dirty="0" err="1">
                <a:solidFill>
                  <a:schemeClr val="bg1"/>
                </a:solidFill>
              </a:rPr>
              <a:t>Vehbî</a:t>
            </a:r>
            <a:r>
              <a:rPr lang="tr-TR" sz="3200" dirty="0">
                <a:solidFill>
                  <a:schemeClr val="bg1"/>
                </a:solidFill>
              </a:rPr>
              <a:t> şiirlerinde; mahallî kelime ve deyişleri bolca kullanan, atasözlerinden yararlanan, edebî sanatlara ve mazmunlara </a:t>
            </a:r>
            <a:r>
              <a:rPr lang="tr-TR" sz="3200" dirty="0"/>
              <a:t>vâkıf, duygu ve düşüncelerini samimi ve açık bir şekilde ifade eden bir şairdir. </a:t>
            </a:r>
            <a:r>
              <a:rPr lang="tr-TR" sz="3200" dirty="0" err="1"/>
              <a:t>Vehbî</a:t>
            </a:r>
            <a:r>
              <a:rPr lang="tr-TR" sz="3200" dirty="0"/>
              <a:t>; </a:t>
            </a:r>
            <a:r>
              <a:rPr lang="tr-TR" sz="3200" dirty="0" err="1"/>
              <a:t>Dîvân</a:t>
            </a:r>
            <a:r>
              <a:rPr lang="tr-TR" sz="3200" dirty="0"/>
              <a:t> şiirinin zirveleri olarak kabul edilen </a:t>
            </a:r>
            <a:r>
              <a:rPr lang="tr-TR" sz="3200" dirty="0" err="1"/>
              <a:t>Fuzûlî</a:t>
            </a:r>
            <a:r>
              <a:rPr lang="tr-TR" sz="3200" dirty="0"/>
              <a:t>, Bâkî, </a:t>
            </a:r>
            <a:r>
              <a:rPr lang="tr-TR" sz="3200" dirty="0" err="1"/>
              <a:t>Nef’î</a:t>
            </a:r>
            <a:r>
              <a:rPr lang="tr-TR" sz="3200" dirty="0"/>
              <a:t> ya da </a:t>
            </a:r>
            <a:r>
              <a:rPr lang="tr-TR" sz="3200" dirty="0" err="1"/>
              <a:t>Nedîm</a:t>
            </a:r>
            <a:r>
              <a:rPr lang="tr-TR" sz="3200" dirty="0"/>
              <a:t> gibi şairlerin ulaştıkları seviyeye çıkamamakla beraber, kolayca şiir söyleme kudretine sahip, iyi bir söz ustası, âlim bir şair olarak kabul edilmiştir. </a:t>
            </a:r>
          </a:p>
        </p:txBody>
      </p:sp>
    </p:spTree>
    <p:extLst>
      <p:ext uri="{BB962C8B-B14F-4D97-AF65-F5344CB8AC3E}">
        <p14:creationId xmlns:p14="http://schemas.microsoft.com/office/powerpoint/2010/main" val="218140004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KAYNAKÇA</a:t>
            </a:r>
            <a:endParaRPr lang="tr-TR" dirty="0"/>
          </a:p>
        </p:txBody>
      </p:sp>
      <p:sp>
        <p:nvSpPr>
          <p:cNvPr id="3" name="İçerik Yer Tutucusu 2"/>
          <p:cNvSpPr>
            <a:spLocks noGrp="1"/>
          </p:cNvSpPr>
          <p:nvPr>
            <p:ph idx="1"/>
          </p:nvPr>
        </p:nvSpPr>
        <p:spPr>
          <a:xfrm>
            <a:off x="876300" y="1841500"/>
            <a:ext cx="10490200" cy="4724400"/>
          </a:xfrm>
        </p:spPr>
        <p:txBody>
          <a:bodyPr>
            <a:noAutofit/>
          </a:bodyPr>
          <a:lstStyle/>
          <a:p>
            <a:pPr marL="0" indent="0">
              <a:buNone/>
            </a:pPr>
            <a:endParaRPr lang="tr-TR" sz="2400" dirty="0"/>
          </a:p>
          <a:p>
            <a:pPr lvl="0"/>
            <a:r>
              <a:rPr lang="tr-TR" sz="2400" dirty="0" err="1"/>
              <a:t>Beyzâdeoğlu</a:t>
            </a:r>
            <a:r>
              <a:rPr lang="tr-TR" sz="2400" dirty="0"/>
              <a:t>, Süreyya Ali, </a:t>
            </a:r>
            <a:r>
              <a:rPr lang="tr-TR" sz="2400" i="1" dirty="0" err="1"/>
              <a:t>Sünbülzâde</a:t>
            </a:r>
            <a:r>
              <a:rPr lang="tr-TR" sz="2400" i="1" dirty="0"/>
              <a:t> </a:t>
            </a:r>
            <a:r>
              <a:rPr lang="tr-TR" sz="2400" i="1" dirty="0" err="1"/>
              <a:t>Vehbî</a:t>
            </a:r>
            <a:r>
              <a:rPr lang="tr-TR" sz="2400" dirty="0"/>
              <a:t>, İklim Yayınları, İstanbul 1993.</a:t>
            </a:r>
          </a:p>
          <a:p>
            <a:pPr lvl="0"/>
            <a:r>
              <a:rPr lang="tr-TR" sz="2400" dirty="0" err="1"/>
              <a:t>Fâik</a:t>
            </a:r>
            <a:r>
              <a:rPr lang="tr-TR" sz="2400" dirty="0"/>
              <a:t> </a:t>
            </a:r>
            <a:r>
              <a:rPr lang="tr-TR" sz="2400" dirty="0" err="1"/>
              <a:t>Reşâd</a:t>
            </a:r>
            <a:r>
              <a:rPr lang="tr-TR" sz="2400" dirty="0"/>
              <a:t>, </a:t>
            </a:r>
            <a:r>
              <a:rPr lang="tr-TR" sz="2400" i="1" dirty="0"/>
              <a:t>Eslâf</a:t>
            </a:r>
            <a:r>
              <a:rPr lang="tr-TR" sz="2400" dirty="0"/>
              <a:t>, (I-II), Âlem Matbaası, İstanbul 1311-1312.</a:t>
            </a:r>
          </a:p>
          <a:p>
            <a:pPr lvl="0"/>
            <a:r>
              <a:rPr lang="tr-TR" sz="2400" dirty="0" err="1"/>
              <a:t>Gibb</a:t>
            </a:r>
            <a:r>
              <a:rPr lang="tr-TR" sz="2400" dirty="0"/>
              <a:t>, E. </a:t>
            </a:r>
            <a:r>
              <a:rPr lang="tr-TR" sz="2400" dirty="0" err="1"/>
              <a:t>Wilkinson</a:t>
            </a:r>
            <a:r>
              <a:rPr lang="tr-TR" sz="2400" dirty="0"/>
              <a:t>, </a:t>
            </a:r>
            <a:r>
              <a:rPr lang="tr-TR" sz="2400" i="1" dirty="0"/>
              <a:t>Osmanlı Şiir Tarihi</a:t>
            </a:r>
            <a:r>
              <a:rPr lang="tr-TR" sz="2400" dirty="0"/>
              <a:t>, (I-II), Çev.: Ali Çavuşoğlu, </a:t>
            </a:r>
            <a:r>
              <a:rPr lang="tr-TR" sz="2400" dirty="0" err="1"/>
              <a:t>Akçağ</a:t>
            </a:r>
            <a:r>
              <a:rPr lang="tr-TR" sz="2400" dirty="0"/>
              <a:t> Yayınları, Ankara 1999.</a:t>
            </a:r>
          </a:p>
          <a:p>
            <a:pPr lvl="0"/>
            <a:r>
              <a:rPr lang="tr-TR" sz="2400" dirty="0"/>
              <a:t>Muallim </a:t>
            </a:r>
            <a:r>
              <a:rPr lang="tr-TR" sz="2400" dirty="0" err="1"/>
              <a:t>Nâcî</a:t>
            </a:r>
            <a:r>
              <a:rPr lang="tr-TR" sz="2400" dirty="0"/>
              <a:t>, </a:t>
            </a:r>
            <a:r>
              <a:rPr lang="tr-TR" sz="2400" i="1" dirty="0"/>
              <a:t>Osmanlı Şairleri</a:t>
            </a:r>
            <a:r>
              <a:rPr lang="tr-TR" sz="2400" dirty="0"/>
              <a:t>, Haz.: Cemal Kurnaz, </a:t>
            </a:r>
            <a:r>
              <a:rPr lang="tr-TR" sz="2400" dirty="0" err="1"/>
              <a:t>Akçağ</a:t>
            </a:r>
            <a:r>
              <a:rPr lang="tr-TR" sz="2400" dirty="0"/>
              <a:t> Yayınları, Ankara 2000.</a:t>
            </a:r>
          </a:p>
          <a:p>
            <a:pPr lvl="0"/>
            <a:r>
              <a:rPr lang="tr-TR" sz="2400" dirty="0" err="1"/>
              <a:t>Şânîzâde</a:t>
            </a:r>
            <a:r>
              <a:rPr lang="tr-TR" sz="2400" dirty="0"/>
              <a:t> </a:t>
            </a:r>
            <a:r>
              <a:rPr lang="tr-TR" sz="2400" dirty="0" err="1"/>
              <a:t>Mehmed</a:t>
            </a:r>
            <a:r>
              <a:rPr lang="tr-TR" sz="2400" dirty="0"/>
              <a:t> </a:t>
            </a:r>
            <a:r>
              <a:rPr lang="tr-TR" sz="2400" dirty="0" err="1"/>
              <a:t>Atâullâh</a:t>
            </a:r>
            <a:r>
              <a:rPr lang="tr-TR" sz="2400" dirty="0"/>
              <a:t>, </a:t>
            </a:r>
            <a:r>
              <a:rPr lang="tr-TR" sz="2400" i="1" dirty="0" err="1"/>
              <a:t>Târîh</a:t>
            </a:r>
            <a:r>
              <a:rPr lang="tr-TR" sz="2400" dirty="0"/>
              <a:t>, (I-IV), İstanbul </a:t>
            </a:r>
            <a:r>
              <a:rPr lang="tr-TR" sz="2400" dirty="0" smtClean="0"/>
              <a:t>1284.A</a:t>
            </a:r>
            <a:endParaRPr lang="tr-TR" sz="2400" dirty="0"/>
          </a:p>
          <a:p>
            <a:pPr lvl="0"/>
            <a:r>
              <a:rPr lang="tr-TR" sz="2400" dirty="0" err="1"/>
              <a:t>Yenikale</a:t>
            </a:r>
            <a:r>
              <a:rPr lang="tr-TR" sz="2400" dirty="0"/>
              <a:t>, Ahmet, </a:t>
            </a:r>
            <a:r>
              <a:rPr lang="tr-TR" sz="2400" i="1" dirty="0" err="1"/>
              <a:t>Sünbül</a:t>
            </a:r>
            <a:r>
              <a:rPr lang="tr-TR" sz="2400" i="1" dirty="0"/>
              <a:t>-zâde </a:t>
            </a:r>
            <a:r>
              <a:rPr lang="tr-TR" sz="2400" i="1" dirty="0" err="1"/>
              <a:t>Vehbî-Dîvân</a:t>
            </a:r>
            <a:r>
              <a:rPr lang="tr-TR" sz="2400" dirty="0"/>
              <a:t>, Ukde Yayınları, Kahramanmaraş 2011.</a:t>
            </a:r>
          </a:p>
        </p:txBody>
      </p:sp>
    </p:spTree>
    <p:extLst>
      <p:ext uri="{BB962C8B-B14F-4D97-AF65-F5344CB8AC3E}">
        <p14:creationId xmlns:p14="http://schemas.microsoft.com/office/powerpoint/2010/main" val="76590108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498764"/>
            <a:ext cx="9418835" cy="1181869"/>
          </a:xfrm>
        </p:spPr>
        <p:txBody>
          <a:bodyPr/>
          <a:lstStyle/>
          <a:p>
            <a:pPr algn="ctr"/>
            <a:r>
              <a:rPr lang="tr-TR" sz="6600" dirty="0" smtClean="0"/>
              <a:t>HAYATI</a:t>
            </a:r>
            <a:endParaRPr lang="tr-TR" sz="6600" dirty="0"/>
          </a:p>
        </p:txBody>
      </p:sp>
      <p:sp>
        <p:nvSpPr>
          <p:cNvPr id="3" name="İçerik Yer Tutucusu 2"/>
          <p:cNvSpPr>
            <a:spLocks noGrp="1"/>
          </p:cNvSpPr>
          <p:nvPr>
            <p:ph idx="1"/>
          </p:nvPr>
        </p:nvSpPr>
        <p:spPr>
          <a:xfrm>
            <a:off x="411711" y="2206106"/>
            <a:ext cx="11587941" cy="4555374"/>
          </a:xfrm>
        </p:spPr>
        <p:txBody>
          <a:bodyPr>
            <a:noAutofit/>
          </a:bodyPr>
          <a:lstStyle/>
          <a:p>
            <a:r>
              <a:rPr lang="tr-TR" sz="3200" dirty="0"/>
              <a:t>Asıl adı </a:t>
            </a:r>
            <a:r>
              <a:rPr lang="tr-TR" sz="3200" dirty="0" err="1"/>
              <a:t>Mehmed’dir</a:t>
            </a:r>
            <a:r>
              <a:rPr lang="tr-TR" sz="3200" dirty="0"/>
              <a:t>. Maraşlı </a:t>
            </a:r>
            <a:r>
              <a:rPr lang="tr-TR" sz="3200" dirty="0" err="1"/>
              <a:t>Sünbül</a:t>
            </a:r>
            <a:r>
              <a:rPr lang="tr-TR" sz="3200" dirty="0"/>
              <a:t>-zâde ailesinden şair </a:t>
            </a:r>
            <a:r>
              <a:rPr lang="tr-TR" sz="3200" dirty="0" err="1"/>
              <a:t>Râşid</a:t>
            </a:r>
            <a:r>
              <a:rPr lang="tr-TR" sz="3200" dirty="0"/>
              <a:t> Efendi’nin oğlu, yörenin meşhur müftülerinden </a:t>
            </a:r>
            <a:r>
              <a:rPr lang="tr-TR" sz="3200" dirty="0" err="1"/>
              <a:t>Mehmed</a:t>
            </a:r>
            <a:r>
              <a:rPr lang="tr-TR" sz="3200" dirty="0"/>
              <a:t> Efendi’nin torunudur. Şiirlerinde </a:t>
            </a:r>
            <a:r>
              <a:rPr lang="tr-TR" sz="3200" dirty="0" err="1"/>
              <a:t>Vehbî</a:t>
            </a:r>
            <a:r>
              <a:rPr lang="tr-TR" sz="3200" dirty="0"/>
              <a:t> mahlasını kullanan şairin doğum tarihi kesin olarak belli olmamakla beraber, yazdığı bir </a:t>
            </a:r>
            <a:r>
              <a:rPr lang="tr-TR" sz="3200" dirty="0" err="1"/>
              <a:t>kasîdeden</a:t>
            </a:r>
            <a:r>
              <a:rPr lang="tr-TR" sz="3200" dirty="0"/>
              <a:t> 1133/1718 yılında doğduğu tahmin edilmektedir. Temel eğitimini memleketi Maraş’ta aldıktan sonra daha iyi imkânlar elde etmek üzere İstanbul’a gitmiştir. </a:t>
            </a:r>
            <a:endParaRPr lang="tr-TR" sz="3200" dirty="0"/>
          </a:p>
        </p:txBody>
      </p:sp>
    </p:spTree>
    <p:extLst>
      <p:ext uri="{BB962C8B-B14F-4D97-AF65-F5344CB8AC3E}">
        <p14:creationId xmlns:p14="http://schemas.microsoft.com/office/powerpoint/2010/main" val="174229468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4769" y="499918"/>
            <a:ext cx="10846031" cy="6218382"/>
          </a:xfrm>
        </p:spPr>
        <p:txBody>
          <a:bodyPr>
            <a:noAutofit/>
          </a:bodyPr>
          <a:lstStyle/>
          <a:p>
            <a:r>
              <a:rPr lang="tr-TR" sz="3200" dirty="0">
                <a:solidFill>
                  <a:schemeClr val="bg1"/>
                </a:solidFill>
              </a:rPr>
              <a:t>Önceleri </a:t>
            </a:r>
            <a:r>
              <a:rPr lang="tr-TR" sz="3200" dirty="0" err="1">
                <a:solidFill>
                  <a:schemeClr val="bg1"/>
                </a:solidFill>
              </a:rPr>
              <a:t>müdderrislik</a:t>
            </a:r>
            <a:r>
              <a:rPr lang="tr-TR" sz="3200" dirty="0">
                <a:solidFill>
                  <a:schemeClr val="bg1"/>
                </a:solidFill>
              </a:rPr>
              <a:t> yapan </a:t>
            </a:r>
            <a:r>
              <a:rPr lang="tr-TR" sz="3200" dirty="0" err="1">
                <a:solidFill>
                  <a:schemeClr val="bg1"/>
                </a:solidFill>
              </a:rPr>
              <a:t>Vehbî</a:t>
            </a:r>
            <a:r>
              <a:rPr lang="tr-TR" sz="3200" dirty="0">
                <a:solidFill>
                  <a:schemeClr val="bg1"/>
                </a:solidFill>
              </a:rPr>
              <a:t>, devlet büyüklerine sunduğu </a:t>
            </a:r>
            <a:r>
              <a:rPr lang="tr-TR" sz="3200" dirty="0" err="1">
                <a:solidFill>
                  <a:schemeClr val="bg1"/>
                </a:solidFill>
              </a:rPr>
              <a:t>kasîde</a:t>
            </a:r>
            <a:r>
              <a:rPr lang="tr-TR" sz="3200" dirty="0">
                <a:solidFill>
                  <a:schemeClr val="bg1"/>
                </a:solidFill>
              </a:rPr>
              <a:t> ve tarihleriyle adını duyurmuş; kadılık mesleğine de bu vesile ile adım </a:t>
            </a:r>
            <a:r>
              <a:rPr lang="tr-TR" sz="3200" dirty="0"/>
              <a:t>atmıştır. </a:t>
            </a:r>
            <a:endParaRPr lang="tr-TR" sz="3200" dirty="0" smtClean="0"/>
          </a:p>
          <a:p>
            <a:r>
              <a:rPr lang="tr-TR" sz="3200" dirty="0" smtClean="0"/>
              <a:t>Yaş </a:t>
            </a:r>
            <a:r>
              <a:rPr lang="tr-TR" sz="3200" dirty="0"/>
              <a:t>ve Bükreş’te on yedi yıl kadılık yapan; Eflak, </a:t>
            </a:r>
            <a:r>
              <a:rPr lang="tr-TR" sz="3200" dirty="0" err="1"/>
              <a:t>Boğdan</a:t>
            </a:r>
            <a:r>
              <a:rPr lang="tr-TR" sz="3200" dirty="0"/>
              <a:t> ve </a:t>
            </a:r>
            <a:r>
              <a:rPr lang="tr-TR" sz="3200" dirty="0" err="1"/>
              <a:t>Siroz’da</a:t>
            </a:r>
            <a:r>
              <a:rPr lang="tr-TR" sz="3200" dirty="0"/>
              <a:t> bulunan </a:t>
            </a:r>
            <a:r>
              <a:rPr lang="tr-TR" sz="3200" dirty="0" err="1"/>
              <a:t>Vehbî</a:t>
            </a:r>
            <a:r>
              <a:rPr lang="tr-TR" sz="3200" dirty="0"/>
              <a:t>, şiirleriyle şöhret bulduktan ve ilim çevreleri tarafından tanındıktan sonra, bir ara devletin resmî yazışmalarında görevlendirilmiştir. </a:t>
            </a:r>
            <a:endParaRPr lang="tr-TR" sz="3200" dirty="0"/>
          </a:p>
        </p:txBody>
      </p:sp>
    </p:spTree>
    <p:extLst>
      <p:ext uri="{BB962C8B-B14F-4D97-AF65-F5344CB8AC3E}">
        <p14:creationId xmlns:p14="http://schemas.microsoft.com/office/powerpoint/2010/main" val="9167123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2800" y="622300"/>
            <a:ext cx="11061700" cy="6108700"/>
          </a:xfrm>
        </p:spPr>
        <p:txBody>
          <a:bodyPr>
            <a:normAutofit lnSpcReduction="10000"/>
          </a:bodyPr>
          <a:lstStyle/>
          <a:p>
            <a:r>
              <a:rPr lang="tr-TR" sz="3200" dirty="0">
                <a:solidFill>
                  <a:schemeClr val="bg1"/>
                </a:solidFill>
              </a:rPr>
              <a:t>III. Mustafa döneminde, dostluğunu kazandığı Yenişehirli Osman Efendi ve </a:t>
            </a:r>
            <a:r>
              <a:rPr lang="tr-TR" sz="3200" dirty="0" err="1">
                <a:solidFill>
                  <a:schemeClr val="bg1"/>
                </a:solidFill>
              </a:rPr>
              <a:t>Reîsülküttâb</a:t>
            </a:r>
            <a:r>
              <a:rPr lang="tr-TR" sz="3200" dirty="0">
                <a:solidFill>
                  <a:schemeClr val="bg1"/>
                </a:solidFill>
              </a:rPr>
              <a:t> İsmail Bey gibi önemli iki devlet adamının himâyesine giren </a:t>
            </a:r>
            <a:r>
              <a:rPr lang="tr-TR" sz="3200" dirty="0" err="1">
                <a:solidFill>
                  <a:schemeClr val="tx1"/>
                </a:solidFill>
              </a:rPr>
              <a:t>Vehbî</a:t>
            </a:r>
            <a:r>
              <a:rPr lang="tr-TR" sz="3200" dirty="0">
                <a:solidFill>
                  <a:schemeClr val="tx1"/>
                </a:solidFill>
              </a:rPr>
              <a:t>, 1182/1768’de </a:t>
            </a:r>
            <a:r>
              <a:rPr lang="tr-TR" sz="3200" dirty="0" err="1">
                <a:solidFill>
                  <a:schemeClr val="tx1"/>
                </a:solidFill>
              </a:rPr>
              <a:t>hâcegânlık</a:t>
            </a:r>
            <a:r>
              <a:rPr lang="tr-TR" sz="3200" dirty="0">
                <a:solidFill>
                  <a:schemeClr val="tx1"/>
                </a:solidFill>
              </a:rPr>
              <a:t> sınıfına terfi ettirilmiş; bu meslekte yedi yıl görev yapmıştır. </a:t>
            </a:r>
          </a:p>
          <a:p>
            <a:r>
              <a:rPr lang="tr-TR" sz="3200" dirty="0">
                <a:solidFill>
                  <a:schemeClr val="tx1"/>
                </a:solidFill>
              </a:rPr>
              <a:t>I. Abdülhamid döneminin başlarında İran’a, Bağdat Valisi Ömer Paşa ile Kerim Han </a:t>
            </a:r>
            <a:r>
              <a:rPr lang="tr-TR" sz="3200" dirty="0" err="1">
                <a:solidFill>
                  <a:schemeClr val="tx1"/>
                </a:solidFill>
              </a:rPr>
              <a:t>Zend</a:t>
            </a:r>
            <a:r>
              <a:rPr lang="tr-TR" sz="3200" dirty="0">
                <a:solidFill>
                  <a:schemeClr val="tx1"/>
                </a:solidFill>
              </a:rPr>
              <a:t> arasında ortaya çıkan bir anlaşmazlık dolayısıyla elçi olarak gönderilmiştir. </a:t>
            </a:r>
            <a:r>
              <a:rPr lang="tr-TR" sz="3200" dirty="0" err="1">
                <a:solidFill>
                  <a:schemeClr val="tx1"/>
                </a:solidFill>
              </a:rPr>
              <a:t>Vehbî’nin</a:t>
            </a:r>
            <a:r>
              <a:rPr lang="tr-TR" sz="3200" dirty="0">
                <a:solidFill>
                  <a:schemeClr val="tx1"/>
                </a:solidFill>
              </a:rPr>
              <a:t> Kerim Han tarafından kandırıldığı, devletin menfaatlerini koruyamadığı, temsil görevinin gerektirdiği vasıflardan uzak bulunduğu gibi dedikoduların İstanbul’a ulaşmasından sonra idamı emredilmiştir</a:t>
            </a:r>
            <a:endParaRPr lang="tr-TR" sz="3200" dirty="0">
              <a:solidFill>
                <a:schemeClr val="tx1"/>
              </a:solidFill>
            </a:endParaRPr>
          </a:p>
        </p:txBody>
      </p:sp>
    </p:spTree>
    <p:extLst>
      <p:ext uri="{BB962C8B-B14F-4D97-AF65-F5344CB8AC3E}">
        <p14:creationId xmlns:p14="http://schemas.microsoft.com/office/powerpoint/2010/main" val="128266074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03300" y="2286000"/>
            <a:ext cx="8977313" cy="3733800"/>
          </a:xfrm>
        </p:spPr>
        <p:txBody>
          <a:bodyPr>
            <a:normAutofit/>
          </a:bodyPr>
          <a:lstStyle/>
          <a:p>
            <a:r>
              <a:rPr lang="tr-TR" sz="3200" dirty="0" err="1"/>
              <a:t>Vehbî</a:t>
            </a:r>
            <a:r>
              <a:rPr lang="tr-TR" sz="3200" dirty="0"/>
              <a:t>, dostları Osman Efendi ve İsmail Bey’in yardımlarıyla gizlice İstanbul’a gelmiş ve padişahı </a:t>
            </a:r>
            <a:r>
              <a:rPr lang="tr-TR" sz="3200" dirty="0" err="1"/>
              <a:t>medh</a:t>
            </a:r>
            <a:r>
              <a:rPr lang="tr-TR" sz="3200" dirty="0"/>
              <a:t> etmek üzere yazdığı “</a:t>
            </a:r>
            <a:r>
              <a:rPr lang="tr-TR" sz="3200" dirty="0" err="1"/>
              <a:t>Tannâne</a:t>
            </a:r>
            <a:r>
              <a:rPr lang="tr-TR" sz="3200" dirty="0"/>
              <a:t>” adlı meşhur </a:t>
            </a:r>
            <a:r>
              <a:rPr lang="tr-TR" sz="3200" dirty="0" err="1"/>
              <a:t>kasîdesini</a:t>
            </a:r>
            <a:r>
              <a:rPr lang="tr-TR" sz="3200" dirty="0"/>
              <a:t> kaleme almıştır. Bu sırada suçsuz olduğu da ortaya çıkan şair affedilmiştir. </a:t>
            </a:r>
          </a:p>
          <a:p>
            <a:endParaRPr lang="tr-TR" dirty="0"/>
          </a:p>
        </p:txBody>
      </p:sp>
    </p:spTree>
    <p:extLst>
      <p:ext uri="{BB962C8B-B14F-4D97-AF65-F5344CB8AC3E}">
        <p14:creationId xmlns:p14="http://schemas.microsoft.com/office/powerpoint/2010/main" val="234977566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9000" y="609600"/>
            <a:ext cx="10236200" cy="6438900"/>
          </a:xfrm>
        </p:spPr>
        <p:txBody>
          <a:bodyPr>
            <a:normAutofit/>
          </a:bodyPr>
          <a:lstStyle/>
          <a:p>
            <a:r>
              <a:rPr lang="tr-TR" sz="3200" dirty="0">
                <a:solidFill>
                  <a:schemeClr val="bg1"/>
                </a:solidFill>
              </a:rPr>
              <a:t>Bir süre kendisine görev verilmeyen </a:t>
            </a:r>
            <a:r>
              <a:rPr lang="tr-TR" sz="3200" dirty="0" err="1">
                <a:solidFill>
                  <a:schemeClr val="bg1"/>
                </a:solidFill>
              </a:rPr>
              <a:t>Vehbî</a:t>
            </a:r>
            <a:r>
              <a:rPr lang="tr-TR" sz="3200" dirty="0">
                <a:solidFill>
                  <a:schemeClr val="bg1"/>
                </a:solidFill>
              </a:rPr>
              <a:t>, Sadrazam Halil Hâmid Paşa tarafından yeniden kadılık görevine atanmıştır. </a:t>
            </a:r>
            <a:endParaRPr lang="tr-TR" sz="3200" dirty="0" smtClean="0">
              <a:solidFill>
                <a:schemeClr val="bg1"/>
              </a:solidFill>
            </a:endParaRPr>
          </a:p>
          <a:p>
            <a:r>
              <a:rPr lang="tr-TR" sz="3200" dirty="0" smtClean="0">
                <a:solidFill>
                  <a:schemeClr val="tx1"/>
                </a:solidFill>
              </a:rPr>
              <a:t>Şair</a:t>
            </a:r>
            <a:r>
              <a:rPr lang="tr-TR" sz="3200" dirty="0">
                <a:solidFill>
                  <a:schemeClr val="tx1"/>
                </a:solidFill>
              </a:rPr>
              <a:t>, Kırım Hanı Şahin Giray’ın idamı sırasında Rodos’ta kadıdır. </a:t>
            </a:r>
            <a:r>
              <a:rPr lang="tr-TR" sz="3200" dirty="0" err="1">
                <a:solidFill>
                  <a:schemeClr val="tx1"/>
                </a:solidFill>
              </a:rPr>
              <a:t>Vehbî</a:t>
            </a:r>
            <a:r>
              <a:rPr lang="tr-TR" sz="3200" dirty="0">
                <a:solidFill>
                  <a:schemeClr val="tx1"/>
                </a:solidFill>
              </a:rPr>
              <a:t>, “</a:t>
            </a:r>
            <a:r>
              <a:rPr lang="tr-TR" sz="3200" dirty="0" err="1">
                <a:solidFill>
                  <a:schemeClr val="tx1"/>
                </a:solidFill>
              </a:rPr>
              <a:t>Tayyâre</a:t>
            </a:r>
            <a:r>
              <a:rPr lang="tr-TR" sz="3200" dirty="0">
                <a:solidFill>
                  <a:schemeClr val="tx1"/>
                </a:solidFill>
              </a:rPr>
              <a:t>” adıyla meşhur olan </a:t>
            </a:r>
            <a:r>
              <a:rPr lang="tr-TR" sz="3200" dirty="0" err="1">
                <a:solidFill>
                  <a:schemeClr val="tx1"/>
                </a:solidFill>
              </a:rPr>
              <a:t>kasîdesini</a:t>
            </a:r>
            <a:r>
              <a:rPr lang="tr-TR" sz="3200" dirty="0">
                <a:solidFill>
                  <a:schemeClr val="tx1"/>
                </a:solidFill>
              </a:rPr>
              <a:t>, Şahin Giray’ın idam edilmesi üzerine bu adada yazmıştır. Sonrasında Silistre </a:t>
            </a:r>
            <a:r>
              <a:rPr lang="tr-TR" sz="3200" dirty="0" err="1">
                <a:solidFill>
                  <a:schemeClr val="tx1"/>
                </a:solidFill>
              </a:rPr>
              <a:t>nâibliği</a:t>
            </a:r>
            <a:r>
              <a:rPr lang="tr-TR" sz="3200" dirty="0">
                <a:solidFill>
                  <a:schemeClr val="tx1"/>
                </a:solidFill>
              </a:rPr>
              <a:t>, Avusturya seferi sırasında Ordu-</a:t>
            </a:r>
            <a:r>
              <a:rPr lang="tr-TR" sz="3200" dirty="0" err="1">
                <a:solidFill>
                  <a:schemeClr val="tx1"/>
                </a:solidFill>
              </a:rPr>
              <a:t>yı</a:t>
            </a:r>
            <a:r>
              <a:rPr lang="tr-TR" sz="3200" dirty="0">
                <a:solidFill>
                  <a:schemeClr val="tx1"/>
                </a:solidFill>
              </a:rPr>
              <a:t> </a:t>
            </a:r>
            <a:r>
              <a:rPr lang="tr-TR" sz="3200" dirty="0" err="1">
                <a:solidFill>
                  <a:schemeClr val="tx1"/>
                </a:solidFill>
              </a:rPr>
              <a:t>Hümâyûn</a:t>
            </a:r>
            <a:r>
              <a:rPr lang="tr-TR" sz="3200" dirty="0">
                <a:solidFill>
                  <a:schemeClr val="tx1"/>
                </a:solidFill>
              </a:rPr>
              <a:t> kadılığı </a:t>
            </a:r>
            <a:r>
              <a:rPr lang="tr-TR" sz="3200" dirty="0" err="1">
                <a:solidFill>
                  <a:schemeClr val="tx1"/>
                </a:solidFill>
              </a:rPr>
              <a:t>nâibliği</a:t>
            </a:r>
            <a:r>
              <a:rPr lang="tr-TR" sz="3200" dirty="0">
                <a:solidFill>
                  <a:schemeClr val="tx1"/>
                </a:solidFill>
              </a:rPr>
              <a:t> yapan </a:t>
            </a:r>
            <a:r>
              <a:rPr lang="tr-TR" sz="3200" dirty="0" err="1">
                <a:solidFill>
                  <a:schemeClr val="tx1"/>
                </a:solidFill>
              </a:rPr>
              <a:t>Vehbî’nin</a:t>
            </a:r>
            <a:r>
              <a:rPr lang="tr-TR" sz="3200" dirty="0">
                <a:solidFill>
                  <a:schemeClr val="tx1"/>
                </a:solidFill>
              </a:rPr>
              <a:t> Eski Zağra’daki kadılığı döneminde, gayr-ı ahlâkî bazı davranışlarda bulunduğu iddiasıyla evinin basıldığı ve bir süre tutuklu kaldığı </a:t>
            </a:r>
            <a:r>
              <a:rPr lang="tr-TR" sz="3200" dirty="0" smtClean="0">
                <a:solidFill>
                  <a:schemeClr val="tx1"/>
                </a:solidFill>
              </a:rPr>
              <a:t>bilinmektedir.</a:t>
            </a:r>
            <a:endParaRPr lang="tr-TR" sz="3200" dirty="0">
              <a:solidFill>
                <a:schemeClr val="tx1"/>
              </a:solidFill>
            </a:endParaRPr>
          </a:p>
        </p:txBody>
      </p:sp>
    </p:spTree>
    <p:extLst>
      <p:ext uri="{BB962C8B-B14F-4D97-AF65-F5344CB8AC3E}">
        <p14:creationId xmlns:p14="http://schemas.microsoft.com/office/powerpoint/2010/main" val="81162038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5500" y="596900"/>
            <a:ext cx="10375900" cy="6159500"/>
          </a:xfrm>
        </p:spPr>
        <p:txBody>
          <a:bodyPr>
            <a:normAutofit/>
          </a:bodyPr>
          <a:lstStyle/>
          <a:p>
            <a:r>
              <a:rPr lang="tr-TR" sz="3200" dirty="0" smtClean="0">
                <a:solidFill>
                  <a:schemeClr val="bg1"/>
                </a:solidFill>
              </a:rPr>
              <a:t>Bu </a:t>
            </a:r>
            <a:r>
              <a:rPr lang="tr-TR" sz="3200" dirty="0">
                <a:solidFill>
                  <a:schemeClr val="bg1"/>
                </a:solidFill>
              </a:rPr>
              <a:t>olay üzerine görevinden azledilen şair, III. Selim döneminde yeniden müreffeh bir hayata kavuşmuştur. Sultan Selim, şaire çeşitli hediyeler </a:t>
            </a:r>
            <a:r>
              <a:rPr lang="tr-TR" sz="3200" dirty="0"/>
              <a:t>vererek iltifatta bulunmuş; önce Manisa, daha sonra Siroz kadılığına atamıştır. </a:t>
            </a:r>
            <a:endParaRPr lang="tr-TR" sz="3200" dirty="0" smtClean="0"/>
          </a:p>
          <a:p>
            <a:r>
              <a:rPr lang="tr-TR" sz="3200" dirty="0" smtClean="0"/>
              <a:t>Manastır </a:t>
            </a:r>
            <a:r>
              <a:rPr lang="tr-TR" sz="3200" dirty="0"/>
              <a:t>ve Bolu kadılıklarından sonra şair İstanbul’a dönmüştür. İleri yaşında damla (gut) hastalığına yakalanan </a:t>
            </a:r>
            <a:r>
              <a:rPr lang="tr-TR" sz="3200" dirty="0" err="1"/>
              <a:t>Vehbî</a:t>
            </a:r>
            <a:r>
              <a:rPr lang="tr-TR" sz="3200" dirty="0"/>
              <a:t>, 14 </a:t>
            </a:r>
            <a:r>
              <a:rPr lang="tr-TR" sz="3200" dirty="0" err="1"/>
              <a:t>Rebîülevvel</a:t>
            </a:r>
            <a:r>
              <a:rPr lang="tr-TR" sz="3200" dirty="0"/>
              <a:t> 1224/29 Nisan 1809 tarihinde ölmüştür. Edirnekapı dışında defnedilmiştir.   </a:t>
            </a:r>
          </a:p>
          <a:p>
            <a:endParaRPr lang="tr-TR" sz="3200" dirty="0"/>
          </a:p>
        </p:txBody>
      </p:sp>
    </p:spTree>
    <p:extLst>
      <p:ext uri="{BB962C8B-B14F-4D97-AF65-F5344CB8AC3E}">
        <p14:creationId xmlns:p14="http://schemas.microsoft.com/office/powerpoint/2010/main" val="14562863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ESERLERİ VE ŞAİRLİĞİ</a:t>
            </a:r>
            <a:endParaRPr lang="tr-TR" dirty="0"/>
          </a:p>
        </p:txBody>
      </p:sp>
      <p:sp>
        <p:nvSpPr>
          <p:cNvPr id="3" name="İçerik Yer Tutucusu 2"/>
          <p:cNvSpPr>
            <a:spLocks noGrp="1"/>
          </p:cNvSpPr>
          <p:nvPr>
            <p:ph idx="1"/>
          </p:nvPr>
        </p:nvSpPr>
        <p:spPr>
          <a:xfrm>
            <a:off x="889000" y="2286000"/>
            <a:ext cx="10299700" cy="4076700"/>
          </a:xfrm>
        </p:spPr>
        <p:txBody>
          <a:bodyPr>
            <a:normAutofit lnSpcReduction="10000"/>
          </a:bodyPr>
          <a:lstStyle/>
          <a:p>
            <a:r>
              <a:rPr lang="tr-TR" sz="3200" dirty="0" err="1"/>
              <a:t>Sünbül</a:t>
            </a:r>
            <a:r>
              <a:rPr lang="tr-TR" sz="3200" dirty="0"/>
              <a:t>-zâde </a:t>
            </a:r>
            <a:r>
              <a:rPr lang="tr-TR" sz="3200" dirty="0" err="1"/>
              <a:t>Vehbî</a:t>
            </a:r>
            <a:r>
              <a:rPr lang="tr-TR" sz="3200" dirty="0"/>
              <a:t>, </a:t>
            </a:r>
            <a:r>
              <a:rPr lang="tr-TR" sz="3200" i="1" dirty="0" err="1"/>
              <a:t>Dîvân</a:t>
            </a:r>
            <a:r>
              <a:rPr lang="tr-TR" sz="3200" dirty="0" err="1"/>
              <a:t>’ını</a:t>
            </a:r>
            <a:r>
              <a:rPr lang="tr-TR" sz="3200" dirty="0"/>
              <a:t> 1205/1790 yılında tamamlayarak III. Selim’e sunmuştur. Şairin </a:t>
            </a:r>
            <a:r>
              <a:rPr lang="tr-TR" sz="3200" i="1" dirty="0" err="1"/>
              <a:t>Dîvân</a:t>
            </a:r>
            <a:r>
              <a:rPr lang="tr-TR" sz="3200" dirty="0" err="1"/>
              <a:t>’ı</a:t>
            </a:r>
            <a:r>
              <a:rPr lang="tr-TR" sz="3200" dirty="0"/>
              <a:t> üzerine S. Ali </a:t>
            </a:r>
            <a:r>
              <a:rPr lang="tr-TR" sz="3200" dirty="0" err="1"/>
              <a:t>Beyzadeoğlu</a:t>
            </a:r>
            <a:r>
              <a:rPr lang="tr-TR" sz="3200" dirty="0"/>
              <a:t> bir doktora tezi hazırlamıştır. Eser Ahmet </a:t>
            </a:r>
            <a:r>
              <a:rPr lang="tr-TR" sz="3200" dirty="0" err="1"/>
              <a:t>Yenikale</a:t>
            </a:r>
            <a:r>
              <a:rPr lang="tr-TR" sz="3200" dirty="0"/>
              <a:t> tarafından yayımlanmıştır</a:t>
            </a:r>
            <a:r>
              <a:rPr lang="tr-TR" sz="3200" dirty="0" smtClean="0"/>
              <a:t>.</a:t>
            </a:r>
          </a:p>
          <a:p>
            <a:r>
              <a:rPr lang="tr-TR" sz="3200" dirty="0" smtClean="0"/>
              <a:t> </a:t>
            </a:r>
            <a:r>
              <a:rPr lang="tr-TR" sz="3200" i="1" dirty="0" err="1"/>
              <a:t>Lutfiyye</a:t>
            </a:r>
            <a:r>
              <a:rPr lang="tr-TR" sz="3200" dirty="0"/>
              <a:t>, </a:t>
            </a:r>
            <a:r>
              <a:rPr lang="tr-TR" sz="3200" dirty="0" err="1"/>
              <a:t>Vehbî’nin</a:t>
            </a:r>
            <a:r>
              <a:rPr lang="tr-TR" sz="3200" dirty="0"/>
              <a:t> oğlu </a:t>
            </a:r>
            <a:r>
              <a:rPr lang="tr-TR" sz="3200" dirty="0" err="1"/>
              <a:t>Lutfullah</a:t>
            </a:r>
            <a:r>
              <a:rPr lang="tr-TR" sz="3200" dirty="0"/>
              <a:t> için yazdığı, nasihat-nâme türünde manzum didaktik bir eserdir. 1181 beyittir</a:t>
            </a:r>
            <a:r>
              <a:rPr lang="tr-TR" sz="3200" dirty="0" smtClean="0"/>
              <a:t>.</a:t>
            </a:r>
          </a:p>
          <a:p>
            <a:endParaRPr lang="tr-TR" dirty="0"/>
          </a:p>
        </p:txBody>
      </p:sp>
    </p:spTree>
    <p:extLst>
      <p:ext uri="{BB962C8B-B14F-4D97-AF65-F5344CB8AC3E}">
        <p14:creationId xmlns:p14="http://schemas.microsoft.com/office/powerpoint/2010/main" val="97574872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3600" y="635000"/>
            <a:ext cx="10261600" cy="5334000"/>
          </a:xfrm>
        </p:spPr>
        <p:txBody>
          <a:bodyPr>
            <a:noAutofit/>
          </a:bodyPr>
          <a:lstStyle/>
          <a:p>
            <a:r>
              <a:rPr lang="tr-TR" sz="3200" i="1" dirty="0">
                <a:solidFill>
                  <a:schemeClr val="bg1"/>
                </a:solidFill>
              </a:rPr>
              <a:t>Tuhaf-i </a:t>
            </a:r>
            <a:r>
              <a:rPr lang="tr-TR" sz="3200" i="1" dirty="0" err="1">
                <a:solidFill>
                  <a:schemeClr val="bg1"/>
                </a:solidFill>
              </a:rPr>
              <a:t>Vehbî</a:t>
            </a:r>
            <a:r>
              <a:rPr lang="tr-TR" sz="3200" dirty="0">
                <a:solidFill>
                  <a:schemeClr val="bg1"/>
                </a:solidFill>
              </a:rPr>
              <a:t>, 882 beyitten meydana gelen Farsça-Türkçe bir </a:t>
            </a:r>
            <a:r>
              <a:rPr lang="tr-TR" sz="3200" dirty="0" err="1">
                <a:solidFill>
                  <a:schemeClr val="bg1"/>
                </a:solidFill>
              </a:rPr>
              <a:t>lugattir</a:t>
            </a:r>
            <a:r>
              <a:rPr lang="tr-TR" sz="3200" dirty="0">
                <a:solidFill>
                  <a:schemeClr val="bg1"/>
                </a:solidFill>
              </a:rPr>
              <a:t>. </a:t>
            </a:r>
            <a:r>
              <a:rPr lang="tr-TR" sz="3200" i="1" dirty="0" err="1">
                <a:solidFill>
                  <a:schemeClr val="bg1"/>
                </a:solidFill>
              </a:rPr>
              <a:t>Nuhbe</a:t>
            </a:r>
            <a:r>
              <a:rPr lang="tr-TR" sz="3200" i="1" dirty="0">
                <a:solidFill>
                  <a:schemeClr val="bg1"/>
                </a:solidFill>
              </a:rPr>
              <a:t>-i </a:t>
            </a:r>
            <a:r>
              <a:rPr lang="tr-TR" sz="3200" i="1" dirty="0" err="1">
                <a:solidFill>
                  <a:schemeClr val="bg1"/>
                </a:solidFill>
              </a:rPr>
              <a:t>Vehbî</a:t>
            </a:r>
            <a:r>
              <a:rPr lang="tr-TR" sz="3200" dirty="0">
                <a:solidFill>
                  <a:schemeClr val="bg1"/>
                </a:solidFill>
              </a:rPr>
              <a:t> ise Arapça-Türkçe manzum bir </a:t>
            </a:r>
            <a:r>
              <a:rPr lang="tr-TR" sz="3200" dirty="0" err="1">
                <a:solidFill>
                  <a:schemeClr val="bg1"/>
                </a:solidFill>
              </a:rPr>
              <a:t>lugattır</a:t>
            </a:r>
            <a:r>
              <a:rPr lang="tr-TR" sz="3200" dirty="0">
                <a:solidFill>
                  <a:schemeClr val="bg1"/>
                </a:solidFill>
              </a:rPr>
              <a:t>. 1948 beyitlik </a:t>
            </a:r>
            <a:r>
              <a:rPr lang="tr-TR" sz="3200" dirty="0"/>
              <a:t>bu mesnevî üzerinde </a:t>
            </a:r>
            <a:r>
              <a:rPr lang="tr-TR" sz="3200" dirty="0" err="1"/>
              <a:t>Necmetin</a:t>
            </a:r>
            <a:r>
              <a:rPr lang="tr-TR" sz="3200" dirty="0"/>
              <a:t> Yurtseven tarafından bir doktora tezi hazırlanmıştır.</a:t>
            </a:r>
          </a:p>
          <a:p>
            <a:r>
              <a:rPr lang="tr-TR" sz="3200" dirty="0"/>
              <a:t> </a:t>
            </a:r>
            <a:r>
              <a:rPr lang="tr-TR" sz="3200" i="1" dirty="0"/>
              <a:t>Şevk-</a:t>
            </a:r>
            <a:r>
              <a:rPr lang="tr-TR" sz="3200" i="1" dirty="0" err="1"/>
              <a:t>engîz</a:t>
            </a:r>
            <a:r>
              <a:rPr lang="tr-TR" sz="3200" dirty="0"/>
              <a:t> mizahla karışık cinselliği konu alan, sonunda ise ilâhî aşkla tamamlanan 785 beyitlik bir mesnevîdir. </a:t>
            </a:r>
          </a:p>
          <a:p>
            <a:r>
              <a:rPr lang="tr-TR" sz="3200" dirty="0" err="1"/>
              <a:t>Vehbî’nin</a:t>
            </a:r>
            <a:r>
              <a:rPr lang="tr-TR" sz="3200" dirty="0"/>
              <a:t> telif ettiği eserlerden birisi de, kendisinin belirttiği üzere bir yangında yok olan </a:t>
            </a:r>
            <a:r>
              <a:rPr lang="tr-TR" sz="3200" i="1" dirty="0" err="1"/>
              <a:t>Münşeât</a:t>
            </a:r>
            <a:r>
              <a:rPr lang="tr-TR" sz="3200" dirty="0" err="1"/>
              <a:t>’ıdır</a:t>
            </a:r>
            <a:r>
              <a:rPr lang="tr-TR" sz="3200" dirty="0"/>
              <a:t>. </a:t>
            </a:r>
            <a:endParaRPr lang="tr-TR" sz="3200" dirty="0"/>
          </a:p>
        </p:txBody>
      </p:sp>
    </p:spTree>
    <p:extLst>
      <p:ext uri="{BB962C8B-B14F-4D97-AF65-F5344CB8AC3E}">
        <p14:creationId xmlns:p14="http://schemas.microsoft.com/office/powerpoint/2010/main" val="126792393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31</TotalTime>
  <Words>899</Words>
  <Application>Microsoft Office PowerPoint</Application>
  <PresentationFormat>Geniş ekran</PresentationFormat>
  <Paragraphs>30</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Century Gothic</vt:lpstr>
      <vt:lpstr>Wingdings 3</vt:lpstr>
      <vt:lpstr>İyon Toplantı Odası</vt:lpstr>
      <vt:lpstr>SÜNBÜL-ZÂDE VEHBÎ </vt:lpstr>
      <vt:lpstr>HAYATI</vt:lpstr>
      <vt:lpstr>PowerPoint Sunusu</vt:lpstr>
      <vt:lpstr>PowerPoint Sunusu</vt:lpstr>
      <vt:lpstr>PowerPoint Sunusu</vt:lpstr>
      <vt:lpstr>PowerPoint Sunusu</vt:lpstr>
      <vt:lpstr>PowerPoint Sunusu</vt:lpstr>
      <vt:lpstr>ESERLERİ VE ŞAİRLİĞİ</vt:lpstr>
      <vt:lpstr>PowerPoint Sunusu</vt:lpstr>
      <vt:lpstr>PowerPoint Sunusu</vt:lpstr>
      <vt:lpstr>PowerPoint Sunusu</vt:lpstr>
      <vt:lpstr>PowerPoint Sunusu</vt:lpstr>
      <vt:lpstr>PowerPoint Sunusu</vt:lpstr>
      <vt:lpstr>KAYNAKÇA</vt:lpstr>
    </vt:vector>
  </TitlesOfParts>
  <Company>MoTuN TncTR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aaa</dc:creator>
  <cp:lastModifiedBy>aaa</cp:lastModifiedBy>
  <cp:revision>5</cp:revision>
  <dcterms:created xsi:type="dcterms:W3CDTF">2018-04-11T09:16:59Z</dcterms:created>
  <dcterms:modified xsi:type="dcterms:W3CDTF">2018-04-11T09:48:24Z</dcterms:modified>
</cp:coreProperties>
</file>