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B0AD1E-1D83-464B-89F3-CBB236A5D474}" type="datetimeFigureOut">
              <a:rPr lang="tr-TR" smtClean="0"/>
              <a:t>8.01.2020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AACF87-3A4F-4AA3-BE85-C87849D5DA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53680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C1B0D3-A9DF-46FE-9778-C9448FDC3499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236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n-lt"/>
                <a:ea typeface="+mn-ea"/>
              </a:endParaRPr>
            </a:p>
          </p:txBody>
        </p:sp>
        <p:sp>
          <p:nvSpPr>
            <p:cNvPr id="7" name="7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2147483646 w 5760"/>
                <a:gd name="T3" fmla="*/ 0 h 528"/>
                <a:gd name="T4" fmla="*/ 2147483646 w 5760"/>
                <a:gd name="T5" fmla="*/ 2147483646 h 528"/>
                <a:gd name="T6" fmla="*/ 2147483646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8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/>
            </a:p>
          </p:txBody>
        </p:sp>
        <p:cxnSp>
          <p:nvCxnSpPr>
            <p:cNvPr id="10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1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21BB1CA-9DC2-486E-830A-FEA67A64A995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12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13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072FE95F-AB60-4C43-B4E8-D7941E21F8C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08101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FF4AF5-F874-4346-99A5-A900536105E6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ECE959-7BA3-4EEF-99B6-9AB17BDCB88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32089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10AE1E-F301-46E6-937D-1F4FA0F4B9A6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0A0F8-7476-498D-8AEE-3AE07F891D1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218266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152400"/>
            <a:ext cx="9160933" cy="16002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914400" y="1828800"/>
            <a:ext cx="5029200" cy="36576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46800" y="1828800"/>
            <a:ext cx="5029200" cy="36576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E75F3A-7DA8-41C1-9BBE-F216E7FCED5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545562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sz="quarter"/>
          </p:nvPr>
        </p:nvSpPr>
        <p:spPr>
          <a:xfrm>
            <a:off x="914400" y="152400"/>
            <a:ext cx="9160933" cy="16002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914400" y="1828800"/>
            <a:ext cx="5029200" cy="17526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46800" y="1828800"/>
            <a:ext cx="5029200" cy="17526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914400" y="3733800"/>
            <a:ext cx="5029200" cy="17526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46800" y="3733800"/>
            <a:ext cx="5029200" cy="17526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1BA2E0-E8BA-4D7C-AC86-573453626E5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659398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8"/>
            <a:ext cx="10972800" cy="57324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53D02C-A358-44B6-8570-BEF9858B598A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FE0088-2EA9-4A5A-982D-C28B3499C54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482481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481138"/>
            <a:ext cx="10972800" cy="4525962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4612AB-4593-4EA0-BF98-7E2E38EC3057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3FE6BD-DBC8-41DC-A393-D5CCCA7D2CD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27401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8543A-C805-4C9D-8BEF-0AE7E07061B2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0E2979-A044-4E5D-9514-28208029608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65092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 Köşeli Çift Ayraç"/>
          <p:cNvSpPr>
            <a:spLocks noChangeArrowheads="1"/>
          </p:cNvSpPr>
          <p:nvPr/>
        </p:nvSpPr>
        <p:spPr bwMode="auto"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1389A6"/>
              </a:gs>
              <a:gs pos="72000">
                <a:srgbClr val="50B8DA"/>
              </a:gs>
              <a:gs pos="100000">
                <a:srgbClr val="7FC4DD"/>
              </a:gs>
            </a:gsLst>
            <a:lin ang="16200000"/>
          </a:gradFill>
          <a:ln w="3175" cap="rnd">
            <a:solidFill>
              <a:srgbClr val="1E768C"/>
            </a:solidFill>
            <a:miter lim="800000"/>
            <a:headEnd/>
            <a:tailEnd/>
          </a:ln>
          <a:effectLst>
            <a:outerShdw blurRad="63500" dist="26940" dir="5400000" rotWithShape="0">
              <a:srgbClr val="000000">
                <a:alpha val="45999"/>
              </a:srgbClr>
            </a:outerShdw>
          </a:effectLst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5" name="7 Köşeli Çift Ayraç"/>
          <p:cNvSpPr>
            <a:spLocks noChangeArrowheads="1"/>
          </p:cNvSpPr>
          <p:nvPr/>
        </p:nvSpPr>
        <p:spPr bwMode="auto"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1389A6"/>
              </a:gs>
              <a:gs pos="72000">
                <a:srgbClr val="50B8DA"/>
              </a:gs>
              <a:gs pos="100000">
                <a:srgbClr val="7FC4DD"/>
              </a:gs>
            </a:gsLst>
            <a:lin ang="16200000"/>
          </a:gradFill>
          <a:ln w="3175" cap="rnd">
            <a:solidFill>
              <a:srgbClr val="1E768C"/>
            </a:solidFill>
            <a:miter lim="800000"/>
            <a:headEnd/>
            <a:tailEnd/>
          </a:ln>
          <a:effectLst>
            <a:outerShdw blurRad="63500" dist="26940" dir="5400000" rotWithShape="0">
              <a:srgbClr val="000000">
                <a:alpha val="45999"/>
              </a:srgbClr>
            </a:outerShdw>
          </a:effectLst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CE3C4B-57CD-42DA-BBD8-FC09120C442C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BA4EDB-10A2-4FBA-A3FC-472F9CCEEFF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968535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D7519-1292-4EC1-A7B7-ABF4D8F739B2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B24B8D-BDEA-462E-B28A-F29C65A5712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393013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F12525-F34C-4139-87FE-6F0D9C62F768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DF984F-BFF2-46A5-B03A-39ACC962202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95308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D6EEA3-EC2A-4919-BC16-C4DB1CA76F90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CE7B20-5043-4AB1-BC4C-E6454E0982F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031712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007FEF-1FDA-4C21-ACB3-0F9C1B4F93C1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FAC6D2-A2B6-4958-87F2-E8FF911CDAD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02779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FC213F-2B1B-4623-A6C4-76CBDCEFCAD1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4A9231-062F-4D8C-BC39-97E128F699F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439753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7 Serbest Form"/>
          <p:cNvSpPr>
            <a:spLocks/>
          </p:cNvSpPr>
          <p:nvPr/>
        </p:nvSpPr>
        <p:spPr bwMode="auto">
          <a:xfrm>
            <a:off x="666751" y="5945188"/>
            <a:ext cx="6587067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</a:endParaRPr>
          </a:p>
        </p:txBody>
      </p:sp>
      <p:sp>
        <p:nvSpPr>
          <p:cNvPr id="6" name="8 Serbest Form"/>
          <p:cNvSpPr>
            <a:spLocks/>
          </p:cNvSpPr>
          <p:nvPr/>
        </p:nvSpPr>
        <p:spPr bwMode="auto">
          <a:xfrm>
            <a:off x="647700" y="5938838"/>
            <a:ext cx="4921251" cy="933450"/>
          </a:xfrm>
          <a:custGeom>
            <a:avLst/>
            <a:gdLst>
              <a:gd name="T0" fmla="*/ 0 w 5591"/>
              <a:gd name="T1" fmla="*/ 0 h 588"/>
              <a:gd name="T2" fmla="*/ 2147483646 w 5591"/>
              <a:gd name="T3" fmla="*/ 0 h 588"/>
              <a:gd name="T4" fmla="*/ 2147483646 w 5591"/>
              <a:gd name="T5" fmla="*/ 2147483646 h 588"/>
              <a:gd name="T6" fmla="*/ 2147483646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tr-TR" sz="1800"/>
          </a:p>
        </p:txBody>
      </p:sp>
      <p:sp>
        <p:nvSpPr>
          <p:cNvPr id="7" name="9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cxnSp>
        <p:nvCxnSpPr>
          <p:cNvPr id="8" name="10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1 Köşeli Çift Ayraç"/>
          <p:cNvSpPr>
            <a:spLocks noChangeArrowheads="1"/>
          </p:cNvSpPr>
          <p:nvPr/>
        </p:nvSpPr>
        <p:spPr bwMode="auto"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1389A6"/>
              </a:gs>
              <a:gs pos="72000">
                <a:srgbClr val="50B8DA"/>
              </a:gs>
              <a:gs pos="100000">
                <a:srgbClr val="7FC4DD"/>
              </a:gs>
            </a:gsLst>
            <a:lin ang="16200000"/>
          </a:gradFill>
          <a:ln w="3175" cap="rnd">
            <a:solidFill>
              <a:srgbClr val="1E768C"/>
            </a:solidFill>
            <a:miter lim="800000"/>
            <a:headEnd/>
            <a:tailEnd/>
          </a:ln>
          <a:effectLst>
            <a:outerShdw blurRad="63500" dist="26940" dir="5400000" rotWithShape="0">
              <a:srgbClr val="000000">
                <a:alpha val="45999"/>
              </a:srgbClr>
            </a:outerShdw>
          </a:effectLst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12 Köşeli Çift Ayraç"/>
          <p:cNvSpPr>
            <a:spLocks noChangeArrowheads="1"/>
          </p:cNvSpPr>
          <p:nvPr/>
        </p:nvSpPr>
        <p:spPr bwMode="auto"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1389A6"/>
              </a:gs>
              <a:gs pos="72000">
                <a:srgbClr val="50B8DA"/>
              </a:gs>
              <a:gs pos="100000">
                <a:srgbClr val="7FC4DD"/>
              </a:gs>
            </a:gsLst>
            <a:lin ang="16200000"/>
          </a:gradFill>
          <a:ln w="3175" cap="rnd">
            <a:solidFill>
              <a:srgbClr val="1E768C"/>
            </a:solidFill>
            <a:miter lim="800000"/>
            <a:headEnd/>
            <a:tailEnd/>
          </a:ln>
          <a:effectLst>
            <a:outerShdw blurRad="63500" dist="26940" dir="5400000" rotWithShape="0">
              <a:srgbClr val="000000">
                <a:alpha val="45999"/>
              </a:srgbClr>
            </a:outerShdw>
          </a:effectLst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C2AF91-E6BB-4CFF-8F84-CC770A7E33DA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12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1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153BE-D9BE-4701-B319-9FEAF18CDED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116214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666751" y="5945188"/>
            <a:ext cx="6587067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</a:endParaRPr>
          </a:p>
        </p:txBody>
      </p:sp>
      <p:sp>
        <p:nvSpPr>
          <p:cNvPr id="1027" name="11 Serbest Form"/>
          <p:cNvSpPr>
            <a:spLocks/>
          </p:cNvSpPr>
          <p:nvPr/>
        </p:nvSpPr>
        <p:spPr bwMode="auto">
          <a:xfrm>
            <a:off x="647700" y="5938838"/>
            <a:ext cx="4921251" cy="933450"/>
          </a:xfrm>
          <a:custGeom>
            <a:avLst/>
            <a:gdLst>
              <a:gd name="T0" fmla="*/ 0 w 5591"/>
              <a:gd name="T1" fmla="*/ 0 h 588"/>
              <a:gd name="T2" fmla="*/ 2147483646 w 5591"/>
              <a:gd name="T3" fmla="*/ 0 h 588"/>
              <a:gd name="T4" fmla="*/ 2147483646 w 5591"/>
              <a:gd name="T5" fmla="*/ 2147483646 h 588"/>
              <a:gd name="T6" fmla="*/ 2147483646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tr-TR" sz="1800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7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tr-TR" smtClean="0"/>
              <a:t>Asıl başlık stili için tıklatın</a:t>
            </a:r>
            <a:endParaRPr lang="en-US" smtClean="0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Lucida Sans Unicode" pitchFamily="34" charset="0"/>
              </a:defRPr>
            </a:lvl1pPr>
          </a:lstStyle>
          <a:p>
            <a:pPr>
              <a:defRPr/>
            </a:pPr>
            <a:fld id="{4859AD7F-F247-4670-98C1-11877C7629A1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Lucida Sans Unicode" panose="020B0602030504020204" pitchFamily="34" charset="0"/>
              </a:defRPr>
            </a:lvl1pPr>
          </a:lstStyle>
          <a:p>
            <a:pPr>
              <a:defRPr/>
            </a:pPr>
            <a:fld id="{918AF061-5CB9-4F7A-BF0C-664F0F89600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80476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Başlık"/>
          <p:cNvSpPr>
            <a:spLocks noGrp="1"/>
          </p:cNvSpPr>
          <p:nvPr>
            <p:ph type="title" idx="4294967295"/>
          </p:nvPr>
        </p:nvSpPr>
        <p:spPr>
          <a:xfrm>
            <a:off x="4475163" y="799396"/>
            <a:ext cx="6870700" cy="2045226"/>
          </a:xfrm>
        </p:spPr>
        <p:txBody>
          <a:bodyPr rtlCol="0"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2400" dirty="0" err="1" smtClean="0">
                <a:solidFill>
                  <a:srgbClr val="C00000"/>
                </a:solidFill>
                <a:latin typeface="Comic Sans MS" pitchFamily="66" charset="0"/>
                <a:ea typeface="+mj-ea"/>
              </a:rPr>
              <a:t>Microalgal</a:t>
            </a:r>
            <a:r>
              <a:rPr lang="tr-TR" sz="2400" dirty="0" smtClean="0">
                <a:solidFill>
                  <a:srgbClr val="C00000"/>
                </a:solidFill>
                <a:latin typeface="Comic Sans MS" pitchFamily="66" charset="0"/>
                <a:ea typeface="+mj-ea"/>
              </a:rPr>
              <a:t> </a:t>
            </a:r>
            <a:r>
              <a:rPr lang="tr-TR" sz="2400" dirty="0" err="1" smtClean="0">
                <a:solidFill>
                  <a:srgbClr val="C00000"/>
                </a:solidFill>
                <a:latin typeface="Comic Sans MS" pitchFamily="66" charset="0"/>
                <a:ea typeface="+mj-ea"/>
              </a:rPr>
              <a:t>lipids</a:t>
            </a:r>
            <a:r>
              <a:rPr lang="tr-TR" sz="2400" dirty="0" smtClean="0">
                <a:solidFill>
                  <a:srgbClr val="C00000"/>
                </a:solidFill>
                <a:latin typeface="Comic Sans MS" pitchFamily="66" charset="0"/>
                <a:ea typeface="+mj-ea"/>
              </a:rPr>
              <a:t>,</a:t>
            </a:r>
            <a:endParaRPr lang="tr-TR" sz="2400" dirty="0">
              <a:solidFill>
                <a:srgbClr val="C00000"/>
              </a:solidFill>
              <a:latin typeface="Comic Sans MS" pitchFamily="66" charset="0"/>
              <a:ea typeface="+mj-ea"/>
            </a:endParaRPr>
          </a:p>
        </p:txBody>
      </p:sp>
      <p:sp>
        <p:nvSpPr>
          <p:cNvPr id="83971" name="2 İçerik Yer Tutucusu"/>
          <p:cNvSpPr>
            <a:spLocks noGrp="1"/>
          </p:cNvSpPr>
          <p:nvPr>
            <p:ph idx="4294967295"/>
          </p:nvPr>
        </p:nvSpPr>
        <p:spPr>
          <a:xfrm>
            <a:off x="2095500" y="2324473"/>
            <a:ext cx="7696200" cy="3657600"/>
          </a:xfrm>
        </p:spPr>
        <p:txBody>
          <a:bodyPr/>
          <a:lstStyle/>
          <a:p>
            <a:pPr eaLnBrk="1" hangingPunct="1"/>
            <a:endParaRPr lang="en-US" altLang="tr-TR" sz="2400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tr-TR" sz="2400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Chemically similar to vegetable oils</a:t>
            </a:r>
          </a:p>
          <a:p>
            <a:pPr eaLnBrk="1" hangingPunct="1"/>
            <a:endParaRPr lang="en-US" altLang="tr-TR" sz="2400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tr-TR" sz="2400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Triglycerides make up a significant portion of </a:t>
            </a:r>
            <a:r>
              <a:rPr lang="tr-TR" altLang="tr-TR" sz="2400" dirty="0" err="1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lipid</a:t>
            </a:r>
            <a:r>
              <a:rPr lang="en-US" altLang="tr-TR" sz="2400" dirty="0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 </a:t>
            </a:r>
            <a:r>
              <a:rPr lang="en-US" altLang="tr-TR" sz="2400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content</a:t>
            </a:r>
            <a:endParaRPr lang="tr-TR" altLang="tr-TR" sz="2400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31526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Başlık"/>
          <p:cNvSpPr>
            <a:spLocks noGrp="1"/>
          </p:cNvSpPr>
          <p:nvPr>
            <p:ph type="title" idx="4294967295"/>
          </p:nvPr>
        </p:nvSpPr>
        <p:spPr/>
        <p:txBody>
          <a:bodyPr rtlCol="0"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>
                <a:solidFill>
                  <a:srgbClr val="C00000"/>
                </a:solidFill>
                <a:latin typeface="Comic Sans MS" pitchFamily="66" charset="0"/>
                <a:ea typeface="+mj-ea"/>
              </a:rPr>
              <a:t/>
            </a:r>
            <a:br>
              <a:rPr lang="en-US" sz="3200" dirty="0">
                <a:solidFill>
                  <a:srgbClr val="C00000"/>
                </a:solidFill>
                <a:latin typeface="Comic Sans MS" pitchFamily="66" charset="0"/>
                <a:ea typeface="+mj-ea"/>
              </a:rPr>
            </a:br>
            <a:r>
              <a:rPr lang="en-US" sz="3200" dirty="0">
                <a:solidFill>
                  <a:srgbClr val="C00000"/>
                </a:solidFill>
                <a:latin typeface="Comic Sans MS" pitchFamily="66" charset="0"/>
                <a:ea typeface="+mj-ea"/>
              </a:rPr>
              <a:t>In which cases microalgae accumulate </a:t>
            </a:r>
            <a:r>
              <a:rPr lang="tr-TR" sz="3200" dirty="0" err="1" smtClean="0">
                <a:solidFill>
                  <a:srgbClr val="C00000"/>
                </a:solidFill>
                <a:latin typeface="Comic Sans MS" pitchFamily="66" charset="0"/>
                <a:ea typeface="+mj-ea"/>
              </a:rPr>
              <a:t>lipid</a:t>
            </a:r>
            <a:r>
              <a:rPr lang="en-US" sz="3200" dirty="0" smtClean="0">
                <a:solidFill>
                  <a:srgbClr val="C00000"/>
                </a:solidFill>
                <a:latin typeface="Comic Sans MS" pitchFamily="66" charset="0"/>
                <a:ea typeface="+mj-ea"/>
              </a:rPr>
              <a:t> </a:t>
            </a:r>
            <a:r>
              <a:rPr lang="en-US" sz="3200" dirty="0">
                <a:solidFill>
                  <a:srgbClr val="C00000"/>
                </a:solidFill>
                <a:latin typeface="Comic Sans MS" pitchFamily="66" charset="0"/>
                <a:ea typeface="+mj-ea"/>
              </a:rPr>
              <a:t>???</a:t>
            </a:r>
            <a:endParaRPr lang="tr-TR" sz="3200" dirty="0">
              <a:solidFill>
                <a:srgbClr val="C00000"/>
              </a:solidFill>
              <a:latin typeface="Comic Sans MS" pitchFamily="66" charset="0"/>
              <a:ea typeface="+mj-ea"/>
            </a:endParaRPr>
          </a:p>
        </p:txBody>
      </p:sp>
      <p:sp>
        <p:nvSpPr>
          <p:cNvPr id="86019" name="2 İçerik Yer Tutucusu"/>
          <p:cNvSpPr>
            <a:spLocks noGrp="1"/>
          </p:cNvSpPr>
          <p:nvPr>
            <p:ph idx="4294967295"/>
          </p:nvPr>
        </p:nvSpPr>
        <p:spPr>
          <a:xfrm>
            <a:off x="2238376" y="2143125"/>
            <a:ext cx="8215313" cy="3657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altLang="tr-TR" sz="2600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tr-TR" sz="2600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Usually </a:t>
            </a:r>
            <a:r>
              <a:rPr lang="en-US" altLang="tr-TR" sz="2600" dirty="0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20-50</a:t>
            </a:r>
            <a:r>
              <a:rPr lang="en-US" altLang="tr-TR" sz="2600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% of the </a:t>
            </a:r>
            <a:r>
              <a:rPr lang="tr-TR" altLang="tr-TR" sz="2600" dirty="0" err="1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dry</a:t>
            </a:r>
            <a:r>
              <a:rPr lang="tr-TR" altLang="tr-TR" sz="2600" dirty="0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 </a:t>
            </a:r>
            <a:r>
              <a:rPr lang="tr-TR" altLang="tr-TR" sz="2600" dirty="0" err="1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biomass</a:t>
            </a:r>
            <a:r>
              <a:rPr lang="tr-TR" altLang="tr-TR" sz="2600" dirty="0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 </a:t>
            </a:r>
            <a:r>
              <a:rPr lang="en-US" altLang="tr-TR" sz="2600" dirty="0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weight </a:t>
            </a:r>
            <a:r>
              <a:rPr lang="tr-TR" altLang="tr-TR" sz="2600" dirty="0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is </a:t>
            </a:r>
            <a:r>
              <a:rPr lang="tr-TR" altLang="tr-TR" sz="2600" dirty="0" err="1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lipid</a:t>
            </a:r>
            <a:r>
              <a:rPr lang="tr-TR" altLang="tr-TR" sz="2600" dirty="0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. </a:t>
            </a:r>
            <a:r>
              <a:rPr lang="en-US" altLang="tr-TR" sz="2600" dirty="0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In </a:t>
            </a:r>
            <a:r>
              <a:rPr lang="en-US" altLang="tr-TR" sz="2600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some cases </a:t>
            </a:r>
            <a:r>
              <a:rPr lang="tr-TR" altLang="tr-TR" sz="2600" dirty="0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it is </a:t>
            </a:r>
            <a:r>
              <a:rPr lang="en-US" altLang="tr-TR" sz="2600" dirty="0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80</a:t>
            </a:r>
            <a:r>
              <a:rPr lang="en-US" altLang="tr-TR" sz="2600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%.</a:t>
            </a:r>
          </a:p>
          <a:p>
            <a:pPr eaLnBrk="1" hangingPunct="1">
              <a:lnSpc>
                <a:spcPct val="90000"/>
              </a:lnSpc>
            </a:pPr>
            <a:endParaRPr lang="en-US" altLang="tr-TR" sz="2600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tr-TR" sz="2600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In case of excessive photosynthesis</a:t>
            </a:r>
          </a:p>
          <a:p>
            <a:pPr eaLnBrk="1" hangingPunct="1">
              <a:lnSpc>
                <a:spcPct val="90000"/>
              </a:lnSpc>
            </a:pPr>
            <a:endParaRPr lang="en-US" altLang="tr-TR" sz="2600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tr-TR" sz="2600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Heterotroph conditions</a:t>
            </a:r>
          </a:p>
          <a:p>
            <a:pPr eaLnBrk="1" hangingPunct="1">
              <a:lnSpc>
                <a:spcPct val="90000"/>
              </a:lnSpc>
            </a:pPr>
            <a:endParaRPr lang="en-US" altLang="tr-TR" sz="2600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tr-TR" sz="2600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Under stress conditions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z="2600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(nutrient deficiency (N, P), salt, heavy metal stress, etc.)</a:t>
            </a:r>
            <a:endParaRPr lang="tr-TR" altLang="tr-TR" sz="2600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9347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1" name="Metin kutusu 2"/>
          <p:cNvSpPr txBox="1">
            <a:spLocks noChangeArrowheads="1"/>
          </p:cNvSpPr>
          <p:nvPr/>
        </p:nvSpPr>
        <p:spPr bwMode="auto">
          <a:xfrm>
            <a:off x="3352924" y="1710472"/>
            <a:ext cx="41751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Lipid</a:t>
            </a:r>
            <a:r>
              <a:rPr kumimoji="0" lang="tr-TR" altLang="tr-TR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tr-TR" altLang="tr-TR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extraction</a:t>
            </a:r>
            <a:endParaRPr kumimoji="0" lang="tr-TR" altLang="tr-TR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9092" name="Metin kutusu 1"/>
          <p:cNvSpPr txBox="1">
            <a:spLocks noChangeArrowheads="1"/>
          </p:cNvSpPr>
          <p:nvPr/>
        </p:nvSpPr>
        <p:spPr bwMode="auto">
          <a:xfrm>
            <a:off x="2198322" y="2866660"/>
            <a:ext cx="6848963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Usually</a:t>
            </a:r>
            <a:r>
              <a:rPr kumimoji="0" lang="tr-TR" alt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, </a:t>
            </a:r>
            <a:r>
              <a:rPr kumimoji="0" lang="tr-TR" altLang="tr-TR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Bligh</a:t>
            </a:r>
            <a:r>
              <a:rPr kumimoji="0" lang="tr-TR" altLang="tr-T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&amp; </a:t>
            </a:r>
            <a:r>
              <a:rPr kumimoji="0" lang="tr-TR" altLang="tr-TR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Dyer</a:t>
            </a:r>
            <a:r>
              <a:rPr kumimoji="0" lang="tr-TR" altLang="tr-T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, </a:t>
            </a:r>
            <a:r>
              <a:rPr kumimoji="0" lang="tr-TR" alt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1959 </a:t>
            </a:r>
            <a:r>
              <a:rPr kumimoji="0" lang="tr-TR" altLang="tr-TR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method</a:t>
            </a:r>
            <a:endParaRPr kumimoji="0" lang="tr-TR" altLang="tr-TR" sz="3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Chloroform</a:t>
            </a:r>
            <a:r>
              <a:rPr kumimoji="0" lang="tr-TR" alt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tr-TR" altLang="tr-TR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and</a:t>
            </a:r>
            <a:r>
              <a:rPr kumimoji="0" lang="tr-TR" alt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tr-TR" altLang="tr-TR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methanol</a:t>
            </a:r>
            <a:r>
              <a:rPr kumimoji="0" lang="tr-TR" alt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tr-TR" altLang="tr-TR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extraction</a:t>
            </a:r>
            <a:endParaRPr kumimoji="0" lang="tr-TR" altLang="tr-TR" sz="3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altLang="tr-TR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Soxhlet</a:t>
            </a:r>
            <a:r>
              <a:rPr kumimoji="0" lang="tr-TR" alt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is </a:t>
            </a:r>
            <a:r>
              <a:rPr kumimoji="0" lang="tr-TR" altLang="tr-TR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also</a:t>
            </a:r>
            <a:r>
              <a:rPr kumimoji="0" lang="tr-TR" alt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tr-TR" altLang="tr-TR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common</a:t>
            </a:r>
            <a:endParaRPr kumimoji="0" lang="tr-TR" altLang="tr-TR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6630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1 İçerik Yer Tutucusu"/>
          <p:cNvSpPr>
            <a:spLocks noGrp="1"/>
          </p:cNvSpPr>
          <p:nvPr>
            <p:ph idx="4294967295"/>
          </p:nvPr>
        </p:nvSpPr>
        <p:spPr>
          <a:xfrm>
            <a:off x="1524000" y="836614"/>
            <a:ext cx="9144000" cy="5170487"/>
          </a:xfrm>
        </p:spPr>
        <p:txBody>
          <a:bodyPr/>
          <a:lstStyle/>
          <a:p>
            <a:pPr algn="ctr" eaLnBrk="1" hangingPunct="1">
              <a:buNone/>
            </a:pPr>
            <a:r>
              <a:rPr lang="tr-TR" altLang="tr-TR" sz="2400" b="1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		</a:t>
            </a:r>
            <a:r>
              <a:rPr lang="en-US" altLang="tr-TR" sz="2400" b="1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Chemical Modifications to </a:t>
            </a:r>
            <a:r>
              <a:rPr lang="en-US" altLang="tr-TR" sz="2400" b="1" dirty="0" err="1">
                <a:latin typeface="Comic Sans MS" panose="030F0702030302020204" pitchFamily="66" charset="0"/>
                <a:ea typeface="ＭＳ Ｐゴシック" panose="020B0600070205080204" pitchFamily="34" charset="-128"/>
              </a:rPr>
              <a:t>Triacylglycerols</a:t>
            </a:r>
            <a:endParaRPr lang="en-US" altLang="tr-TR" sz="2400" b="1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algn="ctr" eaLnBrk="1" hangingPunct="1">
              <a:buNone/>
            </a:pPr>
            <a:endParaRPr lang="en-US" altLang="tr-TR" sz="2400" b="1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algn="just" eaLnBrk="1" hangingPunct="1">
              <a:buNone/>
            </a:pPr>
            <a:r>
              <a:rPr lang="en-US" altLang="tr-TR" sz="2400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Vegetable oils generally include free fatty acids, phospholipids, sterols, water, odorants and other compounds.</a:t>
            </a:r>
          </a:p>
          <a:p>
            <a:pPr algn="just" eaLnBrk="1" hangingPunct="1">
              <a:buNone/>
            </a:pPr>
            <a:endParaRPr lang="en-US" altLang="tr-TR" sz="2400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algn="just" eaLnBrk="1" hangingPunct="1">
              <a:buNone/>
            </a:pPr>
            <a:r>
              <a:rPr lang="en-US" altLang="tr-TR" sz="2400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Therefore, oil cannot be used as a direct fuel. Vegetable oils have a viscosity of 10-20 times higher than a diesel fuel.</a:t>
            </a:r>
          </a:p>
        </p:txBody>
      </p:sp>
    </p:spTree>
    <p:extLst>
      <p:ext uri="{BB962C8B-B14F-4D97-AF65-F5344CB8AC3E}">
        <p14:creationId xmlns:p14="http://schemas.microsoft.com/office/powerpoint/2010/main" val="7278378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1 İçerik Yer Tutucusu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algn="just" eaLnBrk="1" hangingPunct="1"/>
            <a:endParaRPr lang="en-US" altLang="tr-TR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algn="just" eaLnBrk="1" hangingPunct="1"/>
            <a:r>
              <a:rPr lang="en-US" altLang="tr-TR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The high viscosity, low volatility and polyunsaturated structure of </a:t>
            </a:r>
            <a:r>
              <a:rPr lang="en-US" altLang="tr-TR" dirty="0" err="1">
                <a:latin typeface="Comic Sans MS" panose="030F0702030302020204" pitchFamily="66" charset="0"/>
                <a:ea typeface="ＭＳ Ｐゴシック" panose="020B0600070205080204" pitchFamily="34" charset="-128"/>
              </a:rPr>
              <a:t>triacylglycerols</a:t>
            </a:r>
            <a:r>
              <a:rPr lang="en-US" altLang="tr-TR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 used in place of diesel fuels cause some problems during </a:t>
            </a:r>
            <a:r>
              <a:rPr lang="tr-TR" altLang="tr-TR" dirty="0" err="1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their</a:t>
            </a:r>
            <a:r>
              <a:rPr lang="tr-TR" altLang="tr-TR" dirty="0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 </a:t>
            </a:r>
            <a:r>
              <a:rPr lang="tr-TR" altLang="tr-TR" dirty="0" err="1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usage</a:t>
            </a:r>
            <a:r>
              <a:rPr lang="tr-TR" altLang="tr-TR" dirty="0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79305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1 İçerik Yer Tutucusu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algn="just" eaLnBrk="1" hangingPunct="1">
              <a:defRPr/>
            </a:pPr>
            <a:endParaRPr lang="en-US" dirty="0">
              <a:latin typeface="Comic Sans MS" pitchFamily="66" charset="0"/>
              <a:ea typeface="ＭＳ Ｐゴシック" pitchFamily="34" charset="-128"/>
            </a:endParaRPr>
          </a:p>
          <a:p>
            <a:pPr marL="109537" indent="0" algn="just" eaLnBrk="1" hangingPunct="1">
              <a:buNone/>
              <a:defRPr/>
            </a:pPr>
            <a:r>
              <a:rPr lang="en-US" dirty="0">
                <a:latin typeface="Comic Sans MS" pitchFamily="66" charset="0"/>
                <a:ea typeface="ＭＳ Ｐゴシック" pitchFamily="34" charset="-128"/>
              </a:rPr>
              <a:t>Chemical modifications to solve such </a:t>
            </a:r>
            <a:r>
              <a:rPr lang="en-US" dirty="0" smtClean="0">
                <a:latin typeface="Comic Sans MS" pitchFamily="66" charset="0"/>
                <a:ea typeface="ＭＳ Ｐゴシック" pitchFamily="34" charset="-128"/>
              </a:rPr>
              <a:t>problems</a:t>
            </a:r>
            <a:r>
              <a:rPr lang="tr-TR" dirty="0" smtClean="0">
                <a:latin typeface="Comic Sans MS" pitchFamily="66" charset="0"/>
                <a:ea typeface="ＭＳ Ｐゴシック" pitchFamily="34" charset="-128"/>
              </a:rPr>
              <a:t> </a:t>
            </a:r>
            <a:r>
              <a:rPr lang="tr-TR" dirty="0" err="1" smtClean="0">
                <a:latin typeface="Comic Sans MS" pitchFamily="66" charset="0"/>
                <a:ea typeface="ＭＳ Ｐゴシック" pitchFamily="34" charset="-128"/>
              </a:rPr>
              <a:t>are</a:t>
            </a:r>
            <a:r>
              <a:rPr lang="tr-TR" dirty="0" smtClean="0">
                <a:latin typeface="Comic Sans MS" pitchFamily="66" charset="0"/>
                <a:ea typeface="ＭＳ Ｐゴシック" pitchFamily="34" charset="-128"/>
              </a:rPr>
              <a:t>; </a:t>
            </a:r>
            <a:endParaRPr lang="en-US" dirty="0">
              <a:latin typeface="Comic Sans MS" pitchFamily="66" charset="0"/>
              <a:ea typeface="ＭＳ Ｐゴシック" pitchFamily="34" charset="-128"/>
            </a:endParaRPr>
          </a:p>
          <a:p>
            <a:pPr algn="just" eaLnBrk="1" hangingPunct="1">
              <a:defRPr/>
            </a:pPr>
            <a:r>
              <a:rPr lang="en-US" dirty="0">
                <a:latin typeface="Comic Sans MS" pitchFamily="66" charset="0"/>
                <a:ea typeface="ＭＳ Ｐゴシック" pitchFamily="34" charset="-128"/>
              </a:rPr>
              <a:t>dilution,</a:t>
            </a:r>
          </a:p>
          <a:p>
            <a:pPr algn="just" eaLnBrk="1" hangingPunct="1">
              <a:defRPr/>
            </a:pPr>
            <a:r>
              <a:rPr lang="en-US" dirty="0">
                <a:latin typeface="Comic Sans MS" pitchFamily="66" charset="0"/>
                <a:ea typeface="ＭＳ Ｐゴシック" pitchFamily="34" charset="-128"/>
              </a:rPr>
              <a:t>micro-emulsification,</a:t>
            </a:r>
          </a:p>
          <a:p>
            <a:pPr algn="just" eaLnBrk="1" hangingPunct="1">
              <a:defRPr/>
            </a:pPr>
            <a:r>
              <a:rPr lang="en-US" dirty="0">
                <a:latin typeface="Comic Sans MS" pitchFamily="66" charset="0"/>
                <a:ea typeface="ＭＳ Ｐゴシック" pitchFamily="34" charset="-128"/>
              </a:rPr>
              <a:t>pyrolysis and</a:t>
            </a:r>
          </a:p>
          <a:p>
            <a:pPr algn="just" eaLnBrk="1" hangingPunct="1">
              <a:defRPr/>
            </a:pPr>
            <a:r>
              <a:rPr lang="en-US" dirty="0">
                <a:latin typeface="Comic Sans MS" pitchFamily="66" charset="0"/>
                <a:ea typeface="ＭＳ Ｐゴシック" pitchFamily="34" charset="-128"/>
              </a:rPr>
              <a:t>Transesterification</a:t>
            </a:r>
            <a:endParaRPr lang="en-US" dirty="0" smtClean="0">
              <a:latin typeface="Comic Sans MS" pitchFamily="66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195068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119</Words>
  <Application>Microsoft Office PowerPoint</Application>
  <PresentationFormat>Geniş ekran</PresentationFormat>
  <Paragraphs>34</Paragraphs>
  <Slides>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5" baseType="lpstr">
      <vt:lpstr>ＭＳ Ｐゴシック</vt:lpstr>
      <vt:lpstr>Arial</vt:lpstr>
      <vt:lpstr>Calibri</vt:lpstr>
      <vt:lpstr>Comic Sans MS</vt:lpstr>
      <vt:lpstr>Lucida Sans Unicode</vt:lpstr>
      <vt:lpstr>Verdana</vt:lpstr>
      <vt:lpstr>Wingdings 2</vt:lpstr>
      <vt:lpstr>Wingdings 3</vt:lpstr>
      <vt:lpstr>Kalabalık</vt:lpstr>
      <vt:lpstr>Microalgal lipids,</vt:lpstr>
      <vt:lpstr> In which cases microalgae accumulate lipid ???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Microalgal lipids,</dc:title>
  <dc:creator>Sevgi ERTUĞRUL</dc:creator>
  <cp:lastModifiedBy>Sevgi ERTUĞRUL</cp:lastModifiedBy>
  <cp:revision>1</cp:revision>
  <dcterms:created xsi:type="dcterms:W3CDTF">2020-01-08T06:00:06Z</dcterms:created>
  <dcterms:modified xsi:type="dcterms:W3CDTF">2020-01-08T06:00:15Z</dcterms:modified>
</cp:coreProperties>
</file>