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B0AD1E-1D83-464B-89F3-CBB236A5D474}" type="datetimeFigureOut">
              <a:rPr lang="tr-TR" smtClean="0"/>
              <a:t>8.01.2020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ACF87-3A4F-4AA3-BE85-C87849D5DA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368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C1B0D3-A9DF-46FE-9778-C9448FDC349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236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ea typeface="+mn-ea"/>
              </a:endParaRPr>
            </a:p>
          </p:txBody>
        </p:sp>
        <p:sp>
          <p:nvSpPr>
            <p:cNvPr id="7" name="7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21BB1CA-9DC2-486E-830A-FEA67A64A995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E95F-AB60-4C43-B4E8-D7941E21F8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08101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F4AF5-F874-4346-99A5-A900536105E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CE959-7BA3-4EEF-99B6-9AB17BDCB88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32089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0AE1E-F301-46E6-937D-1F4FA0F4B9A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0A0F8-7476-498D-8AEE-3AE07F891D1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21826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75F3A-7DA8-41C1-9BBE-F216E7FCED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4556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468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9144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468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BA2E0-E8BA-4D7C-AC86-573453626E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5939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732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3D02C-A358-44B6-8570-BEF9858B598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E0088-2EA9-4A5A-982D-C28B3499C54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48248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612AB-4593-4EA0-BF98-7E2E38EC3057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FE6BD-DBC8-41DC-A393-D5CCCA7D2CD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27401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8543A-C805-4C9D-8BEF-0AE7E07061B2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E2979-A044-4E5D-9514-28208029608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6509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Köşeli Çift Ayraç"/>
          <p:cNvSpPr>
            <a:spLocks noChangeArrowheads="1"/>
          </p:cNvSpPr>
          <p:nvPr/>
        </p:nvSpPr>
        <p:spPr bwMode="auto"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7 Köşeli Çift Ayraç"/>
          <p:cNvSpPr>
            <a:spLocks noChangeArrowheads="1"/>
          </p:cNvSpPr>
          <p:nvPr/>
        </p:nvSpPr>
        <p:spPr bwMode="auto"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E3C4B-57CD-42DA-BBD8-FC09120C442C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A4EDB-10A2-4FBA-A3FC-472F9CCEEF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968535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D7519-1292-4EC1-A7B7-ABF4D8F739B2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24B8D-BDEA-462E-B28A-F29C65A571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393013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12525-F34C-4139-87FE-6F0D9C62F768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F984F-BFF2-46A5-B03A-39ACC962202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95308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6EEA3-EC2A-4919-BC16-C4DB1CA76F90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7B20-5043-4AB1-BC4C-E6454E0982F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03171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07FEF-1FDA-4C21-ACB3-0F9C1B4F93C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AC6D2-A2B6-4958-87F2-E8FF911CDAD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02779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213F-2B1B-4623-A6C4-76CBDCEFCAD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A9231-062F-4D8C-BC39-97E128F699F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43975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6" name="8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7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Köşeli Çift Ayraç"/>
          <p:cNvSpPr>
            <a:spLocks noChangeArrowheads="1"/>
          </p:cNvSpPr>
          <p:nvPr/>
        </p:nvSpPr>
        <p:spPr bwMode="auto"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12 Köşeli Çift Ayraç"/>
          <p:cNvSpPr>
            <a:spLocks noChangeArrowheads="1"/>
          </p:cNvSpPr>
          <p:nvPr/>
        </p:nvSpPr>
        <p:spPr bwMode="auto"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2AF91-E6BB-4CFF-8F84-CC770A7E33D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153BE-D9BE-4701-B319-9FEAF18CDED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16214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7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Lucida Sans Unicode" pitchFamily="34" charset="0"/>
              </a:defRPr>
            </a:lvl1pPr>
          </a:lstStyle>
          <a:p>
            <a:pPr>
              <a:defRPr/>
            </a:pPr>
            <a:fld id="{4859AD7F-F247-4670-98C1-11877C7629A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918AF061-5CB9-4F7A-BF0C-664F0F89600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8047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 idx="4294967295"/>
          </p:nvPr>
        </p:nvSpPr>
        <p:spPr>
          <a:xfrm>
            <a:off x="4475163" y="799396"/>
            <a:ext cx="6870700" cy="2045226"/>
          </a:xfrm>
        </p:spPr>
        <p:txBody>
          <a:bodyPr rtlCol="0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400" dirty="0" err="1" smtClean="0">
                <a:solidFill>
                  <a:srgbClr val="C00000"/>
                </a:solidFill>
                <a:latin typeface="Comic Sans MS" pitchFamily="66" charset="0"/>
                <a:ea typeface="+mj-ea"/>
              </a:rPr>
              <a:t>Microalgal</a:t>
            </a:r>
            <a:r>
              <a:rPr lang="tr-TR" sz="2400" dirty="0" smtClean="0">
                <a:solidFill>
                  <a:srgbClr val="C00000"/>
                </a:solidFill>
                <a:latin typeface="Comic Sans MS" pitchFamily="66" charset="0"/>
                <a:ea typeface="+mj-ea"/>
              </a:rPr>
              <a:t> </a:t>
            </a:r>
            <a:r>
              <a:rPr lang="tr-TR" sz="2400" dirty="0" err="1" smtClean="0">
                <a:solidFill>
                  <a:srgbClr val="C00000"/>
                </a:solidFill>
                <a:latin typeface="Comic Sans MS" pitchFamily="66" charset="0"/>
                <a:ea typeface="+mj-ea"/>
              </a:rPr>
              <a:t>lipids</a:t>
            </a:r>
            <a:r>
              <a:rPr lang="tr-TR" sz="2400" dirty="0" smtClean="0">
                <a:solidFill>
                  <a:srgbClr val="C00000"/>
                </a:solidFill>
                <a:latin typeface="Comic Sans MS" pitchFamily="66" charset="0"/>
                <a:ea typeface="+mj-ea"/>
              </a:rPr>
              <a:t>,</a:t>
            </a:r>
            <a:endParaRPr lang="tr-TR" sz="2400" dirty="0">
              <a:solidFill>
                <a:srgbClr val="C00000"/>
              </a:solidFill>
              <a:latin typeface="Comic Sans MS" pitchFamily="66" charset="0"/>
              <a:ea typeface="+mj-ea"/>
            </a:endParaRPr>
          </a:p>
        </p:txBody>
      </p:sp>
      <p:sp>
        <p:nvSpPr>
          <p:cNvPr id="83971" name="2 İçerik Yer Tutucusu"/>
          <p:cNvSpPr>
            <a:spLocks noGrp="1"/>
          </p:cNvSpPr>
          <p:nvPr>
            <p:ph idx="4294967295"/>
          </p:nvPr>
        </p:nvSpPr>
        <p:spPr>
          <a:xfrm>
            <a:off x="2095500" y="2324473"/>
            <a:ext cx="7696200" cy="3657600"/>
          </a:xfrm>
        </p:spPr>
        <p:txBody>
          <a:bodyPr/>
          <a:lstStyle/>
          <a:p>
            <a:pPr eaLnBrk="1" hangingPunct="1"/>
            <a:endParaRPr lang="en-US" altLang="tr-TR" sz="24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tr-TR" sz="24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Chemically similar to vegetable oils</a:t>
            </a:r>
          </a:p>
          <a:p>
            <a:pPr eaLnBrk="1" hangingPunct="1"/>
            <a:endParaRPr lang="en-US" altLang="tr-TR" sz="24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tr-TR" sz="24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Triglycerides make up a significant portion of </a:t>
            </a:r>
            <a:r>
              <a:rPr lang="tr-TR" altLang="tr-TR" sz="2400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lipid</a:t>
            </a:r>
            <a:r>
              <a:rPr lang="en-US" altLang="tr-TR" sz="24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tr-TR" sz="24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content</a:t>
            </a:r>
            <a:endParaRPr lang="tr-TR" altLang="tr-TR" sz="24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152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 idx="4294967295"/>
          </p:nvPr>
        </p:nvSpPr>
        <p:spPr/>
        <p:txBody>
          <a:bodyPr rtlCol="0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C00000"/>
                </a:solidFill>
                <a:latin typeface="Comic Sans MS" pitchFamily="66" charset="0"/>
                <a:ea typeface="+mj-ea"/>
              </a:rPr>
              <a:t/>
            </a:r>
            <a:br>
              <a:rPr lang="en-US" sz="3200" dirty="0">
                <a:solidFill>
                  <a:srgbClr val="C00000"/>
                </a:solidFill>
                <a:latin typeface="Comic Sans MS" pitchFamily="66" charset="0"/>
                <a:ea typeface="+mj-ea"/>
              </a:rPr>
            </a:br>
            <a:r>
              <a:rPr lang="en-US" sz="3200" dirty="0">
                <a:solidFill>
                  <a:srgbClr val="C00000"/>
                </a:solidFill>
                <a:latin typeface="Comic Sans MS" pitchFamily="66" charset="0"/>
                <a:ea typeface="+mj-ea"/>
              </a:rPr>
              <a:t>In which cases microalgae accumulate </a:t>
            </a:r>
            <a:r>
              <a:rPr lang="tr-TR" sz="3200" dirty="0" err="1" smtClean="0">
                <a:solidFill>
                  <a:srgbClr val="C00000"/>
                </a:solidFill>
                <a:latin typeface="Comic Sans MS" pitchFamily="66" charset="0"/>
                <a:ea typeface="+mj-ea"/>
              </a:rPr>
              <a:t>lipid</a:t>
            </a:r>
            <a:r>
              <a:rPr lang="en-US" sz="3200" dirty="0" smtClean="0">
                <a:solidFill>
                  <a:srgbClr val="C00000"/>
                </a:solidFill>
                <a:latin typeface="Comic Sans MS" pitchFamily="66" charset="0"/>
                <a:ea typeface="+mj-ea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Comic Sans MS" pitchFamily="66" charset="0"/>
                <a:ea typeface="+mj-ea"/>
              </a:rPr>
              <a:t>???</a:t>
            </a:r>
            <a:endParaRPr lang="tr-TR" sz="3200" dirty="0">
              <a:solidFill>
                <a:srgbClr val="C00000"/>
              </a:solidFill>
              <a:latin typeface="Comic Sans MS" pitchFamily="66" charset="0"/>
              <a:ea typeface="+mj-ea"/>
            </a:endParaRPr>
          </a:p>
        </p:txBody>
      </p:sp>
      <p:sp>
        <p:nvSpPr>
          <p:cNvPr id="86019" name="2 İçerik Yer Tutucusu"/>
          <p:cNvSpPr>
            <a:spLocks noGrp="1"/>
          </p:cNvSpPr>
          <p:nvPr>
            <p:ph idx="4294967295"/>
          </p:nvPr>
        </p:nvSpPr>
        <p:spPr>
          <a:xfrm>
            <a:off x="2238376" y="2143125"/>
            <a:ext cx="8215313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tr-TR" sz="26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Usually </a:t>
            </a:r>
            <a:r>
              <a:rPr lang="en-US" altLang="tr-TR" sz="26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20-50</a:t>
            </a:r>
            <a:r>
              <a:rPr lang="en-US" altLang="tr-TR" sz="26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% of the </a:t>
            </a:r>
            <a:r>
              <a:rPr lang="tr-TR" altLang="tr-TR" sz="2600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dry</a:t>
            </a:r>
            <a:r>
              <a:rPr lang="tr-TR" altLang="tr-TR" sz="26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sz="2600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biomass</a:t>
            </a:r>
            <a:r>
              <a:rPr lang="tr-TR" altLang="tr-TR" sz="26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tr-TR" sz="26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weight </a:t>
            </a:r>
            <a:r>
              <a:rPr lang="tr-TR" altLang="tr-TR" sz="26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is </a:t>
            </a:r>
            <a:r>
              <a:rPr lang="tr-TR" altLang="tr-TR" sz="2600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lipid</a:t>
            </a:r>
            <a:r>
              <a:rPr lang="tr-TR" altLang="tr-TR" sz="26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. </a:t>
            </a:r>
            <a:r>
              <a:rPr lang="en-US" altLang="tr-TR" sz="26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In </a:t>
            </a:r>
            <a:r>
              <a:rPr lang="en-US" altLang="tr-TR" sz="26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some cases </a:t>
            </a:r>
            <a:r>
              <a:rPr lang="tr-TR" altLang="tr-TR" sz="26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it is </a:t>
            </a:r>
            <a:r>
              <a:rPr lang="en-US" altLang="tr-TR" sz="2600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80</a:t>
            </a:r>
            <a:r>
              <a:rPr lang="en-US" altLang="tr-TR" sz="26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%.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In case of excessive photosynthesis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Heterotroph conditions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Under stress conditions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(nutrient deficiency (N, P), salt, heavy metal stress, etc.)</a:t>
            </a:r>
            <a:endParaRPr lang="tr-TR" altLang="tr-TR" sz="26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347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Metin kutusu 2"/>
          <p:cNvSpPr txBox="1">
            <a:spLocks noChangeArrowheads="1"/>
          </p:cNvSpPr>
          <p:nvPr/>
        </p:nvSpPr>
        <p:spPr bwMode="auto">
          <a:xfrm>
            <a:off x="3352924" y="1710472"/>
            <a:ext cx="4175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Lipid</a:t>
            </a:r>
            <a:r>
              <a:rPr kumimoji="0" lang="tr-TR" altLang="tr-T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tr-TR" altLang="tr-T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extraction</a:t>
            </a:r>
            <a:endParaRPr kumimoji="0" lang="tr-TR" altLang="tr-T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9092" name="Metin kutusu 1"/>
          <p:cNvSpPr txBox="1">
            <a:spLocks noChangeArrowheads="1"/>
          </p:cNvSpPr>
          <p:nvPr/>
        </p:nvSpPr>
        <p:spPr bwMode="auto">
          <a:xfrm>
            <a:off x="2198322" y="2866660"/>
            <a:ext cx="684896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Usually</a:t>
            </a:r>
            <a:r>
              <a:rPr kumimoji="0" lang="tr-TR" alt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, </a:t>
            </a:r>
            <a:r>
              <a:rPr kumimoji="0" lang="tr-TR" altLang="tr-TR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Bligh</a:t>
            </a:r>
            <a:r>
              <a:rPr kumimoji="0" lang="tr-TR" altLang="tr-T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&amp; </a:t>
            </a:r>
            <a:r>
              <a:rPr kumimoji="0" lang="tr-TR" altLang="tr-TR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Dyer</a:t>
            </a:r>
            <a:r>
              <a:rPr kumimoji="0" lang="tr-TR" altLang="tr-T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, </a:t>
            </a:r>
            <a:r>
              <a:rPr kumimoji="0" lang="tr-TR" alt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1959 </a:t>
            </a:r>
            <a:r>
              <a:rPr kumimoji="0" lang="tr-TR" alt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method</a:t>
            </a:r>
            <a:endParaRPr kumimoji="0" lang="tr-TR" altLang="tr-TR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Chloroform</a:t>
            </a:r>
            <a:r>
              <a:rPr kumimoji="0" lang="tr-TR" alt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tr-TR" alt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and</a:t>
            </a:r>
            <a:r>
              <a:rPr kumimoji="0" lang="tr-TR" alt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tr-TR" alt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methanol</a:t>
            </a:r>
            <a:r>
              <a:rPr kumimoji="0" lang="tr-TR" alt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tr-TR" alt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extraction</a:t>
            </a:r>
            <a:endParaRPr kumimoji="0" lang="tr-TR" altLang="tr-TR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Soxhlet</a:t>
            </a:r>
            <a:r>
              <a:rPr kumimoji="0" lang="tr-TR" alt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is </a:t>
            </a:r>
            <a:r>
              <a:rPr kumimoji="0" lang="tr-TR" alt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also</a:t>
            </a:r>
            <a:r>
              <a:rPr kumimoji="0" lang="tr-TR" alt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tr-TR" alt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common</a:t>
            </a:r>
            <a:endParaRPr kumimoji="0" lang="tr-TR" altLang="tr-T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30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İçerik Yer Tutucusu"/>
          <p:cNvSpPr>
            <a:spLocks noGrp="1"/>
          </p:cNvSpPr>
          <p:nvPr>
            <p:ph idx="4294967295"/>
          </p:nvPr>
        </p:nvSpPr>
        <p:spPr>
          <a:xfrm>
            <a:off x="1524000" y="836614"/>
            <a:ext cx="9144000" cy="5170487"/>
          </a:xfrm>
        </p:spPr>
        <p:txBody>
          <a:bodyPr/>
          <a:lstStyle/>
          <a:p>
            <a:pPr algn="ctr" eaLnBrk="1" hangingPunct="1">
              <a:buNone/>
            </a:pPr>
            <a:r>
              <a:rPr lang="tr-TR" altLang="tr-TR" sz="2400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		</a:t>
            </a:r>
            <a:r>
              <a:rPr lang="en-US" altLang="tr-TR" sz="2400" b="1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Chemical Modifications to </a:t>
            </a:r>
            <a:r>
              <a:rPr lang="en-US" altLang="tr-TR" sz="2400" b="1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Triacylglycerols</a:t>
            </a:r>
            <a:endParaRPr lang="en-US" altLang="tr-TR" sz="24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ctr" eaLnBrk="1" hangingPunct="1">
              <a:buNone/>
            </a:pPr>
            <a:endParaRPr lang="en-US" altLang="tr-TR" sz="2400" b="1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>
              <a:buNone/>
            </a:pPr>
            <a:r>
              <a:rPr lang="en-US" altLang="tr-TR" sz="24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Vegetable oils generally include free fatty acids, phospholipids, sterols, water, odorants and other compounds.</a:t>
            </a:r>
          </a:p>
          <a:p>
            <a:pPr algn="just" eaLnBrk="1" hangingPunct="1">
              <a:buNone/>
            </a:pPr>
            <a:endParaRPr lang="en-US" altLang="tr-TR" sz="2400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>
              <a:buNone/>
            </a:pPr>
            <a:r>
              <a:rPr lang="en-US" altLang="tr-TR" sz="2400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Therefore, oil cannot be used as a direct fuel. Vegetable oils have a viscosity of 10-20 times higher than a diesel fuel.</a:t>
            </a:r>
          </a:p>
        </p:txBody>
      </p:sp>
    </p:spTree>
    <p:extLst>
      <p:ext uri="{BB962C8B-B14F-4D97-AF65-F5344CB8AC3E}">
        <p14:creationId xmlns:p14="http://schemas.microsoft.com/office/powerpoint/2010/main" val="727837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 eaLnBrk="1" hangingPunct="1"/>
            <a:endParaRPr lang="en-US" altLang="tr-TR" dirty="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 algn="just" eaLnBrk="1" hangingPunct="1"/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 high viscosity, low volatility and polyunsaturated structure of </a:t>
            </a:r>
            <a:r>
              <a:rPr lang="en-US" altLang="tr-TR" dirty="0" err="1">
                <a:latin typeface="Comic Sans MS" panose="030F0702030302020204" pitchFamily="66" charset="0"/>
                <a:ea typeface="ＭＳ Ｐゴシック" panose="020B0600070205080204" pitchFamily="34" charset="-128"/>
              </a:rPr>
              <a:t>triacylglycerols</a:t>
            </a:r>
            <a:r>
              <a:rPr lang="en-US" altLang="tr-TR" dirty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used in place of diesel fuels cause some problems during </a:t>
            </a: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their</a:t>
            </a: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tr-TR" altLang="tr-TR" dirty="0" err="1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usage</a:t>
            </a:r>
            <a:r>
              <a:rPr lang="tr-TR" altLang="tr-TR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9305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 eaLnBrk="1" hangingPunct="1">
              <a:defRPr/>
            </a:pPr>
            <a:endParaRPr lang="en-US" dirty="0">
              <a:latin typeface="Comic Sans MS" pitchFamily="66" charset="0"/>
              <a:ea typeface="ＭＳ Ｐゴシック" pitchFamily="34" charset="-128"/>
            </a:endParaRPr>
          </a:p>
          <a:p>
            <a:pPr marL="109537" indent="0" algn="just" eaLnBrk="1" hangingPunct="1">
              <a:buNone/>
              <a:defRPr/>
            </a:pPr>
            <a:r>
              <a:rPr lang="en-US" dirty="0">
                <a:latin typeface="Comic Sans MS" pitchFamily="66" charset="0"/>
                <a:ea typeface="ＭＳ Ｐゴシック" pitchFamily="34" charset="-128"/>
              </a:rPr>
              <a:t>Chemical modifications to solve such </a:t>
            </a:r>
            <a:r>
              <a:rPr lang="en-US" dirty="0" smtClean="0">
                <a:latin typeface="Comic Sans MS" pitchFamily="66" charset="0"/>
                <a:ea typeface="ＭＳ Ｐゴシック" pitchFamily="34" charset="-128"/>
              </a:rPr>
              <a:t>problems</a:t>
            </a:r>
            <a:r>
              <a:rPr lang="tr-TR" dirty="0" smtClean="0">
                <a:latin typeface="Comic Sans MS" pitchFamily="66" charset="0"/>
                <a:ea typeface="ＭＳ Ｐゴシック" pitchFamily="34" charset="-128"/>
              </a:rPr>
              <a:t> </a:t>
            </a:r>
            <a:r>
              <a:rPr lang="tr-TR" dirty="0" err="1" smtClean="0">
                <a:latin typeface="Comic Sans MS" pitchFamily="66" charset="0"/>
                <a:ea typeface="ＭＳ Ｐゴシック" pitchFamily="34" charset="-128"/>
              </a:rPr>
              <a:t>are</a:t>
            </a:r>
            <a:r>
              <a:rPr lang="tr-TR" dirty="0" smtClean="0">
                <a:latin typeface="Comic Sans MS" pitchFamily="66" charset="0"/>
                <a:ea typeface="ＭＳ Ｐゴシック" pitchFamily="34" charset="-128"/>
              </a:rPr>
              <a:t>; </a:t>
            </a:r>
            <a:endParaRPr lang="en-US" dirty="0">
              <a:latin typeface="Comic Sans MS" pitchFamily="66" charset="0"/>
              <a:ea typeface="ＭＳ Ｐゴシック" pitchFamily="34" charset="-128"/>
            </a:endParaRPr>
          </a:p>
          <a:p>
            <a:pPr algn="just" eaLnBrk="1" hangingPunct="1">
              <a:defRPr/>
            </a:pPr>
            <a:r>
              <a:rPr lang="en-US" dirty="0">
                <a:latin typeface="Comic Sans MS" pitchFamily="66" charset="0"/>
                <a:ea typeface="ＭＳ Ｐゴシック" pitchFamily="34" charset="-128"/>
              </a:rPr>
              <a:t>dilution,</a:t>
            </a:r>
          </a:p>
          <a:p>
            <a:pPr algn="just" eaLnBrk="1" hangingPunct="1">
              <a:defRPr/>
            </a:pPr>
            <a:r>
              <a:rPr lang="en-US" dirty="0">
                <a:latin typeface="Comic Sans MS" pitchFamily="66" charset="0"/>
                <a:ea typeface="ＭＳ Ｐゴシック" pitchFamily="34" charset="-128"/>
              </a:rPr>
              <a:t>micro-emulsification,</a:t>
            </a:r>
          </a:p>
          <a:p>
            <a:pPr algn="just" eaLnBrk="1" hangingPunct="1">
              <a:defRPr/>
            </a:pPr>
            <a:r>
              <a:rPr lang="en-US" dirty="0">
                <a:latin typeface="Comic Sans MS" pitchFamily="66" charset="0"/>
                <a:ea typeface="ＭＳ Ｐゴシック" pitchFamily="34" charset="-128"/>
              </a:rPr>
              <a:t>pyrolysis and</a:t>
            </a:r>
          </a:p>
          <a:p>
            <a:pPr algn="just" eaLnBrk="1" hangingPunct="1">
              <a:defRPr/>
            </a:pPr>
            <a:r>
              <a:rPr lang="en-US" dirty="0">
                <a:latin typeface="Comic Sans MS" pitchFamily="66" charset="0"/>
                <a:ea typeface="ＭＳ Ｐゴシック" pitchFamily="34" charset="-128"/>
              </a:rPr>
              <a:t>Transesterification</a:t>
            </a:r>
            <a:endParaRPr lang="en-US" dirty="0" smtClean="0">
              <a:latin typeface="Comic Sans MS" pitchFamily="66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9506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Geniş ekran</PresentationFormat>
  <Paragraphs>34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5" baseType="lpstr">
      <vt:lpstr>ＭＳ Ｐゴシック</vt:lpstr>
      <vt:lpstr>Arial</vt:lpstr>
      <vt:lpstr>Calibri</vt:lpstr>
      <vt:lpstr>Comic Sans MS</vt:lpstr>
      <vt:lpstr>Lucida Sans Unicode</vt:lpstr>
      <vt:lpstr>Verdana</vt:lpstr>
      <vt:lpstr>Wingdings 2</vt:lpstr>
      <vt:lpstr>Wingdings 3</vt:lpstr>
      <vt:lpstr>Kalabalık</vt:lpstr>
      <vt:lpstr>Microalgal lipids,</vt:lpstr>
      <vt:lpstr> In which cases microalgae accumulate lipid ???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Microalgal lipids,</dc:title>
  <dc:creator>Sevgi ERTUĞRUL</dc:creator>
  <cp:lastModifiedBy>Sevgi ERTUĞRUL</cp:lastModifiedBy>
  <cp:revision>1</cp:revision>
  <dcterms:created xsi:type="dcterms:W3CDTF">2020-01-08T06:00:06Z</dcterms:created>
  <dcterms:modified xsi:type="dcterms:W3CDTF">2020-01-08T06:00:15Z</dcterms:modified>
</cp:coreProperties>
</file>