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318" r:id="rId3"/>
    <p:sldId id="319" r:id="rId4"/>
    <p:sldId id="320" r:id="rId5"/>
    <p:sldId id="321" r:id="rId6"/>
    <p:sldId id="323" r:id="rId7"/>
    <p:sldId id="324" r:id="rId8"/>
    <p:sldId id="325" r:id="rId9"/>
    <p:sldId id="326" r:id="rId10"/>
    <p:sldId id="329" r:id="rId11"/>
    <p:sldId id="330" r:id="rId12"/>
    <p:sldId id="331" r:id="rId13"/>
    <p:sldId id="332" r:id="rId14"/>
    <p:sldId id="333" r:id="rId15"/>
    <p:sldId id="301" r:id="rId16"/>
    <p:sldId id="302" r:id="rId17"/>
    <p:sldId id="312" r:id="rId18"/>
    <p:sldId id="328" r:id="rId19"/>
    <p:sldId id="310" r:id="rId20"/>
    <p:sldId id="303" r:id="rId21"/>
    <p:sldId id="317" r:id="rId22"/>
    <p:sldId id="313" r:id="rId23"/>
    <p:sldId id="314" r:id="rId24"/>
    <p:sldId id="304" r:id="rId25"/>
    <p:sldId id="305" r:id="rId26"/>
    <p:sldId id="306" r:id="rId27"/>
    <p:sldId id="307" r:id="rId28"/>
    <p:sldId id="308" r:id="rId29"/>
    <p:sldId id="334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EDC30-77C6-4F3B-9EF1-1760312B9C7C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00973-8E18-4043-B250-129331FE3C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75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Hedef kitle, sorun/ keşfetme,</a:t>
            </a:r>
            <a:r>
              <a:rPr lang="tr-TR" baseline="0" dirty="0" smtClean="0"/>
              <a:t> karşılaştırma, sonuç ortaya koyma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00973-8E18-4043-B250-129331FE3CC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787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211FB7-2BB5-46E8-AB73-6EC979DA1927}" type="datetimeFigureOut">
              <a:rPr lang="tr-TR" smtClean="0"/>
              <a:pPr/>
              <a:t>27.10.2023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174633-2E3E-4BCE-B14B-FCD85721B6A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BİLGİYİ ARAMA VE ERİŞİM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93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Etkili Arama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i="1" dirty="0">
                <a:solidFill>
                  <a:srgbClr val="FF0000"/>
                </a:solidFill>
              </a:rPr>
              <a:t>Arama Terimlerinin Seçimi: </a:t>
            </a:r>
            <a:endParaRPr lang="tr-TR" b="1" i="1" dirty="0" smtClean="0">
              <a:solidFill>
                <a:srgbClr val="FF0000"/>
              </a:solidFill>
            </a:endParaRPr>
          </a:p>
          <a:p>
            <a:endParaRPr lang="tr-TR" i="1" dirty="0" smtClean="0"/>
          </a:p>
          <a:p>
            <a:pPr algn="just"/>
            <a:r>
              <a:rPr lang="tr-TR" dirty="0" smtClean="0"/>
              <a:t>Arama </a:t>
            </a:r>
            <a:r>
              <a:rPr lang="tr-TR" dirty="0"/>
              <a:t>motorları, arama kutusuna girilen anahtar kelimeler üzerinde işlem </a:t>
            </a:r>
            <a:r>
              <a:rPr lang="tr-TR" dirty="0" smtClean="0"/>
              <a:t>yaptığından bu </a:t>
            </a:r>
            <a:r>
              <a:rPr lang="tr-TR" dirty="0"/>
              <a:t>sözcüklerin belirlenmesinde dikkat edilmesi gereken önemli hususlar bulunmaktadır. </a:t>
            </a:r>
            <a:endParaRPr lang="tr-TR" dirty="0" smtClean="0"/>
          </a:p>
          <a:p>
            <a:pPr algn="just"/>
            <a:r>
              <a:rPr lang="tr-TR" dirty="0" smtClean="0"/>
              <a:t>Sorgu </a:t>
            </a:r>
            <a:r>
              <a:rPr lang="tr-TR" dirty="0"/>
              <a:t>araştırmak </a:t>
            </a:r>
            <a:r>
              <a:rPr lang="tr-TR" dirty="0" smtClean="0"/>
              <a:t>istediğiniz kelimelerden </a:t>
            </a:r>
            <a:r>
              <a:rPr lang="tr-TR" dirty="0"/>
              <a:t>oluşmalıdır. </a:t>
            </a:r>
            <a:endParaRPr lang="tr-TR" dirty="0" smtClean="0"/>
          </a:p>
          <a:p>
            <a:pPr algn="just"/>
            <a:r>
              <a:rPr lang="tr-TR" dirty="0" smtClean="0"/>
              <a:t>Özel </a:t>
            </a:r>
            <a:r>
              <a:rPr lang="tr-TR" dirty="0"/>
              <a:t>karakterler kullanarak sorgu iyileştirebilir ve araştırılmak istenen bilgiye </a:t>
            </a:r>
            <a:r>
              <a:rPr lang="tr-TR" dirty="0" smtClean="0"/>
              <a:t>daha kolay </a:t>
            </a:r>
            <a:r>
              <a:rPr lang="tr-TR" dirty="0"/>
              <a:t>bir şekilde </a:t>
            </a:r>
            <a:r>
              <a:rPr lang="tr-TR" dirty="0" smtClean="0"/>
              <a:t>ulaşılabilir.</a:t>
            </a:r>
          </a:p>
          <a:p>
            <a:pPr algn="just"/>
            <a:r>
              <a:rPr lang="tr-TR" dirty="0" smtClean="0"/>
              <a:t>Gereksiz </a:t>
            </a:r>
            <a:r>
              <a:rPr lang="tr-TR" dirty="0"/>
              <a:t>bilgiler karmaşasından kurtularak daha güvenli bilgilere ulaşılabilir.</a:t>
            </a:r>
          </a:p>
        </p:txBody>
      </p:sp>
    </p:spTree>
    <p:extLst>
      <p:ext uri="{BB962C8B-B14F-4D97-AF65-F5344CB8AC3E}">
        <p14:creationId xmlns:p14="http://schemas.microsoft.com/office/powerpoint/2010/main" val="1344255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özel karakterler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Çift tırnak (" ") </a:t>
            </a:r>
            <a:r>
              <a:rPr lang="tr-TR" dirty="0"/>
              <a:t>içinde terimler arama motoruna yazılırsa sadece bu ifadeyi içeren sayfaların sonuçları listelenir.</a:t>
            </a:r>
          </a:p>
          <a:p>
            <a:pPr lvl="1"/>
            <a:r>
              <a:rPr lang="tr-TR" dirty="0"/>
              <a:t>Örneğin; “Bilgi Okuryazarlığı” aramasında sadece “Bilgi Okuryazarlığı” ifadesini içeren sayfalar listelenir.</a:t>
            </a:r>
          </a:p>
          <a:p>
            <a:r>
              <a:rPr lang="tr-TR" b="1" dirty="0" smtClean="0"/>
              <a:t> </a:t>
            </a:r>
            <a:r>
              <a:rPr lang="tr-TR" b="1" dirty="0"/>
              <a:t>- işareti </a:t>
            </a:r>
            <a:r>
              <a:rPr lang="tr-TR" dirty="0"/>
              <a:t>aranacak bir kelimenin veya terimin önüne konularak sonuçlarda yer alması istenmiyorsa kullanılır.</a:t>
            </a:r>
          </a:p>
          <a:p>
            <a:r>
              <a:rPr lang="tr-TR" dirty="0" smtClean="0"/>
              <a:t> </a:t>
            </a:r>
            <a:r>
              <a:rPr lang="tr-TR" b="1" dirty="0"/>
              <a:t>@ işareti</a:t>
            </a:r>
            <a:r>
              <a:rPr lang="tr-TR" dirty="0"/>
              <a:t>, sosyal medya etiketlerini bulmak için kullanılır.</a:t>
            </a:r>
          </a:p>
          <a:p>
            <a:r>
              <a:rPr lang="tr-TR" b="1" dirty="0" smtClean="0"/>
              <a:t> </a:t>
            </a:r>
            <a:r>
              <a:rPr lang="tr-TR" b="1" dirty="0"/>
              <a:t># işareti</a:t>
            </a:r>
            <a:r>
              <a:rPr lang="tr-TR" dirty="0"/>
              <a:t>, trend olan konular için popüler </a:t>
            </a:r>
            <a:r>
              <a:rPr lang="tr-TR" dirty="0" err="1"/>
              <a:t>hashtagları</a:t>
            </a:r>
            <a:r>
              <a:rPr lang="tr-TR" dirty="0"/>
              <a:t> bulmak için kullanılır.</a:t>
            </a:r>
          </a:p>
          <a:p>
            <a:r>
              <a:rPr lang="tr-TR" b="1" dirty="0" smtClean="0"/>
              <a:t> </a:t>
            </a:r>
            <a:r>
              <a:rPr lang="tr-TR" b="1" dirty="0"/>
              <a:t>* işareti</a:t>
            </a:r>
            <a:r>
              <a:rPr lang="tr-TR" dirty="0"/>
              <a:t>, bilinmeyen veya </a:t>
            </a:r>
            <a:r>
              <a:rPr lang="tr-TR" dirty="0" smtClean="0"/>
              <a:t>eşleşme </a:t>
            </a:r>
            <a:r>
              <a:rPr lang="tr-TR" dirty="0"/>
              <a:t>terimleri için yer tutucu olarak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286122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01015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MyriadPro-Regular"/>
              </a:rPr>
              <a:t>Google arama servisi, indeksinde yer alan belirli alanlarda arama yapmak için kullanıcılarına bazı gelişmiş </a:t>
            </a:r>
            <a:r>
              <a:rPr lang="tr-TR" dirty="0" smtClean="0">
                <a:latin typeface="MyriadPro-Regular"/>
              </a:rPr>
              <a:t>arama operatörleri </a:t>
            </a:r>
            <a:r>
              <a:rPr lang="tr-TR" dirty="0">
                <a:latin typeface="MyriadPro-Regular"/>
              </a:rPr>
              <a:t>de </a:t>
            </a:r>
            <a:r>
              <a:rPr lang="tr-TR" dirty="0" smtClean="0">
                <a:latin typeface="MyriadPro-Regular"/>
              </a:rPr>
              <a:t>sunar.</a:t>
            </a:r>
          </a:p>
          <a:p>
            <a:r>
              <a:rPr lang="tr-TR" b="1" dirty="0"/>
              <a:t>Image</a:t>
            </a:r>
            <a:r>
              <a:rPr lang="tr-TR" dirty="0"/>
              <a:t> anahtar kelimesi kullanılarak aranılan görsele daha kolay ulaşılabilir. </a:t>
            </a:r>
            <a:endParaRPr lang="tr-TR" dirty="0" smtClean="0"/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image:meb.gif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 smtClean="0"/>
              <a:t>"</a:t>
            </a:r>
            <a:r>
              <a:rPr lang="tr-TR" b="1" dirty="0"/>
              <a:t>Link" </a:t>
            </a:r>
            <a:r>
              <a:rPr lang="tr-TR" dirty="0"/>
              <a:t>ve </a:t>
            </a:r>
            <a:r>
              <a:rPr lang="tr-TR" b="1" dirty="0"/>
              <a:t>"</a:t>
            </a:r>
            <a:r>
              <a:rPr lang="tr-TR" b="1" dirty="0" err="1"/>
              <a:t>url</a:t>
            </a:r>
            <a:r>
              <a:rPr lang="tr-TR" b="1" dirty="0"/>
              <a:t>" </a:t>
            </a:r>
            <a:r>
              <a:rPr lang="tr-TR" dirty="0"/>
              <a:t>anahtar sözcüklerinin kullanımı: "link" anahtar sözcüğü ile birbirine bağlantısı olan sayfalar</a:t>
            </a:r>
            <a:r>
              <a:rPr lang="tr-TR" dirty="0" smtClean="0"/>
              <a:t>, </a:t>
            </a:r>
            <a:r>
              <a:rPr lang="tr-TR" b="1" dirty="0" smtClean="0"/>
              <a:t>"</a:t>
            </a:r>
            <a:r>
              <a:rPr lang="tr-TR" b="1" dirty="0" err="1"/>
              <a:t>url</a:t>
            </a:r>
            <a:r>
              <a:rPr lang="tr-TR" b="1" dirty="0"/>
              <a:t>" </a:t>
            </a:r>
            <a:r>
              <a:rPr lang="tr-TR" dirty="0"/>
              <a:t>anahtar kelimesi ile adreste bulunan spesifik karakterler bulunur. </a:t>
            </a:r>
            <a:endParaRPr lang="tr-TR" dirty="0" smtClean="0"/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link:security.ege.edu.tr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 err="1" smtClean="0"/>
              <a:t>filetype</a:t>
            </a:r>
            <a:r>
              <a:rPr lang="tr-TR" dirty="0" smtClean="0"/>
              <a:t> </a:t>
            </a:r>
            <a:r>
              <a:rPr lang="tr-TR" dirty="0"/>
              <a:t>etiketi kullanılarak dosya türü olarak da arama yapılabilir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Örneğin </a:t>
            </a:r>
            <a:r>
              <a:rPr lang="tr-TR" dirty="0" err="1">
                <a:solidFill>
                  <a:srgbClr val="FF0000"/>
                </a:solidFill>
              </a:rPr>
              <a:t>filetype:pdf</a:t>
            </a:r>
            <a:r>
              <a:rPr lang="tr-TR" dirty="0">
                <a:solidFill>
                  <a:srgbClr val="FF0000"/>
                </a:solidFill>
              </a:rPr>
              <a:t> "Dijital </a:t>
            </a:r>
            <a:r>
              <a:rPr lang="tr-TR" dirty="0" smtClean="0">
                <a:solidFill>
                  <a:srgbClr val="FF0000"/>
                </a:solidFill>
              </a:rPr>
              <a:t>Okuryazarlık« </a:t>
            </a:r>
            <a:r>
              <a:rPr lang="tr-TR" dirty="0" smtClean="0"/>
              <a:t>şeklindeki </a:t>
            </a:r>
            <a:r>
              <a:rPr lang="tr-TR" dirty="0"/>
              <a:t>arama sadece ifadenin geçtiği </a:t>
            </a:r>
            <a:r>
              <a:rPr lang="tr-TR" dirty="0" err="1"/>
              <a:t>pdf</a:t>
            </a:r>
            <a:r>
              <a:rPr lang="tr-TR" dirty="0"/>
              <a:t> formatındaki sonuçları listeler.</a:t>
            </a:r>
          </a:p>
        </p:txBody>
      </p:sp>
    </p:spTree>
    <p:extLst>
      <p:ext uri="{BB962C8B-B14F-4D97-AF65-F5344CB8AC3E}">
        <p14:creationId xmlns:p14="http://schemas.microsoft.com/office/powerpoint/2010/main" val="48858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Etkili arama Etkinliği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Genel ağ üzerinde arama motorları ile ilgili araştırma ve denemeler yapınız. </a:t>
            </a:r>
            <a:endParaRPr lang="tr-TR" dirty="0" smtClean="0"/>
          </a:p>
          <a:p>
            <a:r>
              <a:rPr lang="tr-TR" dirty="0" smtClean="0"/>
              <a:t>İlgi duyduğunuz ya da gereksiniminiz olan </a:t>
            </a:r>
            <a:r>
              <a:rPr lang="tr-TR" b="1" dirty="0" smtClean="0"/>
              <a:t>bir </a:t>
            </a:r>
            <a:r>
              <a:rPr lang="tr-TR" b="1" dirty="0"/>
              <a:t>konu seçiniz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Seçtiğiniz </a:t>
            </a:r>
            <a:r>
              <a:rPr lang="tr-TR" dirty="0"/>
              <a:t>konuyla ilgili kelimeleri </a:t>
            </a:r>
            <a:r>
              <a:rPr lang="tr-TR" b="1" dirty="0"/>
              <a:t>arama motoruna öğrendiğiniz </a:t>
            </a:r>
            <a:r>
              <a:rPr lang="tr-TR" b="1" dirty="0" smtClean="0"/>
              <a:t>yöntemler </a:t>
            </a:r>
            <a:r>
              <a:rPr lang="tr-TR" dirty="0" smtClean="0"/>
              <a:t>vasıtasıyla </a:t>
            </a:r>
            <a:r>
              <a:rPr lang="tr-TR" dirty="0"/>
              <a:t>giriniz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Seçtiğiniz konuyla </a:t>
            </a:r>
            <a:r>
              <a:rPr lang="tr-TR" b="1" dirty="0"/>
              <a:t>ilgili </a:t>
            </a:r>
            <a:r>
              <a:rPr lang="tr-TR" b="1" dirty="0" smtClean="0"/>
              <a:t>olanları </a:t>
            </a:r>
            <a:r>
              <a:rPr lang="tr-TR" b="1" dirty="0"/>
              <a:t>inceleyiniz. </a:t>
            </a:r>
            <a:endParaRPr lang="tr-TR" b="1" dirty="0" smtClean="0"/>
          </a:p>
          <a:p>
            <a:r>
              <a:rPr lang="tr-TR" dirty="0" smtClean="0"/>
              <a:t>Elde </a:t>
            </a:r>
            <a:r>
              <a:rPr lang="tr-TR" dirty="0"/>
              <a:t>ettiğiniz </a:t>
            </a:r>
            <a:r>
              <a:rPr lang="tr-TR" dirty="0" smtClean="0"/>
              <a:t>sonuçları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smtClean="0"/>
              <a:t>inceleyerek </a:t>
            </a:r>
            <a:r>
              <a:rPr lang="tr-TR" b="1" dirty="0" smtClean="0"/>
              <a:t>notlar </a:t>
            </a:r>
            <a:r>
              <a:rPr lang="tr-TR" b="1" dirty="0"/>
              <a:t>alınız. </a:t>
            </a:r>
            <a:endParaRPr lang="tr-TR" b="1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231" y="1513331"/>
            <a:ext cx="5727405" cy="493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893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Sizce,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3200" dirty="0" smtClean="0"/>
              <a:t>Arama </a:t>
            </a:r>
            <a:r>
              <a:rPr lang="tr-TR" sz="3200" dirty="0"/>
              <a:t>motorları ile ilgili etkinlikten öğrendiğiniz </a:t>
            </a:r>
            <a:r>
              <a:rPr lang="tr-TR" sz="3200" dirty="0" smtClean="0"/>
              <a:t>yöntemlerin size </a:t>
            </a:r>
            <a:r>
              <a:rPr lang="tr-TR" sz="3200" dirty="0"/>
              <a:t>sağladığı faydalar </a:t>
            </a:r>
            <a:r>
              <a:rPr lang="tr-TR" sz="3200" dirty="0" smtClean="0"/>
              <a:t>neler oldu?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30056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3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mtClean="0"/>
              <a:t/>
            </a:r>
            <a:br>
              <a:rPr lang="tr-TR" smtClean="0"/>
            </a:br>
            <a:r>
              <a:rPr lang="tr-TR" b="1" smtClean="0"/>
              <a:t>Standart 2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Bilgi okuryazarı hemşire gereksinimi olan bilgiye etkin ve yetkin erişir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913206"/>
            <a:ext cx="9956800" cy="4560746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1. Gereksinim </a:t>
            </a:r>
            <a:r>
              <a:rPr lang="tr-TR" dirty="0"/>
              <a:t>duyduğu bilgiye erişmede en uygun araştırma yöntemlerini ve bilgi erişim sistemlerini seçer.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2152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 smtClean="0"/>
              <a:t>a.Araştırma </a:t>
            </a:r>
            <a:r>
              <a:rPr lang="tr-TR" dirty="0"/>
              <a:t>sürecinin tüm aşamalarında araştırma literatürünü ve kanıt olabilecek diğer </a:t>
            </a:r>
            <a:r>
              <a:rPr lang="tr-TR" b="1" dirty="0"/>
              <a:t>kaynakları nerede arayacağını bilir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b. Bilgi erişim sistemlerinin kapsamını, içeriğini ve düzenini araştırır.</a:t>
            </a:r>
          </a:p>
          <a:p>
            <a:endParaRPr lang="tr-TR" dirty="0"/>
          </a:p>
          <a:p>
            <a:r>
              <a:rPr lang="tr-TR" dirty="0"/>
              <a:t>c. </a:t>
            </a:r>
            <a:r>
              <a:rPr lang="tr-TR" dirty="0" smtClean="0"/>
              <a:t>Bir </a:t>
            </a:r>
            <a:r>
              <a:rPr lang="tr-TR" dirty="0"/>
              <a:t>bilgi erişim sisteminden gereksinim duyulan bilgiye erişmek için etkin ve yetkin yaklaşımları seçer.</a:t>
            </a:r>
          </a:p>
          <a:p>
            <a:endParaRPr lang="tr-TR" dirty="0"/>
          </a:p>
          <a:p>
            <a:r>
              <a:rPr lang="tr-TR" dirty="0"/>
              <a:t>d. </a:t>
            </a:r>
            <a:r>
              <a:rPr lang="tr-TR" dirty="0">
                <a:solidFill>
                  <a:srgbClr val="FF0000"/>
                </a:solidFill>
              </a:rPr>
              <a:t>Birincil/ikincil </a:t>
            </a:r>
            <a:r>
              <a:rPr lang="tr-TR" dirty="0"/>
              <a:t>nicel/nitel veriyi elde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06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Birincil Kaynaklar; </a:t>
            </a:r>
          </a:p>
          <a:p>
            <a:pPr lvl="1"/>
            <a:r>
              <a:rPr lang="tr-TR" dirty="0" smtClean="0"/>
              <a:t>Bilginin kendisini taşıyan ve sunan kaynaklar birincil kaynaklardır.</a:t>
            </a:r>
          </a:p>
          <a:p>
            <a:pPr lvl="1"/>
            <a:r>
              <a:rPr lang="tr-TR" dirty="0" smtClean="0"/>
              <a:t>Kitaplar, </a:t>
            </a:r>
          </a:p>
          <a:p>
            <a:pPr lvl="1"/>
            <a:r>
              <a:rPr lang="tr-TR" dirty="0" smtClean="0"/>
              <a:t>Süreli yayınlar</a:t>
            </a:r>
          </a:p>
          <a:p>
            <a:pPr lvl="1"/>
            <a:r>
              <a:rPr lang="tr-TR" dirty="0" smtClean="0"/>
              <a:t>Bilimsel dergiler</a:t>
            </a:r>
          </a:p>
          <a:p>
            <a:pPr lvl="1"/>
            <a:r>
              <a:rPr lang="tr-TR" dirty="0" smtClean="0"/>
              <a:t>Gazeteler 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b="1" dirty="0" smtClean="0"/>
              <a:t>İkincil kaynaklar</a:t>
            </a:r>
          </a:p>
          <a:p>
            <a:pPr lvl="1"/>
            <a:r>
              <a:rPr lang="tr-TR" dirty="0" smtClean="0"/>
              <a:t>Herhangi bir konuda kısa sürede bilgi edinmek için kullandığımız başvuru kaynaklarıdır.</a:t>
            </a:r>
          </a:p>
          <a:p>
            <a:pPr lvl="1"/>
            <a:r>
              <a:rPr lang="tr-TR" dirty="0" smtClean="0"/>
              <a:t>Sözlükler</a:t>
            </a:r>
          </a:p>
          <a:p>
            <a:pPr lvl="1"/>
            <a:r>
              <a:rPr lang="tr-TR" dirty="0" smtClean="0"/>
              <a:t>Atlaslar</a:t>
            </a:r>
          </a:p>
          <a:p>
            <a:pPr lvl="1"/>
            <a:r>
              <a:rPr lang="tr-TR" dirty="0" smtClean="0"/>
              <a:t>İstatistiksel kaynaklar</a:t>
            </a:r>
          </a:p>
          <a:p>
            <a:pPr lvl="1"/>
            <a:r>
              <a:rPr lang="tr-TR" dirty="0" smtClean="0"/>
              <a:t>Biyografiler</a:t>
            </a:r>
          </a:p>
          <a:p>
            <a:pPr lvl="1"/>
            <a:r>
              <a:rPr lang="tr-TR" dirty="0" smtClean="0"/>
              <a:t>Kronolojiler</a:t>
            </a:r>
          </a:p>
          <a:p>
            <a:pPr lvl="1"/>
            <a:r>
              <a:rPr lang="tr-TR" dirty="0" smtClean="0"/>
              <a:t>Yıllıklar </a:t>
            </a:r>
          </a:p>
          <a:p>
            <a:pPr lvl="1"/>
            <a:r>
              <a:rPr lang="tr-TR" dirty="0" smtClean="0"/>
              <a:t>Ansiklopediler 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896240"/>
          </a:xfrm>
        </p:spPr>
        <p:txBody>
          <a:bodyPr/>
          <a:lstStyle/>
          <a:p>
            <a:r>
              <a:rPr lang="tr-TR" dirty="0" smtClean="0"/>
              <a:t>Bilgi ihtiyacına göre uygun kaynaklar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12956" y="1417638"/>
            <a:ext cx="10192215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668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Araştırma yapabileceğiniz kanıt temelli kaynaklar;</a:t>
            </a:r>
          </a:p>
          <a:p>
            <a:endParaRPr lang="tr-TR" dirty="0" smtClean="0"/>
          </a:p>
          <a:p>
            <a:r>
              <a:rPr lang="tr-TR" dirty="0" err="1" smtClean="0"/>
              <a:t>Pubmed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Google</a:t>
            </a:r>
            <a:r>
              <a:rPr lang="tr-TR" dirty="0" smtClean="0"/>
              <a:t> </a:t>
            </a:r>
            <a:r>
              <a:rPr lang="tr-TR" dirty="0" err="1" smtClean="0"/>
              <a:t>scholar</a:t>
            </a:r>
            <a:endParaRPr lang="tr-TR" dirty="0" smtClean="0"/>
          </a:p>
          <a:p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endParaRPr lang="tr-TR" dirty="0" smtClean="0"/>
          </a:p>
          <a:p>
            <a:r>
              <a:rPr lang="tr-TR" dirty="0" err="1" smtClean="0"/>
              <a:t>Cohranh</a:t>
            </a:r>
            <a:r>
              <a:rPr lang="tr-TR" dirty="0" smtClean="0"/>
              <a:t> </a:t>
            </a:r>
            <a:r>
              <a:rPr lang="tr-TR" dirty="0" err="1" smtClean="0"/>
              <a:t>library</a:t>
            </a:r>
            <a:endParaRPr lang="tr-TR" dirty="0" smtClean="0"/>
          </a:p>
          <a:p>
            <a:r>
              <a:rPr lang="tr-TR" dirty="0" err="1" smtClean="0"/>
              <a:t>Ünv</a:t>
            </a:r>
            <a:r>
              <a:rPr lang="tr-TR" dirty="0" smtClean="0"/>
              <a:t>.kütüphane veri tabanları</a:t>
            </a:r>
          </a:p>
          <a:p>
            <a:r>
              <a:rPr lang="tr-TR" dirty="0" smtClean="0"/>
              <a:t>E-dergiler</a:t>
            </a:r>
          </a:p>
          <a:p>
            <a:r>
              <a:rPr lang="tr-TR" dirty="0" smtClean="0"/>
              <a:t>E-kitaplar</a:t>
            </a:r>
          </a:p>
          <a:p>
            <a:r>
              <a:rPr lang="tr-TR" dirty="0" smtClean="0"/>
              <a:t>….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“Bilgi arama”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“</a:t>
            </a:r>
            <a:r>
              <a:rPr lang="tr-TR" dirty="0"/>
              <a:t>bireylerin farklı bağlamlarda bilgiye gereksinim duyması, </a:t>
            </a:r>
            <a:r>
              <a:rPr lang="tr-TR" dirty="0" smtClean="0"/>
              <a:t>bilgi araması</a:t>
            </a:r>
            <a:r>
              <a:rPr lang="tr-TR" dirty="0"/>
              <a:t>, bilgiyi yönetmesi, sunması ve </a:t>
            </a:r>
            <a:r>
              <a:rPr lang="tr-TR" dirty="0" smtClean="0"/>
              <a:t>kullanması»</a:t>
            </a:r>
          </a:p>
          <a:p>
            <a:endParaRPr lang="tr-TR" dirty="0"/>
          </a:p>
          <a:p>
            <a:r>
              <a:rPr lang="tr-TR" dirty="0" smtClean="0"/>
              <a:t>“</a:t>
            </a:r>
            <a:r>
              <a:rPr lang="sv-SE" dirty="0" smtClean="0"/>
              <a:t>belirli </a:t>
            </a:r>
            <a:r>
              <a:rPr lang="sv-SE" dirty="0"/>
              <a:t>bir hedef ve </a:t>
            </a:r>
            <a:r>
              <a:rPr lang="sv-SE" dirty="0" smtClean="0"/>
              <a:t>görev</a:t>
            </a:r>
            <a:r>
              <a:rPr lang="tr-TR" dirty="0" smtClean="0"/>
              <a:t> kapsamında </a:t>
            </a:r>
            <a:r>
              <a:rPr lang="tr-TR" dirty="0"/>
              <a:t>amaca yönelik bilgi aramayı içeren bilgi davranışı içindeki alt bir </a:t>
            </a:r>
            <a:r>
              <a:rPr lang="tr-TR" dirty="0" smtClean="0"/>
              <a:t>süreç ve </a:t>
            </a:r>
            <a:r>
              <a:rPr lang="tr-TR" dirty="0"/>
              <a:t>bilgiyi arayan kişi, bilgi ve bilgi sağlayıcısı </a:t>
            </a:r>
            <a:r>
              <a:rPr lang="tr-TR" dirty="0" smtClean="0"/>
              <a:t>arasındaki etkileşimli süreç”</a:t>
            </a:r>
          </a:p>
          <a:p>
            <a:endParaRPr lang="tr-TR" dirty="0"/>
          </a:p>
          <a:p>
            <a:r>
              <a:rPr lang="tr-TR" dirty="0"/>
              <a:t>Bu süreç, bilgi gereksiniminden doğmaktadır ve </a:t>
            </a:r>
            <a:r>
              <a:rPr lang="tr-TR" b="1" dirty="0" smtClean="0">
                <a:solidFill>
                  <a:srgbClr val="FF0000"/>
                </a:solidFill>
              </a:rPr>
              <a:t>bilgi arama </a:t>
            </a:r>
            <a:r>
              <a:rPr lang="tr-TR" b="1" dirty="0">
                <a:solidFill>
                  <a:srgbClr val="FF0000"/>
                </a:solidFill>
              </a:rPr>
              <a:t>davranışı </a:t>
            </a:r>
            <a:r>
              <a:rPr lang="tr-TR" dirty="0"/>
              <a:t>olarak ele alınmaktadır.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633" y="4467225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56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54009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2. Etkin </a:t>
            </a:r>
            <a:r>
              <a:rPr lang="tr-TR" dirty="0"/>
              <a:t>ve yetkin arama stratejileri oluşturur ve </a:t>
            </a:r>
            <a:r>
              <a:rPr lang="tr-TR" dirty="0" smtClean="0"/>
              <a:t>uygular.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PICO </a:t>
            </a:r>
            <a:r>
              <a:rPr lang="tr-TR" dirty="0"/>
              <a:t>sorusunun her bir unsurunu belirlemede elde edeceği farklı kaynakları belirlemek için stratejik yaklaşımlar formüle eder.</a:t>
            </a:r>
          </a:p>
          <a:p>
            <a:endParaRPr lang="tr-TR" dirty="0"/>
          </a:p>
          <a:p>
            <a:r>
              <a:rPr lang="tr-TR" dirty="0" smtClean="0"/>
              <a:t>Bilgi </a:t>
            </a:r>
            <a:r>
              <a:rPr lang="tr-TR" dirty="0"/>
              <a:t>gereksinimine yönelik anahtar ve eşanlamlı kelimeler ile ilişkili terimleri belirler.</a:t>
            </a:r>
          </a:p>
          <a:p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Anahtar </a:t>
            </a:r>
            <a:r>
              <a:rPr lang="tr-TR" b="1" dirty="0">
                <a:solidFill>
                  <a:srgbClr val="FF0000"/>
                </a:solidFill>
              </a:rPr>
              <a:t>kelime taraması </a:t>
            </a:r>
            <a:r>
              <a:rPr lang="tr-TR" dirty="0"/>
              <a:t>ile konu araması arasındaki farkı belirleyerek, kapsamlı bir arama yapmada her birini bağımsız ya da birlikte nasıl kullanabileceğini bilir.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Konu </a:t>
            </a:r>
            <a:r>
              <a:rPr lang="tr-TR" dirty="0">
                <a:solidFill>
                  <a:srgbClr val="FF0000"/>
                </a:solidFill>
              </a:rPr>
              <a:t>terimleri (Örn. Mesh ve CINAHL) hiyerarşisini </a:t>
            </a:r>
            <a:r>
              <a:rPr lang="tr-TR" dirty="0" smtClean="0">
                <a:solidFill>
                  <a:srgbClr val="FF0000"/>
                </a:solidFill>
              </a:rPr>
              <a:t>bilir, </a:t>
            </a:r>
            <a:r>
              <a:rPr lang="tr-TR" dirty="0">
                <a:solidFill>
                  <a:srgbClr val="FF0000"/>
                </a:solidFill>
              </a:rPr>
              <a:t>alan notları, alt konu başlıkları ve kavram dizini ile aramayı </a:t>
            </a:r>
            <a:r>
              <a:rPr lang="tr-TR" dirty="0" smtClean="0">
                <a:solidFill>
                  <a:srgbClr val="FF0000"/>
                </a:solidFill>
              </a:rPr>
              <a:t>yapabilir.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5350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Anahtar Sözcüklerin Seçimi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Bilgi aramak için anahtar sözcük seçimi önemlidir. Hangi ortamda arama yaptığınız önemli olmaksızın (veri tabanı, katalog, www), </a:t>
            </a:r>
            <a:r>
              <a:rPr lang="tr-TR" b="1" dirty="0" smtClean="0"/>
              <a:t>ilk</a:t>
            </a:r>
            <a:r>
              <a:rPr lang="tr-TR" dirty="0" smtClean="0"/>
              <a:t> </a:t>
            </a:r>
            <a:r>
              <a:rPr lang="tr-TR" b="1" dirty="0" smtClean="0"/>
              <a:t>önce konuyla ilgili anahtar sözcükleri seçmeniz gerekir</a:t>
            </a:r>
            <a:r>
              <a:rPr lang="tr-TR" dirty="0" smtClean="0"/>
              <a:t>. Anahtar sözcük seçimi arama sonuçlarını, dolayısıyla aramanın başarısını etkiler. </a:t>
            </a:r>
          </a:p>
          <a:p>
            <a:endParaRPr lang="tr-TR" dirty="0" smtClean="0"/>
          </a:p>
          <a:p>
            <a:r>
              <a:rPr lang="tr-TR" dirty="0" smtClean="0"/>
              <a:t>Belirlediğimiz “ebeveynlere yönelik ek gıdalarda dikkat edilmesi gereken hususlar” konusu ile ilgili anahtar sözcükler «ebeveyn ve ek gıda»  olmalıdır.</a:t>
            </a:r>
          </a:p>
          <a:p>
            <a:r>
              <a:rPr lang="tr-TR" i="1" dirty="0" smtClean="0"/>
              <a:t>Anahtar sözcükle</a:t>
            </a:r>
            <a:r>
              <a:rPr lang="tr-TR" dirty="0" smtClean="0"/>
              <a:t>rde; Sözcüklerin tekil ve çoğul hallerinin yanı sıra </a:t>
            </a:r>
            <a:r>
              <a:rPr lang="tr-TR" b="1" dirty="0" smtClean="0">
                <a:solidFill>
                  <a:srgbClr val="FF0000"/>
                </a:solidFill>
              </a:rPr>
              <a:t>eş anlamlı, daha dar ve daha geniş kapsamlı sözcükler, yaygın kullanılan kısaltmalar </a:t>
            </a:r>
            <a:r>
              <a:rPr lang="tr-TR" dirty="0" smtClean="0"/>
              <a:t>da düşünülmelidir.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09600" y="1299411"/>
            <a:ext cx="9956800" cy="5174541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Google’da</a:t>
            </a:r>
            <a:r>
              <a:rPr lang="tr-TR" dirty="0" smtClean="0"/>
              <a:t> arama yaparken temel beceriler;</a:t>
            </a:r>
          </a:p>
          <a:p>
            <a:pPr lvl="1"/>
            <a:r>
              <a:rPr lang="tr-TR" b="1" dirty="0" smtClean="0"/>
              <a:t>Eklerin Kullanılmaması:  </a:t>
            </a:r>
            <a:r>
              <a:rPr lang="tr-TR" dirty="0" smtClean="0"/>
              <a:t>Arama kelimelerinin sonunda ekler varsa bu ekler kaldırılmalıdır.</a:t>
            </a:r>
          </a:p>
          <a:p>
            <a:pPr lvl="1"/>
            <a:r>
              <a:rPr lang="tr-TR" dirty="0" smtClean="0"/>
              <a:t>Örnek: “hemşireler”  yerine “hemşire”</a:t>
            </a:r>
          </a:p>
          <a:p>
            <a:pPr lvl="1"/>
            <a:r>
              <a:rPr lang="tr-TR" b="1" dirty="0" smtClean="0"/>
              <a:t>Aramayı Sınırlandırmak:</a:t>
            </a:r>
            <a:r>
              <a:rPr lang="tr-TR" dirty="0" smtClean="0"/>
              <a:t> Bir arama yaptığınızda eğer ki anahtar kelimeniz çok genişse anahtar kelimenizi sınırlandırmamız gerekir.</a:t>
            </a:r>
          </a:p>
          <a:p>
            <a:pPr lvl="1"/>
            <a:r>
              <a:rPr lang="tr-TR" dirty="0" smtClean="0"/>
              <a:t>Örnek: “hemşire” çok geniş bir kavramdır. Bunun yerine “çocuk hemşiresi”</a:t>
            </a:r>
          </a:p>
          <a:p>
            <a:pPr lvl="1"/>
            <a:r>
              <a:rPr lang="tr-TR" dirty="0" smtClean="0"/>
              <a:t>Anahtar kelimelerimiz arasında boşluk bırakmalı ,</a:t>
            </a:r>
            <a:r>
              <a:rPr lang="tr-TR" b="1" dirty="0" smtClean="0">
                <a:solidFill>
                  <a:srgbClr val="FF0000"/>
                </a:solidFill>
              </a:rPr>
              <a:t> + , ” “, – </a:t>
            </a:r>
            <a:r>
              <a:rPr lang="tr-TR" dirty="0" smtClean="0"/>
              <a:t> imleçlerinden biri kullanılmalıdır.</a:t>
            </a:r>
          </a:p>
          <a:p>
            <a:pPr lvl="1"/>
            <a:r>
              <a:rPr lang="tr-TR" dirty="0" smtClean="0"/>
              <a:t>+ dahil etme</a:t>
            </a:r>
          </a:p>
          <a:p>
            <a:pPr lvl="1"/>
            <a:r>
              <a:rPr lang="tr-TR" dirty="0" smtClean="0"/>
              <a:t>- dahil etmeme, arama sonucunu özelleştirme</a:t>
            </a:r>
          </a:p>
          <a:p>
            <a:pPr lvl="1"/>
            <a:r>
              <a:rPr lang="tr-TR" dirty="0" smtClean="0"/>
              <a:t>“ “ ise belirli sonuçlara ulaşmak için kullanabiliriz.</a:t>
            </a:r>
            <a:r>
              <a:rPr lang="tr-TR" b="1" dirty="0" smtClean="0"/>
              <a:t> </a:t>
            </a:r>
          </a:p>
          <a:p>
            <a:pPr lvl="1"/>
            <a:r>
              <a:rPr lang="tr-TR" dirty="0" smtClean="0"/>
              <a:t>“Küresel Isınma”</a:t>
            </a:r>
            <a:r>
              <a:rPr lang="tr-TR" b="1" dirty="0" smtClean="0"/>
              <a:t> </a:t>
            </a:r>
            <a:r>
              <a:rPr lang="tr-TR" dirty="0" smtClean="0"/>
              <a:t>, </a:t>
            </a:r>
            <a:r>
              <a:rPr lang="tr-TR" b="1" dirty="0" smtClean="0"/>
              <a:t> </a:t>
            </a:r>
            <a:r>
              <a:rPr lang="tr-TR" dirty="0" smtClean="0"/>
              <a:t>“Hava Kirliliği</a:t>
            </a:r>
            <a:r>
              <a:rPr lang="tr-TR" b="1" dirty="0" smtClean="0"/>
              <a:t> ”  </a:t>
            </a:r>
            <a:r>
              <a:rPr lang="tr-TR" dirty="0" smtClean="0"/>
              <a:t>“Madde bağımlılığı” gibi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Joker kullanımı</a:t>
            </a:r>
            <a:r>
              <a:rPr lang="tr-TR" dirty="0" smtClean="0"/>
              <a:t>;</a:t>
            </a:r>
          </a:p>
          <a:p>
            <a:endParaRPr lang="tr-TR" dirty="0" smtClean="0"/>
          </a:p>
          <a:p>
            <a:r>
              <a:rPr lang="tr-TR" dirty="0" smtClean="0"/>
              <a:t>Aynı sözcüğün farklı biçimlerini aramaya dahil etmenize yardımcı olur. Joker kullanımı aramayı genişletir. Erişilen kaynak sayısını artırılır.</a:t>
            </a:r>
          </a:p>
          <a:p>
            <a:endParaRPr lang="tr-TR" dirty="0" smtClean="0"/>
          </a:p>
          <a:p>
            <a:r>
              <a:rPr lang="tr-TR" dirty="0" smtClean="0"/>
              <a:t>Örnek: </a:t>
            </a:r>
          </a:p>
          <a:p>
            <a:r>
              <a:rPr lang="tr-TR" dirty="0" smtClean="0"/>
              <a:t>Ecza* : Bu şekilde bir arama yaptığınızda tarama sonuçlarınız eczane, eczacı… gibi sonuçlarda karşınıza çıkacaktır.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 fontScale="62500" lnSpcReduction="20000"/>
          </a:bodyPr>
          <a:lstStyle/>
          <a:p>
            <a:endParaRPr lang="tr-TR" dirty="0"/>
          </a:p>
          <a:p>
            <a:endParaRPr lang="tr-TR" sz="3300" dirty="0"/>
          </a:p>
          <a:p>
            <a:r>
              <a:rPr lang="tr-TR" sz="3400" dirty="0"/>
              <a:t>Seçtiği bilgi erişim sistemine uygun komutlar (</a:t>
            </a:r>
            <a:r>
              <a:rPr lang="tr-TR" sz="3400" dirty="0" err="1">
                <a:solidFill>
                  <a:srgbClr val="FF0000"/>
                </a:solidFill>
              </a:rPr>
              <a:t>Boolean</a:t>
            </a:r>
            <a:r>
              <a:rPr lang="tr-TR" sz="3400" dirty="0">
                <a:solidFill>
                  <a:srgbClr val="FF0000"/>
                </a:solidFill>
              </a:rPr>
              <a:t> işleçleri</a:t>
            </a:r>
            <a:r>
              <a:rPr lang="tr-TR" sz="3400" dirty="0"/>
              <a:t>, kesme ve yakınlık işaretleri, kitaplar için dizinler gibi iç düzenleyiciler, vb.) kullanarak bir arama stratejisi oluşturur</a:t>
            </a:r>
            <a:r>
              <a:rPr lang="tr-TR" sz="3400" dirty="0" smtClean="0"/>
              <a:t>. A</a:t>
            </a:r>
            <a:r>
              <a:rPr lang="tr-TR" sz="2900" dirty="0" smtClean="0"/>
              <a:t>nahtar sözcükleri ilişkilendirmek amacıyla kullanılır</a:t>
            </a:r>
            <a:r>
              <a:rPr lang="tr-TR" dirty="0" smtClean="0"/>
              <a:t>.</a:t>
            </a:r>
            <a:endParaRPr lang="tr-TR" sz="3400" dirty="0"/>
          </a:p>
          <a:p>
            <a:endParaRPr lang="tr-TR" sz="3400" dirty="0" smtClean="0"/>
          </a:p>
          <a:p>
            <a:r>
              <a:rPr lang="tr-TR" sz="3400" i="1" dirty="0" err="1" smtClean="0">
                <a:solidFill>
                  <a:srgbClr val="FF0000"/>
                </a:solidFill>
              </a:rPr>
              <a:t>Boolean</a:t>
            </a:r>
            <a:r>
              <a:rPr lang="tr-TR" sz="3400" i="1" dirty="0" smtClean="0">
                <a:solidFill>
                  <a:srgbClr val="FF0000"/>
                </a:solidFill>
              </a:rPr>
              <a:t> işleçleri:</a:t>
            </a:r>
          </a:p>
          <a:p>
            <a:r>
              <a:rPr lang="tr-TR" sz="3400" dirty="0" smtClean="0"/>
              <a:t> “</a:t>
            </a:r>
            <a:r>
              <a:rPr lang="tr-TR" sz="3400" dirty="0" err="1" smtClean="0"/>
              <a:t>And</a:t>
            </a:r>
            <a:r>
              <a:rPr lang="tr-TR" sz="3400" dirty="0" smtClean="0"/>
              <a:t>” ”ve” ,</a:t>
            </a:r>
            <a:r>
              <a:rPr lang="tr-TR" sz="2800" dirty="0" smtClean="0"/>
              <a:t> Farklı iki kavramı bir arada içeren tarama sonuçlarına erişmek istiyorsak</a:t>
            </a:r>
            <a:endParaRPr lang="tr-TR" sz="3400" dirty="0" smtClean="0"/>
          </a:p>
          <a:p>
            <a:pPr lvl="1"/>
            <a:r>
              <a:rPr lang="tr-TR" sz="3100" dirty="0" smtClean="0"/>
              <a:t> “çocuk</a:t>
            </a:r>
            <a:r>
              <a:rPr lang="tr-TR" sz="3100" b="1" dirty="0" smtClean="0"/>
              <a:t> </a:t>
            </a:r>
            <a:r>
              <a:rPr lang="tr-TR" sz="3100" b="1" dirty="0" err="1" smtClean="0"/>
              <a:t>And</a:t>
            </a:r>
            <a:r>
              <a:rPr lang="tr-TR" sz="3100" b="1" dirty="0" smtClean="0"/>
              <a:t> </a:t>
            </a:r>
            <a:r>
              <a:rPr lang="tr-TR" sz="3100" dirty="0" smtClean="0"/>
              <a:t>zeka gelişimi”</a:t>
            </a:r>
          </a:p>
          <a:p>
            <a:endParaRPr lang="tr-TR" sz="3400" dirty="0" smtClean="0"/>
          </a:p>
          <a:p>
            <a:r>
              <a:rPr lang="tr-TR" sz="3400" dirty="0" smtClean="0"/>
              <a:t>“</a:t>
            </a:r>
            <a:r>
              <a:rPr lang="tr-TR" sz="3400" dirty="0" err="1" smtClean="0"/>
              <a:t>Or</a:t>
            </a:r>
            <a:r>
              <a:rPr lang="tr-TR" sz="3400" dirty="0" smtClean="0"/>
              <a:t>”,”veya” </a:t>
            </a:r>
            <a:r>
              <a:rPr lang="tr-TR" sz="2900" dirty="0" smtClean="0"/>
              <a:t>Birbirlerinin yerine kullanılabilecek sözcükler (genellikle </a:t>
            </a:r>
            <a:r>
              <a:rPr lang="tr-TR" sz="3400" dirty="0" smtClean="0"/>
              <a:t>eş anlamlı, dar ve geniş kapsamlı sözcükler ) ilişkilendirilirler.</a:t>
            </a:r>
          </a:p>
          <a:p>
            <a:pPr lvl="1"/>
            <a:r>
              <a:rPr lang="tr-TR" sz="3100" dirty="0" smtClean="0"/>
              <a:t> “</a:t>
            </a:r>
            <a:r>
              <a:rPr lang="en-US" sz="3100" dirty="0" smtClean="0"/>
              <a:t>www  </a:t>
            </a:r>
            <a:r>
              <a:rPr lang="en-US" sz="3100" b="1" dirty="0" smtClean="0"/>
              <a:t>OR</a:t>
            </a:r>
            <a:r>
              <a:rPr lang="en-US" sz="3100" dirty="0" smtClean="0"/>
              <a:t> world wide web</a:t>
            </a:r>
            <a:r>
              <a:rPr lang="tr-TR" sz="3100" dirty="0" smtClean="0"/>
              <a:t>”</a:t>
            </a:r>
          </a:p>
          <a:p>
            <a:pPr marL="365760" lvl="1" indent="0">
              <a:buNone/>
            </a:pPr>
            <a:endParaRPr lang="tr-TR" sz="3100" dirty="0" smtClean="0"/>
          </a:p>
          <a:p>
            <a:r>
              <a:rPr lang="tr-TR" sz="3400" dirty="0" smtClean="0"/>
              <a:t>“Not” “değil”, </a:t>
            </a:r>
            <a:r>
              <a:rPr lang="tr-TR" sz="2900" dirty="0" smtClean="0"/>
              <a:t>Tarama sonuçlarına dahil etmek istemediğimiz sonuçlar için «Not» işlecini kullanırız </a:t>
            </a:r>
          </a:p>
          <a:p>
            <a:pPr lvl="1"/>
            <a:r>
              <a:rPr lang="tr-TR" sz="3100" dirty="0" smtClean="0"/>
              <a:t>Hemşirelik </a:t>
            </a:r>
            <a:r>
              <a:rPr lang="tr-TR" sz="3100" b="1" dirty="0" smtClean="0"/>
              <a:t>AND</a:t>
            </a:r>
            <a:r>
              <a:rPr lang="tr-TR" sz="3100" dirty="0" smtClean="0"/>
              <a:t> Çocuk </a:t>
            </a:r>
            <a:r>
              <a:rPr lang="tr-TR" sz="3100" b="1" dirty="0" smtClean="0"/>
              <a:t>NOT</a:t>
            </a:r>
            <a:r>
              <a:rPr lang="tr-TR" sz="3100" dirty="0" smtClean="0"/>
              <a:t> Bebek</a:t>
            </a:r>
          </a:p>
          <a:p>
            <a:endParaRPr lang="tr-TR" sz="36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6229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Kaynaklara çevrimiçi olarak ya da kendine özgü farklı bir yöntemle erişir.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477043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Farklı formatlardaki bilgiye erişmede değişik arama sistemlerini kullanır (</a:t>
            </a:r>
            <a:r>
              <a:rPr lang="tr-TR" dirty="0" err="1"/>
              <a:t>Örn</a:t>
            </a:r>
            <a:r>
              <a:rPr lang="tr-TR" dirty="0"/>
              <a:t>. kütüphane katalogları, genel ve özel veri tabanları ve yetkin web siteleri).</a:t>
            </a:r>
          </a:p>
          <a:p>
            <a:endParaRPr lang="tr-TR" dirty="0"/>
          </a:p>
          <a:p>
            <a:r>
              <a:rPr lang="tr-TR" dirty="0" smtClean="0"/>
              <a:t>Bilgi </a:t>
            </a:r>
            <a:r>
              <a:rPr lang="tr-TR" dirty="0"/>
              <a:t>erişim sistemleri aracılığı ile erişilen tam metin makaleleri elde etmede, tam metin makale adresleri, adres çözücüler ya da kütüphaneler arası ödünç verme yöntemlerinden uygun olanını seçer ve kullanır.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0551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Gerektiğinde arama stratejisini gözden geçirir.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9956800" cy="4724400"/>
          </a:xfrm>
        </p:spPr>
        <p:txBody>
          <a:bodyPr>
            <a:normAutofit fontScale="62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3200" dirty="0"/>
              <a:t>Sınırlayıcıları (yıl, nüfus, yaş, İngilizce dilinde olanlar, coğrafik konum, beşeri çalışmalar, vb.) </a:t>
            </a:r>
            <a:r>
              <a:rPr lang="tr-TR" sz="3200" dirty="0" smtClean="0"/>
              <a:t>kullanır.</a:t>
            </a:r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b. Araştırmasına kanıt olacak en uygun parçaları </a:t>
            </a:r>
            <a:r>
              <a:rPr lang="tr-TR" sz="3200" dirty="0" smtClean="0"/>
              <a:t>bulmak </a:t>
            </a:r>
            <a:r>
              <a:rPr lang="tr-TR" sz="3200" dirty="0"/>
              <a:t>için </a:t>
            </a:r>
            <a:r>
              <a:rPr lang="tr-TR" sz="3200" dirty="0">
                <a:solidFill>
                  <a:srgbClr val="FF0000"/>
                </a:solidFill>
              </a:rPr>
              <a:t>sınırlandırma</a:t>
            </a:r>
            <a:r>
              <a:rPr lang="tr-TR" sz="3200" dirty="0"/>
              <a:t> yapmada bilgi erişim sistemindeki yayın sınırlayıcı seçenekleri kullanır (Niteliksel çalışmalar, literatür tanıtımı</a:t>
            </a:r>
            <a:r>
              <a:rPr lang="tr-TR" sz="3200" dirty="0" smtClean="0"/>
              <a:t>, </a:t>
            </a:r>
            <a:r>
              <a:rPr lang="tr-TR" sz="3200" dirty="0"/>
              <a:t>kanıta dayalı uygulama rehberleri, meta analizler ve sistematik incelemeler, vb.).</a:t>
            </a:r>
          </a:p>
          <a:p>
            <a:endParaRPr lang="tr-TR" sz="3200" dirty="0"/>
          </a:p>
          <a:p>
            <a:r>
              <a:rPr lang="tr-TR" sz="3200" dirty="0"/>
              <a:t>c. Bilgi gereksinimine uygun klinik görüşlerine, araştırma ya da kanıt özetlerine erişmek için arama </a:t>
            </a:r>
            <a:r>
              <a:rPr lang="tr-TR" sz="3200" dirty="0" smtClean="0"/>
              <a:t>stratejisi </a:t>
            </a:r>
            <a:r>
              <a:rPr lang="tr-TR" sz="3200" dirty="0"/>
              <a:t>tasarlar.</a:t>
            </a:r>
          </a:p>
          <a:p>
            <a:endParaRPr lang="tr-TR" sz="3200" dirty="0"/>
          </a:p>
          <a:p>
            <a:r>
              <a:rPr lang="tr-TR" sz="3200" dirty="0"/>
              <a:t>d. Arama ifadesini gözden geçirmeye yönelik ilgili makalelerden elde ettiği uygun konu başlıklarını seçer.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0121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111348"/>
            <a:ext cx="9956800" cy="5362604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Arama sonuçlarını </a:t>
            </a:r>
            <a:r>
              <a:rPr lang="tr-TR" b="1" dirty="0">
                <a:solidFill>
                  <a:srgbClr val="FF0000"/>
                </a:solidFill>
              </a:rPr>
              <a:t>nicelik, nitelik, doğruluk, geçerlilik ve </a:t>
            </a:r>
            <a:r>
              <a:rPr lang="tr-TR" b="1" dirty="0" err="1">
                <a:solidFill>
                  <a:srgbClr val="FF0000"/>
                </a:solidFill>
              </a:rPr>
              <a:t>ilgililik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/>
              <a:t>ölçütleriyle değerlendirir, bilgi erişim sistemlerinin ya da arama yöntemlerinin sınırlamalarım belirlemede alternatif arama ve uygulamaların olup olmadığını belirler.</a:t>
            </a:r>
          </a:p>
          <a:p>
            <a:endParaRPr lang="tr-TR" dirty="0"/>
          </a:p>
          <a:p>
            <a:r>
              <a:rPr lang="tr-TR" dirty="0" smtClean="0"/>
              <a:t>Erişilen </a:t>
            </a:r>
            <a:r>
              <a:rPr lang="tr-TR" dirty="0"/>
              <a:t>bilgideki eksiklikleri belirler, arama stratejisinin gözden geçirilmesi gerektiğine karar verir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Gerektiğinde gözden geçirdiği </a:t>
            </a:r>
            <a:r>
              <a:rPr lang="tr-TR" dirty="0" smtClean="0"/>
              <a:t>strateji </a:t>
            </a:r>
            <a:r>
              <a:rPr lang="tr-TR" dirty="0"/>
              <a:t>ile ya da yeni sistemler ve yöntemler ile aramasını tekrar </a:t>
            </a:r>
            <a:r>
              <a:rPr lang="tr-TR" dirty="0" smtClean="0"/>
              <a:t>yapar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97654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5. Bilgiyi ve bilgi kaynaklarını çıkarır, kaydeder ve yönetir.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378634"/>
            <a:ext cx="9956800" cy="47935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Bilgi erişim sürecine ilişkin bir </a:t>
            </a:r>
            <a:r>
              <a:rPr lang="tr-TR" b="1" dirty="0">
                <a:solidFill>
                  <a:srgbClr val="FF0000"/>
                </a:solidFill>
              </a:rPr>
              <a:t>araştırma defteri veya günlüğü </a:t>
            </a:r>
            <a:r>
              <a:rPr lang="tr-TR" dirty="0"/>
              <a:t>tutar.</a:t>
            </a:r>
          </a:p>
          <a:p>
            <a:endParaRPr lang="tr-TR" dirty="0"/>
          </a:p>
          <a:p>
            <a:r>
              <a:rPr lang="tr-TR" dirty="0" smtClean="0"/>
              <a:t>Bilgi </a:t>
            </a:r>
            <a:r>
              <a:rPr lang="tr-TR" dirty="0"/>
              <a:t>gereksinimini çıkarma görevi için </a:t>
            </a:r>
            <a:r>
              <a:rPr lang="tr-TR" b="1" dirty="0">
                <a:solidFill>
                  <a:srgbClr val="FF0000"/>
                </a:solidFill>
              </a:rPr>
              <a:t>en uygun teknolojiyi </a:t>
            </a:r>
            <a:r>
              <a:rPr lang="tr-TR" dirty="0"/>
              <a:t>seçer (Örn. Fotokopi, tarama, bibliyografik yönetim yazılımı kullanarak çıkartma).</a:t>
            </a:r>
          </a:p>
          <a:p>
            <a:endParaRPr lang="tr-TR" dirty="0"/>
          </a:p>
          <a:p>
            <a:r>
              <a:rPr lang="tr-TR" dirty="0" smtClean="0"/>
              <a:t>Bilginin </a:t>
            </a:r>
            <a:r>
              <a:rPr lang="tr-TR" dirty="0"/>
              <a:t>düzenlenmesinde dosya yönetim konsepti kullanarak bir sistem oluşturur.</a:t>
            </a:r>
          </a:p>
          <a:p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Kaynaklara </a:t>
            </a:r>
            <a:r>
              <a:rPr lang="tr-TR" b="1" dirty="0">
                <a:solidFill>
                  <a:srgbClr val="FF0000"/>
                </a:solidFill>
              </a:rPr>
              <a:t>ilişkin farklı atıf türleri olduğunu bilir</a:t>
            </a:r>
            <a:r>
              <a:rPr lang="tr-TR" dirty="0"/>
              <a:t>, kaynaklara atıf vermede kullanılacak unsurları ve doğru ifadeleri </a:t>
            </a:r>
            <a:r>
              <a:rPr lang="tr-TR" dirty="0" smtClean="0"/>
              <a:t>kullanır.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En </a:t>
            </a:r>
            <a:r>
              <a:rPr lang="tr-TR" dirty="0"/>
              <a:t>sonda hazırlayacağı kaynakça için tüm ilgili </a:t>
            </a:r>
            <a:r>
              <a:rPr lang="tr-TR" b="1" dirty="0">
                <a:solidFill>
                  <a:srgbClr val="FF0000"/>
                </a:solidFill>
              </a:rPr>
              <a:t>atıf </a:t>
            </a:r>
            <a:r>
              <a:rPr lang="tr-TR" b="1" dirty="0" smtClean="0">
                <a:solidFill>
                  <a:srgbClr val="FF0000"/>
                </a:solidFill>
              </a:rPr>
              <a:t>bilgisine </a:t>
            </a:r>
            <a:r>
              <a:rPr lang="tr-TR" dirty="0" smtClean="0"/>
              <a:t>yer verir.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6305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4000" dirty="0" smtClean="0">
                <a:solidFill>
                  <a:srgbClr val="FF0000"/>
                </a:solidFill>
              </a:rPr>
              <a:t>Teşekkürler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25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Bilgi </a:t>
            </a:r>
            <a:r>
              <a:rPr lang="tr-TR" dirty="0"/>
              <a:t>davranışını kişinin </a:t>
            </a:r>
            <a:r>
              <a:rPr lang="tr-TR" dirty="0">
                <a:solidFill>
                  <a:srgbClr val="FF0000"/>
                </a:solidFill>
              </a:rPr>
              <a:t>kendi bilgi boşluğunu </a:t>
            </a:r>
            <a:r>
              <a:rPr lang="tr-TR" dirty="0"/>
              <a:t>doldurmaya yönelik bilinçli bir </a:t>
            </a:r>
            <a:r>
              <a:rPr lang="tr-TR" dirty="0" smtClean="0"/>
              <a:t>çaba olarak tanımlanır.</a:t>
            </a:r>
          </a:p>
          <a:p>
            <a:endParaRPr lang="tr-TR" dirty="0"/>
          </a:p>
          <a:p>
            <a:r>
              <a:rPr lang="tr-TR" dirty="0"/>
              <a:t>“</a:t>
            </a:r>
            <a:r>
              <a:rPr lang="tr-TR" dirty="0">
                <a:solidFill>
                  <a:srgbClr val="FF0000"/>
                </a:solidFill>
              </a:rPr>
              <a:t>bilgi </a:t>
            </a:r>
            <a:r>
              <a:rPr lang="tr-TR" dirty="0" smtClean="0">
                <a:solidFill>
                  <a:srgbClr val="FF0000"/>
                </a:solidFill>
              </a:rPr>
              <a:t>arama davranışı</a:t>
            </a:r>
            <a:r>
              <a:rPr lang="tr-TR" dirty="0"/>
              <a:t>” bilgi davranışı, bilgiyi arama ve bilgi kullanımını içeren bilgi kaynakları </a:t>
            </a:r>
            <a:r>
              <a:rPr lang="tr-TR" dirty="0" smtClean="0"/>
              <a:t>ve kanallarıyla </a:t>
            </a:r>
            <a:r>
              <a:rPr lang="tr-TR" dirty="0"/>
              <a:t>ilişkili olan etkin ve edilgen insan eylemlerinin </a:t>
            </a:r>
            <a:r>
              <a:rPr lang="tr-TR" dirty="0" smtClean="0"/>
              <a:t>bütünüdür.</a:t>
            </a:r>
          </a:p>
          <a:p>
            <a:endParaRPr lang="tr-TR" dirty="0"/>
          </a:p>
          <a:p>
            <a:r>
              <a:rPr lang="tr-TR" dirty="0" smtClean="0"/>
              <a:t>Bilgi </a:t>
            </a:r>
            <a:r>
              <a:rPr lang="tr-TR" dirty="0"/>
              <a:t>davranışı, insanların bilgiye olan yaklaşımı, bilgiyi </a:t>
            </a:r>
            <a:r>
              <a:rPr lang="tr-TR" dirty="0" smtClean="0"/>
              <a:t>alış şekli</a:t>
            </a:r>
            <a:r>
              <a:rPr lang="tr-TR" dirty="0"/>
              <a:t>, bilgiyi kullanması, değiştirmesi, paylaşması, depolaması, hatta </a:t>
            </a:r>
            <a:r>
              <a:rPr lang="tr-TR" dirty="0" smtClean="0"/>
              <a:t>bilgiyi önemsemesidir.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77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miktarında artış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z="3200" dirty="0" smtClean="0"/>
              <a:t>Seçenek çok fazla</a:t>
            </a:r>
          </a:p>
          <a:p>
            <a:pPr lvl="1"/>
            <a:r>
              <a:rPr lang="tr-TR" altLang="tr-TR" sz="2800" dirty="0" smtClean="0"/>
              <a:t>Bilgi Sağlayıcılar: Özel ve tüzel kurumlar, servis sağlayıcılar, kütüphaneler, medya, Internet </a:t>
            </a:r>
          </a:p>
          <a:p>
            <a:pPr lvl="1"/>
            <a:r>
              <a:rPr lang="tr-TR" altLang="tr-TR" sz="2800" dirty="0" smtClean="0"/>
              <a:t>Form: Metin, grafik, görsel, işitsel</a:t>
            </a:r>
          </a:p>
          <a:p>
            <a:pPr lvl="1"/>
            <a:r>
              <a:rPr lang="tr-TR" altLang="tr-TR" sz="2800" dirty="0" smtClean="0"/>
              <a:t>Erişim yöntemleri </a:t>
            </a:r>
          </a:p>
          <a:p>
            <a:pPr lvl="1">
              <a:buNone/>
            </a:pPr>
            <a:endParaRPr lang="tr-TR" altLang="tr-TR" sz="2800" dirty="0" smtClean="0"/>
          </a:p>
          <a:p>
            <a:r>
              <a:rPr lang="tr-TR" altLang="tr-TR" sz="3200" dirty="0" smtClean="0">
                <a:solidFill>
                  <a:srgbClr val="FF0000"/>
                </a:solidFill>
              </a:rPr>
              <a:t>Sorun tüm bu seçeneklerle başa çıkabilmektedir</a:t>
            </a:r>
            <a:r>
              <a:rPr lang="tr-TR" altLang="tr-TR" sz="3200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916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patlaması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dirty="0"/>
              <a:t>Günümüzde basılı bilgi miktarı her 5 yılda bir ikiye </a:t>
            </a:r>
            <a:r>
              <a:rPr lang="tr-TR" altLang="tr-TR" dirty="0" smtClean="0"/>
              <a:t>katlanıyor</a:t>
            </a:r>
            <a:endParaRPr lang="tr-TR" altLang="tr-TR" dirty="0"/>
          </a:p>
          <a:p>
            <a:endParaRPr lang="tr-TR" altLang="tr-TR" dirty="0"/>
          </a:p>
          <a:p>
            <a:r>
              <a:rPr lang="tr-TR" altLang="tr-TR" dirty="0"/>
              <a:t>Son 30 yılda üretilen bilgi miktarı daha önceki 5000 yılda üretilenden daha fazla  </a:t>
            </a:r>
          </a:p>
          <a:p>
            <a:endParaRPr lang="tr-TR" altLang="tr-TR" dirty="0"/>
          </a:p>
          <a:p>
            <a:r>
              <a:rPr lang="tr-TR" altLang="tr-TR" dirty="0"/>
              <a:t>2002 yılında 5 </a:t>
            </a:r>
            <a:r>
              <a:rPr lang="tr-TR" altLang="tr-TR" dirty="0" err="1"/>
              <a:t>exabayt</a:t>
            </a:r>
            <a:r>
              <a:rPr lang="tr-TR" altLang="tr-TR" dirty="0"/>
              <a:t> yeni bilgi </a:t>
            </a:r>
            <a:r>
              <a:rPr lang="tr-TR" altLang="tr-TR" dirty="0" smtClean="0"/>
              <a:t>üretilmiş</a:t>
            </a:r>
            <a:endParaRPr lang="tr-TR" altLang="tr-TR" sz="4400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829" y="4201610"/>
            <a:ext cx="5971814" cy="265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6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i="1" dirty="0" smtClean="0"/>
              <a:t>Aşırı bilgi yüklemesi;</a:t>
            </a:r>
          </a:p>
          <a:p>
            <a:endParaRPr lang="tr-TR" dirty="0"/>
          </a:p>
          <a:p>
            <a:r>
              <a:rPr lang="tr-TR" altLang="tr-TR" dirty="0"/>
              <a:t>Fazla miktarda bilgi nedeniyle bireyin bir konuyu anlamakta ve o konuda karar vermekte güçlük çekmesi </a:t>
            </a:r>
            <a:endParaRPr lang="tr-TR" altLang="tr-TR" dirty="0" smtClean="0"/>
          </a:p>
          <a:p>
            <a:endParaRPr lang="tr-TR" altLang="tr-TR" dirty="0"/>
          </a:p>
          <a:p>
            <a:r>
              <a:rPr lang="tr-TR" altLang="tr-TR" dirty="0" smtClean="0"/>
              <a:t>Neden?</a:t>
            </a:r>
            <a:endParaRPr lang="tr-TR" altLang="tr-TR" dirty="0"/>
          </a:p>
          <a:p>
            <a:pPr>
              <a:buNone/>
            </a:pPr>
            <a:r>
              <a:rPr lang="tr-TR" altLang="tr-TR" dirty="0" smtClean="0"/>
              <a:t/>
            </a:r>
            <a:br>
              <a:rPr lang="tr-TR" altLang="tr-TR" dirty="0" smtClean="0"/>
            </a:b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17656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tr-TR" altLang="tr-TR" sz="2400" dirty="0" smtClean="0"/>
          </a:p>
          <a:p>
            <a:pPr>
              <a:lnSpc>
                <a:spcPct val="80000"/>
              </a:lnSpc>
            </a:pPr>
            <a:r>
              <a:rPr lang="tr-TR" altLang="tr-TR" sz="2400" dirty="0" smtClean="0"/>
              <a:t>Filtrelenmeden kullanıcıya ulaşan bilgi miktarı giderek artıyor.</a:t>
            </a:r>
          </a:p>
          <a:p>
            <a:pPr>
              <a:lnSpc>
                <a:spcPct val="80000"/>
              </a:lnSpc>
            </a:pPr>
            <a:endParaRPr lang="tr-TR" altLang="tr-TR" dirty="0" smtClean="0"/>
          </a:p>
          <a:p>
            <a:pPr>
              <a:lnSpc>
                <a:spcPct val="80000"/>
              </a:lnSpc>
            </a:pPr>
            <a:endParaRPr lang="tr-TR" altLang="tr-TR" sz="2400" dirty="0" smtClean="0"/>
          </a:p>
          <a:p>
            <a:pPr>
              <a:lnSpc>
                <a:spcPct val="80000"/>
              </a:lnSpc>
            </a:pPr>
            <a:r>
              <a:rPr lang="tr-TR" altLang="tr-TR" sz="2400" dirty="0" smtClean="0"/>
              <a:t>Bu durum </a:t>
            </a:r>
            <a:r>
              <a:rPr lang="tr-TR" altLang="tr-TR" sz="2400" b="1" dirty="0" smtClean="0"/>
              <a:t>bilginin değeri ve güvenilirliği </a:t>
            </a:r>
            <a:r>
              <a:rPr lang="tr-TR" altLang="tr-TR" sz="2400" dirty="0" smtClean="0"/>
              <a:t>konusundaki soruları artırıyor.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394" y="3935392"/>
            <a:ext cx="3782650" cy="253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455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25368"/>
            <a:ext cx="10515600" cy="1325563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Peki doğru bilgiye nerelerden ulaşırız, ulaşmalıyız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İlgilendiğimiz konu ile ilgili, bilgi gereksinimimize yönelik kaynaklar değişir.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Örneğin günlük bilgiler için, hava durumu o gün tarihinde meteoroloji sayfasına bakarız.</a:t>
            </a:r>
          </a:p>
          <a:p>
            <a:pPr algn="just"/>
            <a:r>
              <a:rPr lang="tr-TR" dirty="0" smtClean="0"/>
              <a:t>Günlük haberler için gazete okuruz.</a:t>
            </a:r>
          </a:p>
          <a:p>
            <a:pPr algn="just"/>
            <a:r>
              <a:rPr lang="tr-TR" dirty="0" smtClean="0"/>
              <a:t>Bir hastalık için tedavi yöntemleri için hastane web sitelerine bakabiliriz.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793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Bilgiye ulaşmada </a:t>
            </a:r>
            <a:r>
              <a:rPr lang="tr-TR" dirty="0">
                <a:solidFill>
                  <a:srgbClr val="FF0000"/>
                </a:solidFill>
              </a:rPr>
              <a:t>uygun kavramlar </a:t>
            </a:r>
            <a:r>
              <a:rPr lang="tr-TR" dirty="0"/>
              <a:t>kullanılıyor </a:t>
            </a:r>
            <a:r>
              <a:rPr lang="tr-TR" dirty="0" smtClean="0"/>
              <a:t>muyuz?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Bilgiye </a:t>
            </a:r>
            <a:r>
              <a:rPr lang="tr-TR" dirty="0"/>
              <a:t>ulaşmada </a:t>
            </a:r>
            <a:r>
              <a:rPr lang="tr-TR" dirty="0">
                <a:solidFill>
                  <a:srgbClr val="FF0000"/>
                </a:solidFill>
              </a:rPr>
              <a:t>hangi arama sistemleri </a:t>
            </a:r>
            <a:r>
              <a:rPr lang="tr-TR" dirty="0"/>
              <a:t>ya da bilgi kaynakları </a:t>
            </a:r>
            <a:r>
              <a:rPr lang="tr-TR" dirty="0" smtClean="0"/>
              <a:t>kullanıyoruz?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211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211</TotalTime>
  <Words>1588</Words>
  <Application>Microsoft Office PowerPoint</Application>
  <PresentationFormat>Geniş ekran</PresentationFormat>
  <Paragraphs>199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Calibri</vt:lpstr>
      <vt:lpstr>Century Schoolbook</vt:lpstr>
      <vt:lpstr>MyriadPro-Regular</vt:lpstr>
      <vt:lpstr>Wingdings</vt:lpstr>
      <vt:lpstr>Wingdings 2</vt:lpstr>
      <vt:lpstr>Cumba</vt:lpstr>
      <vt:lpstr>BİLGİYİ ARAMA VE ERİŞİM</vt:lpstr>
      <vt:lpstr>“Bilgi arama”</vt:lpstr>
      <vt:lpstr>PowerPoint Sunusu</vt:lpstr>
      <vt:lpstr>Bilgi miktarında artış </vt:lpstr>
      <vt:lpstr>Bilgi patlaması</vt:lpstr>
      <vt:lpstr>PowerPoint Sunusu</vt:lpstr>
      <vt:lpstr>PowerPoint Sunusu</vt:lpstr>
      <vt:lpstr>Peki doğru bilgiye nerelerden ulaşırız, ulaşmalıyız? </vt:lpstr>
      <vt:lpstr>PowerPoint Sunusu</vt:lpstr>
      <vt:lpstr>Etkili Arama Yöntemleri</vt:lpstr>
      <vt:lpstr>özel karakterler</vt:lpstr>
      <vt:lpstr>PowerPoint Sunusu</vt:lpstr>
      <vt:lpstr>Etkili arama Etkinliği</vt:lpstr>
      <vt:lpstr>Sizce,</vt:lpstr>
      <vt:lpstr>   Standart 2 Bilgi okuryazarı hemşire gereksinimi olan bilgiye etkin ve yetkin erişir.</vt:lpstr>
      <vt:lpstr>PowerPoint Sunusu</vt:lpstr>
      <vt:lpstr>PowerPoint Sunusu</vt:lpstr>
      <vt:lpstr>Bilgi ihtiyacına göre uygun kaynaklar</vt:lpstr>
      <vt:lpstr>PowerPoint Sunusu</vt:lpstr>
      <vt:lpstr>2. Etkin ve yetkin arama stratejileri oluşturur ve uygular. </vt:lpstr>
      <vt:lpstr>Anahtar Sözcüklerin Seçimi</vt:lpstr>
      <vt:lpstr>PowerPoint Sunusu</vt:lpstr>
      <vt:lpstr>PowerPoint Sunusu</vt:lpstr>
      <vt:lpstr>PowerPoint Sunusu</vt:lpstr>
      <vt:lpstr>3. Kaynaklara çevrimiçi olarak ya da kendine özgü farklı bir yöntemle erişir.</vt:lpstr>
      <vt:lpstr>4. Gerektiğinde arama stratejisini gözden geçirir.</vt:lpstr>
      <vt:lpstr>PowerPoint Sunusu</vt:lpstr>
      <vt:lpstr>5. Bilgiyi ve bilgi kaynaklarını çıkarır, kaydeder ve yönetir.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BİLGİYİ ARAMA VE ERİŞİM</dc:title>
  <dc:creator>Barış SEZER</dc:creator>
  <cp:lastModifiedBy>Aslı</cp:lastModifiedBy>
  <cp:revision>25</cp:revision>
  <dcterms:created xsi:type="dcterms:W3CDTF">2021-03-18T21:35:59Z</dcterms:created>
  <dcterms:modified xsi:type="dcterms:W3CDTF">2023-10-27T08:11:02Z</dcterms:modified>
</cp:coreProperties>
</file>