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9" r:id="rId3"/>
    <p:sldId id="323" r:id="rId4"/>
    <p:sldId id="324" r:id="rId5"/>
    <p:sldId id="325" r:id="rId6"/>
    <p:sldId id="326" r:id="rId7"/>
    <p:sldId id="331" r:id="rId8"/>
    <p:sldId id="328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49" r:id="rId17"/>
    <p:sldId id="339" r:id="rId18"/>
    <p:sldId id="318" r:id="rId19"/>
    <p:sldId id="330" r:id="rId20"/>
    <p:sldId id="329" r:id="rId21"/>
    <p:sldId id="340" r:id="rId22"/>
    <p:sldId id="341" r:id="rId23"/>
    <p:sldId id="342" r:id="rId24"/>
    <p:sldId id="306" r:id="rId25"/>
    <p:sldId id="307" r:id="rId26"/>
    <p:sldId id="343" r:id="rId27"/>
    <p:sldId id="309" r:id="rId28"/>
    <p:sldId id="310" r:id="rId29"/>
    <p:sldId id="344" r:id="rId30"/>
    <p:sldId id="345" r:id="rId31"/>
    <p:sldId id="346" r:id="rId32"/>
    <p:sldId id="347" r:id="rId33"/>
    <p:sldId id="366" r:id="rId34"/>
    <p:sldId id="368" r:id="rId35"/>
    <p:sldId id="351" r:id="rId36"/>
    <p:sldId id="352" r:id="rId37"/>
    <p:sldId id="369" r:id="rId38"/>
    <p:sldId id="353" r:id="rId39"/>
    <p:sldId id="370" r:id="rId4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C5C5"/>
    <a:srgbClr val="EBE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08" autoAdjust="0"/>
    <p:restoredTop sz="94660"/>
  </p:normalViewPr>
  <p:slideViewPr>
    <p:cSldViewPr snapToGrid="0">
      <p:cViewPr varScale="1">
        <p:scale>
          <a:sx n="56" d="100"/>
          <a:sy n="56" d="100"/>
        </p:scale>
        <p:origin x="72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446" y="0"/>
            <a:ext cx="7181850" cy="4800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5321624"/>
            <a:ext cx="12191999" cy="132343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rgbClr val="7030A0"/>
                </a:solidFill>
              </a:rPr>
              <a:t>JFM 431</a:t>
            </a:r>
          </a:p>
          <a:p>
            <a:pPr algn="ctr"/>
            <a:r>
              <a:rPr lang="tr-TR" sz="4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İŞ </a:t>
            </a:r>
            <a:r>
              <a:rPr lang="tr-TR" sz="4000" b="1" dirty="0">
                <a:solidFill>
                  <a:srgbClr val="7030A0"/>
                </a:solidFill>
                <a:latin typeface="Arial" panose="020B0604020202020204" pitchFamily="34" charset="0"/>
              </a:rPr>
              <a:t>SAĞLIĞI VE GÜVENLİĞİ</a:t>
            </a:r>
          </a:p>
        </p:txBody>
      </p: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328612"/>
            <a:ext cx="10658475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21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037" y="166687"/>
            <a:ext cx="854392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39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7" y="385762"/>
            <a:ext cx="10525125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16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87" y="309562"/>
            <a:ext cx="9877425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23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077" y="254531"/>
            <a:ext cx="9269260" cy="644356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35347" y="363348"/>
            <a:ext cx="206188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                  </a:t>
            </a:r>
          </a:p>
          <a:p>
            <a:r>
              <a:rPr lang="tr-TR" dirty="0"/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920322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587" y="404812"/>
            <a:ext cx="9648825" cy="6048375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2141951" y="4722312"/>
            <a:ext cx="3607496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8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975959" cy="1325563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**Eğitim Yetersizliği: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Az tehlikeli iş yerinde </a:t>
            </a:r>
            <a:r>
              <a:rPr lang="tr-TR" b="1" dirty="0">
                <a:solidFill>
                  <a:srgbClr val="FF0000"/>
                </a:solidFill>
              </a:rPr>
              <a:t>3 yılda bir 8 saat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Tehlikeli iş yerinde </a:t>
            </a:r>
            <a:r>
              <a:rPr lang="tr-TR" b="1" dirty="0">
                <a:solidFill>
                  <a:srgbClr val="FF0000"/>
                </a:solidFill>
              </a:rPr>
              <a:t>2 yılda bir 12 saat</a:t>
            </a:r>
            <a:r>
              <a:rPr lang="tr-TR" b="1" dirty="0"/>
              <a:t> </a:t>
            </a:r>
            <a:r>
              <a:rPr lang="tr-TR" dirty="0"/>
              <a:t>eğitim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Çok tehlikeli iş yerinde </a:t>
            </a:r>
            <a:r>
              <a:rPr lang="tr-TR" b="1" dirty="0">
                <a:solidFill>
                  <a:srgbClr val="FF0000"/>
                </a:solidFill>
              </a:rPr>
              <a:t>yılda bir 16 saat </a:t>
            </a:r>
            <a:r>
              <a:rPr lang="tr-TR" dirty="0"/>
              <a:t>eğitim verme zorunluluğu vardır!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6369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25" y="137785"/>
            <a:ext cx="9068683" cy="51962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4590" y="5058469"/>
            <a:ext cx="11745239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SONUÇ OLARAK;</a:t>
            </a:r>
          </a:p>
          <a:p>
            <a:pPr>
              <a:lnSpc>
                <a:spcPct val="150000"/>
              </a:lnSpc>
            </a:pPr>
            <a:endParaRPr lang="tr-TR" b="1" dirty="0"/>
          </a:p>
          <a:p>
            <a:pPr>
              <a:lnSpc>
                <a:spcPct val="150000"/>
              </a:lnSpc>
            </a:pPr>
            <a:r>
              <a:rPr lang="tr-TR" b="1" u="sng" dirty="0"/>
              <a:t>İş kazalarının önlenmesi </a:t>
            </a:r>
            <a:r>
              <a:rPr lang="tr-TR" dirty="0"/>
              <a:t>yönünde yapılacak çalışmalarda istenilen sonuca ulaşılması ve kalıcı çözümler sağlanabilmesi </a:t>
            </a:r>
            <a:r>
              <a:rPr lang="tr-TR" b="1" u="sng" dirty="0"/>
              <a:t>için</a:t>
            </a:r>
            <a:r>
              <a:rPr lang="tr-TR" dirty="0"/>
              <a:t>, </a:t>
            </a:r>
            <a:r>
              <a:rPr lang="tr-TR" b="1" u="sng" dirty="0">
                <a:solidFill>
                  <a:srgbClr val="FF0000"/>
                </a:solidFill>
              </a:rPr>
              <a:t>direk nedenlerin</a:t>
            </a:r>
            <a:r>
              <a:rPr lang="tr-TR" dirty="0"/>
              <a:t> </a:t>
            </a:r>
            <a:r>
              <a:rPr lang="tr-TR" b="1" u="sng" dirty="0">
                <a:solidFill>
                  <a:srgbClr val="FF0000"/>
                </a:solidFill>
              </a:rPr>
              <a:t>temelinde yatan sorunların</a:t>
            </a:r>
            <a:r>
              <a:rPr lang="tr-TR" dirty="0"/>
              <a:t>, yani </a:t>
            </a:r>
            <a:r>
              <a:rPr lang="tr-TR" b="1" u="sng" dirty="0">
                <a:solidFill>
                  <a:srgbClr val="FF0000"/>
                </a:solidFill>
              </a:rPr>
              <a:t>temel nedenlerin o</a:t>
            </a:r>
            <a:r>
              <a:rPr lang="tr-TR" dirty="0"/>
              <a:t>rtadan kaldırılması gerekir.</a:t>
            </a:r>
          </a:p>
        </p:txBody>
      </p:sp>
    </p:spTree>
    <p:extLst>
      <p:ext uri="{BB962C8B-B14F-4D97-AF65-F5344CB8AC3E}">
        <p14:creationId xmlns:p14="http://schemas.microsoft.com/office/powerpoint/2010/main" val="815943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797468" y="176463"/>
            <a:ext cx="8100511" cy="8823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65" y="314489"/>
            <a:ext cx="2330885" cy="1325563"/>
          </a:xfrm>
        </p:spPr>
        <p:txBody>
          <a:bodyPr>
            <a:normAutofit/>
          </a:bodyPr>
          <a:lstStyle/>
          <a:p>
            <a:r>
              <a:rPr lang="tr-TR" sz="2800" b="1" dirty="0"/>
              <a:t>Direkt Nedenler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67211" y="361321"/>
            <a:ext cx="7404100" cy="615950"/>
          </a:xfrm>
        </p:spPr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Tehlikeli Durum + Tehlikeli Davranış = İŞ KAZASI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468" y="1511712"/>
            <a:ext cx="8533647" cy="504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74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472" y="30997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Heinrich kazaların çoğunlukla </a:t>
            </a:r>
            <a:r>
              <a:rPr lang="tr-TR" b="1" dirty="0"/>
              <a:t>Tehlikeli Durumlar </a:t>
            </a:r>
            <a:r>
              <a:rPr lang="tr-TR" dirty="0"/>
              <a:t>ile </a:t>
            </a:r>
            <a:r>
              <a:rPr lang="tr-TR" b="1" dirty="0"/>
              <a:t>Tehlikeli Hareketler </a:t>
            </a:r>
            <a:r>
              <a:rPr lang="tr-TR" dirty="0"/>
              <a:t>neticesinde meydana geldiğini belirtirken kazaların </a:t>
            </a:r>
            <a:r>
              <a:rPr lang="tr-TR" b="1" dirty="0"/>
              <a:t>Direkt Nedenlerini </a:t>
            </a:r>
            <a:r>
              <a:rPr lang="tr-TR" dirty="0"/>
              <a:t>belirlemiştir.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337" y="1521062"/>
            <a:ext cx="9550006" cy="521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95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0225" y="1020174"/>
            <a:ext cx="7271550" cy="53938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48093" y="223531"/>
            <a:ext cx="8213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rgbClr val="000000"/>
                </a:solidFill>
                <a:latin typeface="Arial" panose="020B0604020202020204" pitchFamily="34" charset="0"/>
              </a:rPr>
              <a:t>KAZA VE İŞ KAZASI KAVRAMLARI</a:t>
            </a:r>
            <a:endParaRPr lang="tr-TR" sz="3600" b="1" dirty="0">
              <a:latin typeface="Arial" panose="020B0604020202020204" pitchFamily="34" charset="0"/>
            </a:endParaRPr>
          </a:p>
        </p:txBody>
      </p:sp>
      <p:pic>
        <p:nvPicPr>
          <p:cNvPr id="2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xmlns="" id="{4CD86DA5-C694-DC4E-9510-6B71B46AAE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1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055" y="474205"/>
            <a:ext cx="10515600" cy="4351338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Finlandiya’da ölümle sonuçlanan tüm kazalar soruşturulmuş ve aşağıdaki dağılım tespit edilmiştir: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• Teknik ve fiziksel faktörler % 33, </a:t>
            </a:r>
          </a:p>
          <a:p>
            <a:pPr marL="0" indent="0">
              <a:buNone/>
            </a:pPr>
            <a:r>
              <a:rPr lang="tr-TR" dirty="0"/>
              <a:t>• İnsanların eylemleriyle ilgili faktörler % 12, </a:t>
            </a:r>
          </a:p>
          <a:p>
            <a:pPr marL="0" indent="0">
              <a:buNone/>
            </a:pPr>
            <a:r>
              <a:rPr lang="tr-TR" dirty="0"/>
              <a:t>• Organizasyonel faktörler % 49.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159" y="2239840"/>
            <a:ext cx="5253736" cy="362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86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7396"/>
            <a:ext cx="8722094" cy="62368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846207" y="267396"/>
            <a:ext cx="206188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                  </a:t>
            </a:r>
          </a:p>
          <a:p>
            <a:r>
              <a:rPr lang="tr-TR" dirty="0"/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20610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461962"/>
            <a:ext cx="10487025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70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31" y="251919"/>
            <a:ext cx="7753611" cy="61801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26002" y="251919"/>
            <a:ext cx="206188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                  </a:t>
            </a:r>
          </a:p>
          <a:p>
            <a:r>
              <a:rPr lang="tr-TR" dirty="0"/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0158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6404" y="1"/>
            <a:ext cx="2719192" cy="701458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İş Kazaları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04" y="701459"/>
            <a:ext cx="11899726" cy="59457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/>
              <a:t>İş kazalarının yaklaşık yüzde 75’i gün içerisinde </a:t>
            </a:r>
            <a:r>
              <a:rPr lang="tr-TR" sz="2400" b="1" u="sng" dirty="0"/>
              <a:t>08.00-18.00 saatleri </a:t>
            </a:r>
            <a:r>
              <a:rPr lang="tr-TR" sz="2400" b="1" dirty="0"/>
              <a:t>arasında gerçekleşmekte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Ülkemizde her 6 dakikada 1 iş kazası olmakta, </a:t>
            </a:r>
          </a:p>
          <a:p>
            <a:pPr marL="0" indent="0">
              <a:buNone/>
            </a:pPr>
            <a:r>
              <a:rPr lang="tr-TR" sz="2400" dirty="0"/>
              <a:t>Her 5–6 saatte de 1 işçimiz hayatını kaybetmektedir. </a:t>
            </a:r>
          </a:p>
          <a:p>
            <a:pPr marL="0" indent="0">
              <a:buNone/>
            </a:pPr>
            <a:r>
              <a:rPr lang="tr-TR" sz="2400" dirty="0"/>
              <a:t>Sabah evlerinden çıkan ve çalışmaya giden 4–5 işçimizin akşamları evlerine dönememeleri anlamına gelmektedir.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İş kazaları istatistiklerinde Avrupa’da ilk sırayı, dünyada ise 3. sırayı almaktayız.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Yapılan araştırmalar sonucu iş kazalarının </a:t>
            </a:r>
            <a:r>
              <a:rPr lang="tr-TR" sz="2400" u="sng" dirty="0">
                <a:solidFill>
                  <a:srgbClr val="FF0000"/>
                </a:solidFill>
              </a:rPr>
              <a:t>% 50 sinin kolaylıkla önlenebilecek </a:t>
            </a:r>
            <a:r>
              <a:rPr lang="tr-TR" sz="2400" dirty="0"/>
              <a:t>kazalar olduğu, </a:t>
            </a:r>
          </a:p>
          <a:p>
            <a:pPr marL="0" indent="0">
              <a:buNone/>
            </a:pPr>
            <a:r>
              <a:rPr lang="tr-TR" sz="2400" u="sng" dirty="0">
                <a:solidFill>
                  <a:srgbClr val="FF0000"/>
                </a:solidFill>
              </a:rPr>
              <a:t>% 48 inin sistemli bir çalışma ile </a:t>
            </a:r>
            <a:r>
              <a:rPr lang="tr-TR" sz="2400" dirty="0"/>
              <a:t>önlenebileceği, </a:t>
            </a:r>
          </a:p>
          <a:p>
            <a:pPr marL="0" indent="0">
              <a:buNone/>
            </a:pPr>
            <a:r>
              <a:rPr lang="tr-TR" sz="2400" dirty="0"/>
              <a:t>sadece </a:t>
            </a:r>
            <a:r>
              <a:rPr lang="tr-TR" sz="2400" u="sng" dirty="0">
                <a:solidFill>
                  <a:srgbClr val="FF0000"/>
                </a:solidFill>
              </a:rPr>
              <a:t>% 2 sinin önlenemez </a:t>
            </a:r>
            <a:r>
              <a:rPr lang="tr-TR" sz="2400" dirty="0"/>
              <a:t>olduğu ortaya çıkmıştır.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</p:txBody>
      </p:sp>
      <p:sp>
        <p:nvSpPr>
          <p:cNvPr id="4" name="Right Brace 3"/>
          <p:cNvSpPr/>
          <p:nvPr/>
        </p:nvSpPr>
        <p:spPr>
          <a:xfrm>
            <a:off x="6951945" y="1603332"/>
            <a:ext cx="338203" cy="951978"/>
          </a:xfrm>
          <a:prstGeom prst="rightBrace">
            <a:avLst>
              <a:gd name="adj1" fmla="val 8333"/>
              <a:gd name="adj2" fmla="val 5307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218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701" y="149789"/>
            <a:ext cx="8924076" cy="654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82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181" y="365125"/>
            <a:ext cx="8435236" cy="627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28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485" y="5305516"/>
            <a:ext cx="300883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* </a:t>
            </a:r>
            <a:r>
              <a:rPr lang="tr-TR" b="1" u="sng" dirty="0"/>
              <a:t>Soru:</a:t>
            </a:r>
          </a:p>
          <a:p>
            <a:endParaRPr lang="tr-TR" b="1" u="sng" dirty="0"/>
          </a:p>
          <a:p>
            <a:r>
              <a:rPr lang="tr-TR" dirty="0"/>
              <a:t>En çok ölüme yol açan sektör?</a:t>
            </a:r>
          </a:p>
          <a:p>
            <a:endParaRPr lang="tr-TR" dirty="0"/>
          </a:p>
          <a:p>
            <a:r>
              <a:rPr lang="tr-TR" dirty="0"/>
              <a:t> İnşaat ve maden.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571169" y="216752"/>
            <a:ext cx="8579575" cy="5176446"/>
            <a:chOff x="2347782" y="973833"/>
            <a:chExt cx="8579575" cy="517644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47782" y="973833"/>
              <a:ext cx="8579575" cy="5176446"/>
            </a:xfrm>
            <a:prstGeom prst="rect">
              <a:avLst/>
            </a:prstGeom>
          </p:spPr>
        </p:pic>
        <p:cxnSp>
          <p:nvCxnSpPr>
            <p:cNvPr id="4" name="Straight Connector 3"/>
            <p:cNvCxnSpPr/>
            <p:nvPr/>
          </p:nvCxnSpPr>
          <p:spPr>
            <a:xfrm>
              <a:off x="2492679" y="6137753"/>
              <a:ext cx="827970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8491352" y="5305516"/>
            <a:ext cx="3621376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* </a:t>
            </a:r>
            <a:r>
              <a:rPr lang="tr-TR" b="1" u="sng" dirty="0"/>
              <a:t>Soru:</a:t>
            </a:r>
          </a:p>
          <a:p>
            <a:endParaRPr lang="tr-TR" b="1" u="sng" dirty="0"/>
          </a:p>
          <a:p>
            <a:r>
              <a:rPr lang="tr-TR" dirty="0"/>
              <a:t>En çok uzuv kaybına yol açan sektör?</a:t>
            </a:r>
          </a:p>
          <a:p>
            <a:endParaRPr lang="tr-TR" dirty="0"/>
          </a:p>
          <a:p>
            <a:r>
              <a:rPr lang="tr-TR" dirty="0"/>
              <a:t> Metal iş kolu</a:t>
            </a:r>
          </a:p>
        </p:txBody>
      </p:sp>
    </p:spTree>
    <p:extLst>
      <p:ext uri="{BB962C8B-B14F-4D97-AF65-F5344CB8AC3E}">
        <p14:creationId xmlns:p14="http://schemas.microsoft.com/office/powerpoint/2010/main" val="1373458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787" y="471487"/>
            <a:ext cx="797242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57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383" y="179481"/>
            <a:ext cx="8486579" cy="609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2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065" y="247761"/>
            <a:ext cx="100166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tr-TR" sz="24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sz="2400" b="1" dirty="0">
                <a:solidFill>
                  <a:srgbClr val="001F5F"/>
                </a:solidFill>
              </a:rPr>
              <a:t>6331 sayılı İş Sağlığı ve Güvenliği Kanunu Md.3- İş kazası: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sz="2400" b="1" dirty="0">
              <a:solidFill>
                <a:srgbClr val="001F5F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rgbClr val="C00000"/>
                </a:solidFill>
              </a:rPr>
              <a:t>İşyerinde </a:t>
            </a:r>
            <a:r>
              <a:rPr lang="tr-TR" sz="2400" dirty="0">
                <a:solidFill>
                  <a:srgbClr val="001F5F"/>
                </a:solidFill>
              </a:rPr>
              <a:t>veya </a:t>
            </a:r>
            <a:r>
              <a:rPr lang="tr-TR" sz="2400" dirty="0">
                <a:solidFill>
                  <a:srgbClr val="C00000"/>
                </a:solidFill>
              </a:rPr>
              <a:t>işin yürütümü nedeniyle meydana gelen</a:t>
            </a:r>
            <a:r>
              <a:rPr lang="tr-TR" sz="2400" dirty="0">
                <a:solidFill>
                  <a:srgbClr val="001F5F"/>
                </a:solidFill>
              </a:rPr>
              <a:t>, </a:t>
            </a:r>
            <a:r>
              <a:rPr lang="tr-TR" sz="2400" dirty="0">
                <a:solidFill>
                  <a:srgbClr val="C00000"/>
                </a:solidFill>
              </a:rPr>
              <a:t>ölüme sebebiyet veren </a:t>
            </a:r>
            <a:r>
              <a:rPr lang="tr-TR" sz="2400" dirty="0">
                <a:solidFill>
                  <a:srgbClr val="001F5F"/>
                </a:solidFill>
              </a:rPr>
              <a:t>veya </a:t>
            </a:r>
            <a:r>
              <a:rPr lang="tr-TR" sz="2400" dirty="0">
                <a:solidFill>
                  <a:srgbClr val="C00000"/>
                </a:solidFill>
              </a:rPr>
              <a:t>vücut bütünlüğünü ruhen </a:t>
            </a:r>
            <a:r>
              <a:rPr lang="tr-TR" sz="2400" dirty="0">
                <a:solidFill>
                  <a:srgbClr val="001F5F"/>
                </a:solidFill>
              </a:rPr>
              <a:t>ya da </a:t>
            </a:r>
            <a:r>
              <a:rPr lang="tr-TR" sz="2400" dirty="0">
                <a:solidFill>
                  <a:srgbClr val="C00000"/>
                </a:solidFill>
              </a:rPr>
              <a:t>bedenen engelli hâle getiren </a:t>
            </a:r>
            <a:r>
              <a:rPr lang="tr-TR" sz="2400" dirty="0">
                <a:solidFill>
                  <a:srgbClr val="001F5F"/>
                </a:solidFill>
              </a:rPr>
              <a:t>olayı ifade eder.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34" y="3042922"/>
            <a:ext cx="4423950" cy="3502829"/>
          </a:xfrm>
          <a:prstGeom prst="rect">
            <a:avLst/>
          </a:prstGeom>
        </p:spPr>
      </p:pic>
      <p:sp>
        <p:nvSpPr>
          <p:cNvPr id="6" name="5-Point Star 5"/>
          <p:cNvSpPr/>
          <p:nvPr/>
        </p:nvSpPr>
        <p:spPr>
          <a:xfrm>
            <a:off x="3118981" y="400833"/>
            <a:ext cx="275572" cy="40083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5-Point Star 6"/>
          <p:cNvSpPr/>
          <p:nvPr/>
        </p:nvSpPr>
        <p:spPr>
          <a:xfrm>
            <a:off x="3271381" y="553233"/>
            <a:ext cx="275572" cy="40083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5-Point Star 7"/>
          <p:cNvSpPr/>
          <p:nvPr/>
        </p:nvSpPr>
        <p:spPr>
          <a:xfrm>
            <a:off x="3561567" y="553233"/>
            <a:ext cx="275572" cy="40083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3271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395" y="99811"/>
            <a:ext cx="9451605" cy="658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97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3939" y="505615"/>
            <a:ext cx="103799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4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Kaza sonrası yapılacaklar: </a:t>
            </a:r>
          </a:p>
          <a:p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İş Kazalarının İncelenmesi</a:t>
            </a:r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, </a:t>
            </a:r>
          </a:p>
          <a:p>
            <a:r>
              <a:rPr lang="tr-TR" sz="4400" dirty="0">
                <a:solidFill>
                  <a:srgbClr val="C00000"/>
                </a:solidFill>
                <a:latin typeface="Wingdings" panose="05000000000000000000" pitchFamily="2" charset="2"/>
              </a:rPr>
              <a:t> 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Yasal soruşturma (</a:t>
            </a:r>
            <a:r>
              <a:rPr lang="tr-TR" sz="4400" b="1" dirty="0">
                <a:solidFill>
                  <a:srgbClr val="00AF50"/>
                </a:solidFill>
                <a:latin typeface="Arial" panose="020B0604020202020204" pitchFamily="34" charset="0"/>
              </a:rPr>
              <a:t>Adli Süreç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). </a:t>
            </a:r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788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979" y="157320"/>
            <a:ext cx="9339392" cy="662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772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İŞ GÜVENLİĞİ RESİMLERİ\exam1-210x300.gif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66" y="406672"/>
            <a:ext cx="914400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18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3939" y="505615"/>
            <a:ext cx="1037990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Hangisi/hangileri iş kazası sayılmaz?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iş yerinde bulunduğu sırada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İşveren tarafından yürütülmekte olan iş nedeniyle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yıllık ücretli izin için iş yeri dışında olduğu dönemde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Bir işveren bağlı olarak çalışan sigortalının, görevli olarak iş yeri dışında başka bir yere gönderilmesi nedeniyle asıl işini yapmaksızın geçen zamanlarda gerçekleşen kaza</a:t>
            </a:r>
          </a:p>
        </p:txBody>
      </p:sp>
    </p:spTree>
    <p:extLst>
      <p:ext uri="{BB962C8B-B14F-4D97-AF65-F5344CB8AC3E}">
        <p14:creationId xmlns:p14="http://schemas.microsoft.com/office/powerpoint/2010/main" val="32558282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845057" y="3170590"/>
            <a:ext cx="497763" cy="47598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93939" y="505615"/>
            <a:ext cx="1037990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Hangisi/hangileri iş kazası sayılmaz?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iş yerinde bulunduğu sırada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İşveren tarafından yürütülmekte olan iş nedeniyle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yıllık ücretli izin için iş yeri dışında olduğu dönemde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Bir işveren bağlı olarak çalışan sigortalının, görevli olarak iş yeri dışında başka bir yere gönderilmesi nedeniyle asıl işini yapmaksızın geçen zamanlarda gerçekleşen kaza</a:t>
            </a:r>
          </a:p>
        </p:txBody>
      </p:sp>
    </p:spTree>
    <p:extLst>
      <p:ext uri="{BB962C8B-B14F-4D97-AF65-F5344CB8AC3E}">
        <p14:creationId xmlns:p14="http://schemas.microsoft.com/office/powerpoint/2010/main" val="3167939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63" y="1125971"/>
            <a:ext cx="8456048" cy="392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79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63" y="1125971"/>
            <a:ext cx="8456048" cy="392676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329553" y="4544088"/>
            <a:ext cx="497763" cy="4759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4408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004" y="1059688"/>
            <a:ext cx="7781991" cy="549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10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004" y="1059688"/>
            <a:ext cx="7781991" cy="549448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600004" y="5679036"/>
            <a:ext cx="497763" cy="4759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815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105" y="123215"/>
            <a:ext cx="12062564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2400" b="1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5510 sayılı Sosyal Sigortalar ve Genel Sağlık Sigortası Kanunu Md.13-</a:t>
            </a:r>
          </a:p>
          <a:p>
            <a:r>
              <a:rPr lang="tr-TR" sz="2400" b="1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 kazası; </a:t>
            </a:r>
          </a:p>
          <a:p>
            <a:endParaRPr lang="tr-TR" sz="2400" b="1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b="1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İşveren tarafından </a:t>
            </a:r>
            <a:r>
              <a:rPr lang="tr-T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yürütülmekte olan iş </a:t>
            </a: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nedeniyle, 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Bir işverene bağlı olarak çalışan sigortalının,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görevli olarak işyeri dışında başka bir yere gönderilmesi nedeniyle asıl işini yapmaksızın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geçen zamanlarda, 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Emziren kadın sigortalının, iş mevzuatı gereğince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çocuğuna süt vermek için ayrılan zamanlarda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165" y="632498"/>
            <a:ext cx="2770807" cy="20746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2209" y="3493368"/>
            <a:ext cx="3070633" cy="20681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7816" y="3719990"/>
            <a:ext cx="1997022" cy="197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2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5215" y="235234"/>
            <a:ext cx="11081359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Sigortalıların,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işverence sağlanan bir taşıtla işin yapıldığı yere gidiş gelişi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sırasında, meydana gelen ve sigortalıyı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hemen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veya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sonradan bedenen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 da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ruhen engelli hâle getiren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olaydır.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744" y="1998797"/>
            <a:ext cx="8034300" cy="418816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9436" y="0"/>
            <a:ext cx="4843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900" dirty="0">
              <a:solidFill>
                <a:srgbClr val="000000"/>
              </a:solidFill>
              <a:latin typeface="Wingdings" panose="05000000000000000000" pitchFamily="2" charset="2"/>
            </a:endParaRPr>
          </a:p>
          <a:p>
            <a:endParaRPr lang="tr-TR" sz="900" dirty="0">
              <a:latin typeface="Wingdings" panose="05000000000000000000" pitchFamily="2" charset="2"/>
            </a:endParaRPr>
          </a:p>
          <a:p>
            <a:r>
              <a:rPr lang="tr-TR" dirty="0">
                <a:solidFill>
                  <a:srgbClr val="00AF50"/>
                </a:solidFill>
                <a:latin typeface="Wingdings" panose="05000000000000000000" pitchFamily="2" charset="2"/>
              </a:rPr>
              <a:t></a:t>
            </a:r>
            <a:endParaRPr lang="tr-TR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0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2377" y="87682"/>
            <a:ext cx="1096862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i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Bir Olayın İş Kazası Sayılması İçin: </a:t>
            </a: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1- Kazaya uğrayanın sigortalı olması, </a:t>
            </a: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2- Kazalının hemen veya sonradan bedenen veya ruhen engelli hale gelmesi, </a:t>
            </a: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3- Sigortalının uğradığı kazanın, yer ve zaman itibariyle 5510 sayılı kanunun 13. maddesinde belirtilen hususlardan birinde meydana gelmesi, 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44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57067" y="91641"/>
            <a:ext cx="10515600" cy="10514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b="1" dirty="0">
              <a:solidFill>
                <a:srgbClr val="00B050"/>
              </a:solidFill>
            </a:endParaRPr>
          </a:p>
          <a:p>
            <a:r>
              <a:rPr lang="tr-TR" b="1" dirty="0">
                <a:solidFill>
                  <a:srgbClr val="00B050"/>
                </a:solidFill>
              </a:rPr>
              <a:t>Kaza Nedenleri İle İlgili Yanlış Görüşler: </a:t>
            </a:r>
            <a:br>
              <a:rPr lang="tr-TR" b="1" dirty="0">
                <a:solidFill>
                  <a:srgbClr val="00B050"/>
                </a:solidFill>
              </a:rPr>
            </a:br>
            <a:r>
              <a:rPr lang="tr-TR" b="1" dirty="0">
                <a:solidFill>
                  <a:srgbClr val="00B050"/>
                </a:solidFill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67" y="1381059"/>
            <a:ext cx="10448925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38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085" y="1114425"/>
            <a:ext cx="8505825" cy="5743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086" y="454394"/>
            <a:ext cx="7743825" cy="638175"/>
          </a:xfrm>
          <a:prstGeom prst="rect">
            <a:avLst/>
          </a:prstGeom>
        </p:spPr>
      </p:pic>
      <p:sp>
        <p:nvSpPr>
          <p:cNvPr id="4" name="5-Point Star 3"/>
          <p:cNvSpPr/>
          <p:nvPr/>
        </p:nvSpPr>
        <p:spPr>
          <a:xfrm>
            <a:off x="5010411" y="87682"/>
            <a:ext cx="463463" cy="450937"/>
          </a:xfrm>
          <a:prstGeom prst="star5">
            <a:avLst/>
          </a:prstGeom>
          <a:solidFill>
            <a:srgbClr val="EBEB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135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2" y="442912"/>
            <a:ext cx="10048875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17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566</Words>
  <Application>Microsoft Office PowerPoint</Application>
  <PresentationFormat>Widescreen</PresentationFormat>
  <Paragraphs>111</Paragraphs>
  <Slides>39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**Eğitim Yetersizliği:</vt:lpstr>
      <vt:lpstr>PowerPoint Presentation</vt:lpstr>
      <vt:lpstr>Direkt Nedenler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İş Kazaları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78</cp:revision>
  <dcterms:created xsi:type="dcterms:W3CDTF">2018-10-02T08:05:55Z</dcterms:created>
  <dcterms:modified xsi:type="dcterms:W3CDTF">2020-05-07T10:08:12Z</dcterms:modified>
</cp:coreProperties>
</file>