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3" r:id="rId4"/>
    <p:sldId id="324" r:id="rId5"/>
    <p:sldId id="325" r:id="rId6"/>
    <p:sldId id="326" r:id="rId7"/>
    <p:sldId id="331" r:id="rId8"/>
    <p:sldId id="328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49" r:id="rId17"/>
    <p:sldId id="339" r:id="rId18"/>
    <p:sldId id="318" r:id="rId19"/>
    <p:sldId id="330" r:id="rId20"/>
    <p:sldId id="329" r:id="rId21"/>
    <p:sldId id="340" r:id="rId22"/>
    <p:sldId id="341" r:id="rId23"/>
    <p:sldId id="342" r:id="rId24"/>
    <p:sldId id="306" r:id="rId25"/>
    <p:sldId id="307" r:id="rId26"/>
    <p:sldId id="343" r:id="rId27"/>
    <p:sldId id="309" r:id="rId28"/>
    <p:sldId id="310" r:id="rId29"/>
    <p:sldId id="344" r:id="rId30"/>
    <p:sldId id="345" r:id="rId31"/>
    <p:sldId id="346" r:id="rId32"/>
    <p:sldId id="347" r:id="rId33"/>
    <p:sldId id="366" r:id="rId34"/>
    <p:sldId id="368" r:id="rId35"/>
    <p:sldId id="351" r:id="rId36"/>
    <p:sldId id="352" r:id="rId37"/>
    <p:sldId id="369" r:id="rId38"/>
    <p:sldId id="353" r:id="rId39"/>
    <p:sldId id="370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5C5"/>
    <a:srgbClr val="EBE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8" autoAdjust="0"/>
    <p:restoredTop sz="94660"/>
  </p:normalViewPr>
  <p:slideViewPr>
    <p:cSldViewPr snapToGrid="0">
      <p:cViewPr varScale="1">
        <p:scale>
          <a:sx n="56" d="100"/>
          <a:sy n="56" d="100"/>
        </p:scale>
        <p:origin x="7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5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99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3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193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48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27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21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60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67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65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028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0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446" y="0"/>
            <a:ext cx="7181850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5321624"/>
            <a:ext cx="12191999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7030A0"/>
                </a:solidFill>
              </a:rPr>
              <a:t>JFM 431</a:t>
            </a:r>
          </a:p>
          <a:p>
            <a:pPr algn="ctr"/>
            <a:r>
              <a:rPr lang="tr-TR" sz="40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İŞ </a:t>
            </a:r>
            <a:r>
              <a:rPr lang="tr-TR" sz="4000" b="1" dirty="0">
                <a:solidFill>
                  <a:srgbClr val="7030A0"/>
                </a:solidFill>
                <a:latin typeface="Arial" panose="020B0604020202020204" pitchFamily="34" charset="0"/>
              </a:rPr>
              <a:t>SAĞLIĞI VE GÜVENLİĞİ</a:t>
            </a:r>
          </a:p>
        </p:txBody>
      </p:sp>
    </p:spTree>
    <p:extLst>
      <p:ext uri="{BB962C8B-B14F-4D97-AF65-F5344CB8AC3E}">
        <p14:creationId xmlns:p14="http://schemas.microsoft.com/office/powerpoint/2010/main" val="58669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328612"/>
            <a:ext cx="1065847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2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37" y="166687"/>
            <a:ext cx="85439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385762"/>
            <a:ext cx="1052512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309562"/>
            <a:ext cx="987742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2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77" y="254531"/>
            <a:ext cx="9269260" cy="64435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35347" y="363348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2032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404812"/>
            <a:ext cx="9648825" cy="604837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141951" y="4722312"/>
            <a:ext cx="360749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8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5959" cy="1325563"/>
          </a:xfrm>
        </p:spPr>
        <p:txBody>
          <a:bodyPr/>
          <a:lstStyle/>
          <a:p>
            <a:r>
              <a:rPr lang="tr-TR" b="1" dirty="0">
                <a:solidFill>
                  <a:srgbClr val="00B050"/>
                </a:solidFill>
              </a:rPr>
              <a:t>**Eğitim Yetersizliği: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Az tehlikeli iş yerinde </a:t>
            </a:r>
            <a:r>
              <a:rPr lang="tr-TR" b="1" dirty="0">
                <a:solidFill>
                  <a:srgbClr val="FF0000"/>
                </a:solidFill>
              </a:rPr>
              <a:t>3 yılda bir 8 saat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Tehlikeli iş yerinde </a:t>
            </a:r>
            <a:r>
              <a:rPr lang="tr-TR" b="1" dirty="0">
                <a:solidFill>
                  <a:srgbClr val="FF0000"/>
                </a:solidFill>
              </a:rPr>
              <a:t>2 yılda bir 12 saat</a:t>
            </a:r>
            <a:r>
              <a:rPr lang="tr-TR" b="1" dirty="0"/>
              <a:t> </a:t>
            </a:r>
            <a:r>
              <a:rPr lang="tr-TR" dirty="0"/>
              <a:t>eğitim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Çok tehlikeli iş yerinde </a:t>
            </a:r>
            <a:r>
              <a:rPr lang="tr-TR" b="1" dirty="0">
                <a:solidFill>
                  <a:srgbClr val="FF0000"/>
                </a:solidFill>
              </a:rPr>
              <a:t>yılda bir 16 saat </a:t>
            </a:r>
            <a:r>
              <a:rPr lang="tr-TR" dirty="0"/>
              <a:t>eğitim verme zorunluluğu vardır!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636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25" y="137785"/>
            <a:ext cx="9068683" cy="5196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590" y="5058469"/>
            <a:ext cx="11745239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SONUÇ OLARAK;</a:t>
            </a:r>
          </a:p>
          <a:p>
            <a:pPr>
              <a:lnSpc>
                <a:spcPct val="150000"/>
              </a:lnSpc>
            </a:pPr>
            <a:endParaRPr lang="tr-TR" b="1" dirty="0"/>
          </a:p>
          <a:p>
            <a:pPr>
              <a:lnSpc>
                <a:spcPct val="150000"/>
              </a:lnSpc>
            </a:pPr>
            <a:r>
              <a:rPr lang="tr-TR" b="1" u="sng" dirty="0"/>
              <a:t>İş kazalarının önlenmesi </a:t>
            </a:r>
            <a:r>
              <a:rPr lang="tr-TR" dirty="0"/>
              <a:t>yönünde yapılacak çalışmalarda istenilen sonuca ulaşılması ve kalıcı çözümler sağlanabilmesi </a:t>
            </a:r>
            <a:r>
              <a:rPr lang="tr-TR" b="1" u="sng" dirty="0"/>
              <a:t>için</a:t>
            </a:r>
            <a:r>
              <a:rPr lang="tr-TR" dirty="0"/>
              <a:t>, </a:t>
            </a:r>
            <a:r>
              <a:rPr lang="tr-TR" b="1" u="sng" dirty="0">
                <a:solidFill>
                  <a:srgbClr val="FF0000"/>
                </a:solidFill>
              </a:rPr>
              <a:t>direk nedenlerin</a:t>
            </a:r>
            <a:r>
              <a:rPr lang="tr-TR" dirty="0"/>
              <a:t> </a:t>
            </a:r>
            <a:r>
              <a:rPr lang="tr-TR" b="1" u="sng" dirty="0">
                <a:solidFill>
                  <a:srgbClr val="FF0000"/>
                </a:solidFill>
              </a:rPr>
              <a:t>temelinde yatan sorunların</a:t>
            </a:r>
            <a:r>
              <a:rPr lang="tr-TR" dirty="0"/>
              <a:t>, yani </a:t>
            </a:r>
            <a:r>
              <a:rPr lang="tr-TR" b="1" u="sng" dirty="0">
                <a:solidFill>
                  <a:srgbClr val="FF0000"/>
                </a:solidFill>
              </a:rPr>
              <a:t>temel nedenlerin o</a:t>
            </a:r>
            <a:r>
              <a:rPr lang="tr-TR" dirty="0"/>
              <a:t>rtadan kaldırılması gerekir.</a:t>
            </a:r>
          </a:p>
        </p:txBody>
      </p:sp>
    </p:spTree>
    <p:extLst>
      <p:ext uri="{BB962C8B-B14F-4D97-AF65-F5344CB8AC3E}">
        <p14:creationId xmlns:p14="http://schemas.microsoft.com/office/powerpoint/2010/main" val="81594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7468" y="176463"/>
            <a:ext cx="8100511" cy="8823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65" y="314489"/>
            <a:ext cx="2330885" cy="1325563"/>
          </a:xfrm>
        </p:spPr>
        <p:txBody>
          <a:bodyPr>
            <a:normAutofit/>
          </a:bodyPr>
          <a:lstStyle/>
          <a:p>
            <a:r>
              <a:rPr lang="tr-TR" sz="2800" b="1" dirty="0"/>
              <a:t>Direkt Nedenler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67211" y="361321"/>
            <a:ext cx="7404100" cy="615950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Tehlikeli Durum + Tehlikeli Davranış = İŞ KAZASI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68" y="1511712"/>
            <a:ext cx="8533647" cy="50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472" y="3099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Heinrich kazaların çoğunlukla </a:t>
            </a:r>
            <a:r>
              <a:rPr lang="tr-TR" b="1" dirty="0"/>
              <a:t>Tehlikeli Durumlar </a:t>
            </a:r>
            <a:r>
              <a:rPr lang="tr-TR" dirty="0"/>
              <a:t>ile </a:t>
            </a:r>
            <a:r>
              <a:rPr lang="tr-TR" b="1" dirty="0"/>
              <a:t>Tehlikeli Hareketler </a:t>
            </a:r>
            <a:r>
              <a:rPr lang="tr-TR" dirty="0"/>
              <a:t>neticesinde meydana geldiğini belirtirken kazaların </a:t>
            </a:r>
            <a:r>
              <a:rPr lang="tr-TR" b="1" dirty="0"/>
              <a:t>Direkt Nedenlerini </a:t>
            </a:r>
            <a:r>
              <a:rPr lang="tr-TR" dirty="0"/>
              <a:t>belirlemiştir.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37" y="1521062"/>
            <a:ext cx="9550006" cy="52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25" y="1020174"/>
            <a:ext cx="7271550" cy="5393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8093" y="223531"/>
            <a:ext cx="8213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</a:rPr>
              <a:t>KAZA VE İŞ KAZASI KAVRAMLARI</a:t>
            </a:r>
            <a:endParaRPr lang="tr-TR" sz="3600" b="1" dirty="0">
              <a:latin typeface="Arial" panose="020B0604020202020204" pitchFamily="34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CD86DA5-C694-DC4E-9510-6B71B46AA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1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055" y="474205"/>
            <a:ext cx="10515600" cy="4351338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Finlandiya’da ölümle sonuçlanan tüm kazalar soruşturulmuş ve aşağıdaki dağılım tespit edilmiştir: 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• Teknik ve fiziksel faktörler % 33, </a:t>
            </a:r>
          </a:p>
          <a:p>
            <a:pPr marL="0" indent="0">
              <a:buNone/>
            </a:pPr>
            <a:r>
              <a:rPr lang="tr-TR" dirty="0"/>
              <a:t>• İnsanların eylemleriyle ilgili faktörler % 12, </a:t>
            </a:r>
          </a:p>
          <a:p>
            <a:pPr marL="0" indent="0">
              <a:buNone/>
            </a:pPr>
            <a:r>
              <a:rPr lang="tr-TR" dirty="0"/>
              <a:t>• Organizasyonel faktörler % 49.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159" y="2239840"/>
            <a:ext cx="5253736" cy="36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86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7396"/>
            <a:ext cx="8722094" cy="6236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6207" y="267396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20610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461962"/>
            <a:ext cx="1048702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0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31" y="251919"/>
            <a:ext cx="7753611" cy="6180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26002" y="251919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0158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404" y="1"/>
            <a:ext cx="2719192" cy="701458"/>
          </a:xfrm>
        </p:spPr>
        <p:txBody>
          <a:bodyPr/>
          <a:lstStyle/>
          <a:p>
            <a:r>
              <a:rPr lang="tr-TR" b="1" dirty="0">
                <a:solidFill>
                  <a:srgbClr val="00B050"/>
                </a:solidFill>
              </a:rPr>
              <a:t>İş Kazaları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4" y="701459"/>
            <a:ext cx="11899726" cy="5945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/>
              <a:t>İş kazalarının yaklaşık yüzde 75’i gün içerisinde </a:t>
            </a:r>
            <a:r>
              <a:rPr lang="tr-TR" sz="2400" b="1" u="sng" dirty="0"/>
              <a:t>08.00-18.00 saatleri </a:t>
            </a:r>
            <a:r>
              <a:rPr lang="tr-TR" sz="2400" b="1" dirty="0"/>
              <a:t>arasında gerçekleşmekte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Ülkemizde her 6 dakikada 1 iş kazası olmakta, </a:t>
            </a:r>
          </a:p>
          <a:p>
            <a:pPr marL="0" indent="0">
              <a:buNone/>
            </a:pPr>
            <a:r>
              <a:rPr lang="tr-TR" sz="2400" dirty="0"/>
              <a:t>Her 5–6 saatte de 1 işçimiz hayatını kaybetmektedir. </a:t>
            </a:r>
          </a:p>
          <a:p>
            <a:pPr marL="0" indent="0">
              <a:buNone/>
            </a:pPr>
            <a:r>
              <a:rPr lang="tr-TR" sz="2400" dirty="0"/>
              <a:t>Sabah evlerinden çıkan ve çalışmaya giden 4–5 işçimizin akşamları evlerine dönememeleri anlamına gelmektedir.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İş kazaları istatistiklerinde Avrupa’da ilk sırayı, dünyada ise 3. sırayı almaktayız.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Yapılan araştırmalar sonucu iş kazalarının </a:t>
            </a:r>
            <a:r>
              <a:rPr lang="tr-TR" sz="2400" u="sng" dirty="0">
                <a:solidFill>
                  <a:srgbClr val="FF0000"/>
                </a:solidFill>
              </a:rPr>
              <a:t>% 50 sinin kolaylıkla önlenebilecek </a:t>
            </a:r>
            <a:r>
              <a:rPr lang="tr-TR" sz="2400" dirty="0"/>
              <a:t>kazalar olduğu, </a:t>
            </a:r>
          </a:p>
          <a:p>
            <a:pPr marL="0" indent="0">
              <a:buNone/>
            </a:pPr>
            <a:r>
              <a:rPr lang="tr-TR" sz="2400" u="sng" dirty="0">
                <a:solidFill>
                  <a:srgbClr val="FF0000"/>
                </a:solidFill>
              </a:rPr>
              <a:t>% 48 inin sistemli bir çalışma ile </a:t>
            </a:r>
            <a:r>
              <a:rPr lang="tr-TR" sz="2400" dirty="0"/>
              <a:t>önlenebileceği, </a:t>
            </a:r>
          </a:p>
          <a:p>
            <a:pPr marL="0" indent="0">
              <a:buNone/>
            </a:pPr>
            <a:r>
              <a:rPr lang="tr-TR" sz="2400" dirty="0"/>
              <a:t>sadece </a:t>
            </a:r>
            <a:r>
              <a:rPr lang="tr-TR" sz="2400" u="sng" dirty="0">
                <a:solidFill>
                  <a:srgbClr val="FF0000"/>
                </a:solidFill>
              </a:rPr>
              <a:t>% 2 sinin önlenemez </a:t>
            </a:r>
            <a:r>
              <a:rPr lang="tr-TR" sz="2400" dirty="0"/>
              <a:t>olduğu ortaya çıkmıştır.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Right Brace 3"/>
          <p:cNvSpPr/>
          <p:nvPr/>
        </p:nvSpPr>
        <p:spPr>
          <a:xfrm>
            <a:off x="6951945" y="1603332"/>
            <a:ext cx="338203" cy="951978"/>
          </a:xfrm>
          <a:prstGeom prst="rightBrace">
            <a:avLst>
              <a:gd name="adj1" fmla="val 8333"/>
              <a:gd name="adj2" fmla="val 5307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21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01" y="149789"/>
            <a:ext cx="8924076" cy="65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2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81" y="365125"/>
            <a:ext cx="8435236" cy="62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2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485" y="5305516"/>
            <a:ext cx="300883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* </a:t>
            </a:r>
            <a:r>
              <a:rPr lang="tr-TR" b="1" u="sng" dirty="0"/>
              <a:t>Soru:</a:t>
            </a:r>
          </a:p>
          <a:p>
            <a:endParaRPr lang="tr-TR" b="1" u="sng" dirty="0"/>
          </a:p>
          <a:p>
            <a:r>
              <a:rPr lang="tr-TR" dirty="0"/>
              <a:t>En çok ölüme yol açan sektör?</a:t>
            </a:r>
          </a:p>
          <a:p>
            <a:endParaRPr lang="tr-TR" dirty="0"/>
          </a:p>
          <a:p>
            <a:r>
              <a:rPr lang="tr-TR" dirty="0"/>
              <a:t> İnşaat ve maden.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71169" y="216752"/>
            <a:ext cx="8579575" cy="5176446"/>
            <a:chOff x="2347782" y="973833"/>
            <a:chExt cx="8579575" cy="51764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7782" y="973833"/>
              <a:ext cx="8579575" cy="5176446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2492679" y="6137753"/>
              <a:ext cx="82797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8491352" y="5305516"/>
            <a:ext cx="362137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* </a:t>
            </a:r>
            <a:r>
              <a:rPr lang="tr-TR" b="1" u="sng" dirty="0"/>
              <a:t>Soru:</a:t>
            </a:r>
          </a:p>
          <a:p>
            <a:endParaRPr lang="tr-TR" b="1" u="sng" dirty="0"/>
          </a:p>
          <a:p>
            <a:r>
              <a:rPr lang="tr-TR" dirty="0"/>
              <a:t>En çok uzuv kaybına yol açan sektör?</a:t>
            </a:r>
          </a:p>
          <a:p>
            <a:endParaRPr lang="tr-TR" dirty="0"/>
          </a:p>
          <a:p>
            <a:r>
              <a:rPr lang="tr-TR" dirty="0"/>
              <a:t> Metal iş kolu</a:t>
            </a:r>
          </a:p>
        </p:txBody>
      </p:sp>
    </p:spTree>
    <p:extLst>
      <p:ext uri="{BB962C8B-B14F-4D97-AF65-F5344CB8AC3E}">
        <p14:creationId xmlns:p14="http://schemas.microsoft.com/office/powerpoint/2010/main" val="137345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471487"/>
            <a:ext cx="79724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7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3" y="179481"/>
            <a:ext cx="8486579" cy="60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2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65" y="247761"/>
            <a:ext cx="100166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sz="2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001F5F"/>
                </a:solidFill>
              </a:rPr>
              <a:t>6331 sayılı İş Sağlığı ve Güvenliği Kanunu Md.3- İş kazası: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tr-TR" sz="2400" b="1" dirty="0">
              <a:solidFill>
                <a:srgbClr val="001F5F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C00000"/>
                </a:solidFill>
              </a:rPr>
              <a:t>İşyerinde </a:t>
            </a:r>
            <a:r>
              <a:rPr lang="tr-TR" sz="2400" dirty="0">
                <a:solidFill>
                  <a:srgbClr val="001F5F"/>
                </a:solidFill>
              </a:rPr>
              <a:t>veya </a:t>
            </a:r>
            <a:r>
              <a:rPr lang="tr-TR" sz="2400" dirty="0">
                <a:solidFill>
                  <a:srgbClr val="C00000"/>
                </a:solidFill>
              </a:rPr>
              <a:t>işin yürütümü nedeniyle meydana gelen</a:t>
            </a:r>
            <a:r>
              <a:rPr lang="tr-TR" sz="2400" dirty="0">
                <a:solidFill>
                  <a:srgbClr val="001F5F"/>
                </a:solidFill>
              </a:rPr>
              <a:t>, </a:t>
            </a:r>
            <a:r>
              <a:rPr lang="tr-TR" sz="2400" dirty="0">
                <a:solidFill>
                  <a:srgbClr val="C00000"/>
                </a:solidFill>
              </a:rPr>
              <a:t>ölüme sebebiyet veren </a:t>
            </a:r>
            <a:r>
              <a:rPr lang="tr-TR" sz="2400" dirty="0">
                <a:solidFill>
                  <a:srgbClr val="001F5F"/>
                </a:solidFill>
              </a:rPr>
              <a:t>veya </a:t>
            </a:r>
            <a:r>
              <a:rPr lang="tr-TR" sz="2400" dirty="0">
                <a:solidFill>
                  <a:srgbClr val="C00000"/>
                </a:solidFill>
              </a:rPr>
              <a:t>vücut bütünlüğünü ruhen </a:t>
            </a:r>
            <a:r>
              <a:rPr lang="tr-TR" sz="2400" dirty="0">
                <a:solidFill>
                  <a:srgbClr val="001F5F"/>
                </a:solidFill>
              </a:rPr>
              <a:t>ya da </a:t>
            </a:r>
            <a:r>
              <a:rPr lang="tr-TR" sz="2400" dirty="0">
                <a:solidFill>
                  <a:srgbClr val="C00000"/>
                </a:solidFill>
              </a:rPr>
              <a:t>bedenen engelli hâle getiren </a:t>
            </a:r>
            <a:r>
              <a:rPr lang="tr-TR" sz="2400" dirty="0">
                <a:solidFill>
                  <a:srgbClr val="001F5F"/>
                </a:solidFill>
              </a:rPr>
              <a:t>olayı ifade eder.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934" y="3042922"/>
            <a:ext cx="4423950" cy="3502829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3118981" y="4008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5-Point Star 6"/>
          <p:cNvSpPr/>
          <p:nvPr/>
        </p:nvSpPr>
        <p:spPr>
          <a:xfrm>
            <a:off x="3271381" y="5532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5-Point Star 7"/>
          <p:cNvSpPr/>
          <p:nvPr/>
        </p:nvSpPr>
        <p:spPr>
          <a:xfrm>
            <a:off x="3561567" y="5532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327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95" y="99811"/>
            <a:ext cx="9451605" cy="65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97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3939" y="505615"/>
            <a:ext cx="103799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4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4400" dirty="0">
                <a:solidFill>
                  <a:srgbClr val="001F5F"/>
                </a:solidFill>
                <a:latin typeface="Arial" panose="020B0604020202020204" pitchFamily="34" charset="0"/>
              </a:rPr>
              <a:t>Kaza sonrası yapılacaklar: </a:t>
            </a:r>
          </a:p>
          <a:p>
            <a:endParaRPr lang="tr-TR" sz="4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İş Kazalarının İncelenmesi</a:t>
            </a:r>
            <a:r>
              <a:rPr lang="tr-TR" sz="4400" dirty="0">
                <a:solidFill>
                  <a:srgbClr val="001F5F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tr-TR" sz="4400" dirty="0">
                <a:solidFill>
                  <a:srgbClr val="C00000"/>
                </a:solidFill>
                <a:latin typeface="Wingdings" panose="05000000000000000000" pitchFamily="2" charset="2"/>
              </a:rPr>
              <a:t> </a:t>
            </a: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Yasal soruşturma (</a:t>
            </a:r>
            <a:r>
              <a:rPr lang="tr-TR" sz="4400" b="1" dirty="0">
                <a:solidFill>
                  <a:srgbClr val="00AF50"/>
                </a:solidFill>
                <a:latin typeface="Arial" panose="020B0604020202020204" pitchFamily="34" charset="0"/>
              </a:rPr>
              <a:t>Adli Süreç</a:t>
            </a: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). </a:t>
            </a:r>
            <a:endParaRPr lang="tr-TR" sz="4400" dirty="0">
              <a:solidFill>
                <a:srgbClr val="001F5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88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79" y="157320"/>
            <a:ext cx="9339392" cy="66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7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İŞ GÜVENLİĞİ RESİMLERİ\exam1-210x300.gif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66" y="406672"/>
            <a:ext cx="91440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18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3939" y="505615"/>
            <a:ext cx="103799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Hangisi/hangileri iş kazası sayılmaz?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iş yerinde bulunduğu sırada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İşveren tarafından yürütülmekte olan iş nedeniyle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yıllık ücretli izin için iş yeri dışında olduğu dönemde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Bir işveren bağlı olarak çalışan sigortalının, görevli olarak iş yeri dışında başka bir yere gönderilmesi nedeniyle asıl işini yapmaksızın geçen zamanlarda gerçekleşen kaza</a:t>
            </a:r>
          </a:p>
        </p:txBody>
      </p:sp>
    </p:spTree>
    <p:extLst>
      <p:ext uri="{BB962C8B-B14F-4D97-AF65-F5344CB8AC3E}">
        <p14:creationId xmlns:p14="http://schemas.microsoft.com/office/powerpoint/2010/main" val="3255828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45057" y="3170590"/>
            <a:ext cx="497763" cy="475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3939" y="505615"/>
            <a:ext cx="103799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Hangisi/hangileri iş kazası sayılmaz?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iş yerinde bulunduğu sırada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İşveren tarafından yürütülmekte olan iş nedeniyle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yıllık ücretli izin için iş yeri dışında olduğu dönemde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Bir işveren bağlı olarak çalışan sigortalının, görevli olarak iş yeri dışında başka bir yere gönderilmesi nedeniyle asıl işini yapmaksızın geçen zamanlarda gerçekleşen kaza</a:t>
            </a:r>
          </a:p>
        </p:txBody>
      </p:sp>
    </p:spTree>
    <p:extLst>
      <p:ext uri="{BB962C8B-B14F-4D97-AF65-F5344CB8AC3E}">
        <p14:creationId xmlns:p14="http://schemas.microsoft.com/office/powerpoint/2010/main" val="3167939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63" y="1125971"/>
            <a:ext cx="8456048" cy="39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9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63" y="1125971"/>
            <a:ext cx="8456048" cy="39267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29553" y="4544088"/>
            <a:ext cx="497763" cy="4759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40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04" y="1059688"/>
            <a:ext cx="7781991" cy="5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10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04" y="1059688"/>
            <a:ext cx="7781991" cy="54944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00004" y="5679036"/>
            <a:ext cx="497763" cy="4759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1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05" y="123215"/>
            <a:ext cx="1206256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5510 sayılı Sosyal Sigortalar ve Genel Sağlık Sigortası Kanunu Md.13-</a:t>
            </a:r>
          </a:p>
          <a:p>
            <a:r>
              <a:rPr lang="tr-TR" sz="2400" b="1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 kazası; </a:t>
            </a:r>
          </a:p>
          <a:p>
            <a:endParaRPr lang="tr-TR" sz="2400" b="1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b="1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İşveren tarafından </a:t>
            </a:r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yürütülmekte olan iş </a:t>
            </a: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nedeniyle, 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Bir işverene bağlı olarak çalışan sigortalının,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görevli olarak işyeri dışında başka bir yere gönderilmesi nedeniyle asıl işini yapmaksızın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geçen zamanlarda, 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Emziren kadın sigortalının, iş mevzuatı gereğince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çocuğuna süt vermek için ayrılan zamanlarda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165" y="632498"/>
            <a:ext cx="2770807" cy="2074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09" y="3493368"/>
            <a:ext cx="3070633" cy="2068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816" y="3719990"/>
            <a:ext cx="1997022" cy="19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2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215" y="235234"/>
            <a:ext cx="1108135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Sigortalıların,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işverence sağlanan bir taşıtla işin yapıldığı yere gidiş gelişi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sırasında, meydana gelen ve sigortalıyı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sonradan bedenen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 da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ruhen engelli hâle getiren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olaydır.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744" y="1998797"/>
            <a:ext cx="8034300" cy="41881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436" y="0"/>
            <a:ext cx="48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9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tr-TR" sz="900" dirty="0">
              <a:latin typeface="Wingdings" panose="05000000000000000000" pitchFamily="2" charset="2"/>
            </a:endParaRPr>
          </a:p>
          <a:p>
            <a:r>
              <a:rPr lang="tr-TR" dirty="0">
                <a:solidFill>
                  <a:srgbClr val="00AF50"/>
                </a:solidFill>
                <a:latin typeface="Wingdings" panose="05000000000000000000" pitchFamily="2" charset="2"/>
              </a:rPr>
              <a:t></a:t>
            </a:r>
            <a:endParaRPr lang="tr-TR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377" y="87682"/>
            <a:ext cx="1096862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Bir Olayın İş Kazası Sayılması İçin: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1- Kazaya uğrayanın sigortalı olması,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2- Kazalının hemen veya sonradan bedenen veya ruhen engelli hale gelmesi,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3- Sigortalının uğradığı kazanın, yer ve zaman itibariyle 5510 sayılı kanunun 13. maddesinde belirtilen hususlardan birinde meydana gelmesi, 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4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57067" y="91641"/>
            <a:ext cx="10515600" cy="1051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b="1" dirty="0">
              <a:solidFill>
                <a:srgbClr val="00B050"/>
              </a:solidFill>
            </a:endParaRPr>
          </a:p>
          <a:p>
            <a:r>
              <a:rPr lang="tr-TR" b="1" dirty="0">
                <a:solidFill>
                  <a:srgbClr val="00B050"/>
                </a:solidFill>
              </a:rPr>
              <a:t>Kaza Nedenleri İle İlgili Yanlış Görüşler: </a:t>
            </a:r>
            <a:br>
              <a:rPr lang="tr-TR" b="1" dirty="0">
                <a:solidFill>
                  <a:srgbClr val="00B050"/>
                </a:solidFill>
              </a:rPr>
            </a:br>
            <a:r>
              <a:rPr lang="tr-TR" b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7" y="1381059"/>
            <a:ext cx="104489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5" y="1114425"/>
            <a:ext cx="8505825" cy="574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6" y="454394"/>
            <a:ext cx="7743825" cy="638175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010411" y="87682"/>
            <a:ext cx="463463" cy="450937"/>
          </a:xfrm>
          <a:prstGeom prst="star5">
            <a:avLst/>
          </a:prstGeom>
          <a:solidFill>
            <a:srgbClr val="EBEB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13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442912"/>
            <a:ext cx="100488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7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566</Words>
  <Application>Microsoft Office PowerPoint</Application>
  <PresentationFormat>Widescreen</PresentationFormat>
  <Paragraphs>111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**Eğitim Yetersizliği:</vt:lpstr>
      <vt:lpstr>PowerPoint Presentation</vt:lpstr>
      <vt:lpstr>Direkt Nedenler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İş Kazaları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Elif</dc:creator>
  <cp:lastModifiedBy>Review</cp:lastModifiedBy>
  <cp:revision>78</cp:revision>
  <dcterms:created xsi:type="dcterms:W3CDTF">2018-10-02T08:05:55Z</dcterms:created>
  <dcterms:modified xsi:type="dcterms:W3CDTF">2020-05-07T10:08:12Z</dcterms:modified>
</cp:coreProperties>
</file>