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handoutMasterIdLst>
    <p:handoutMasterId r:id="rId40"/>
  </p:handoutMasterIdLst>
  <p:sldIdLst>
    <p:sldId id="830" r:id="rId2"/>
    <p:sldId id="831" r:id="rId3"/>
    <p:sldId id="832" r:id="rId4"/>
    <p:sldId id="833" r:id="rId5"/>
    <p:sldId id="835" r:id="rId6"/>
    <p:sldId id="836" r:id="rId7"/>
    <p:sldId id="837" r:id="rId8"/>
    <p:sldId id="838" r:id="rId9"/>
    <p:sldId id="1065" r:id="rId10"/>
    <p:sldId id="840" r:id="rId11"/>
    <p:sldId id="841" r:id="rId12"/>
    <p:sldId id="844" r:id="rId13"/>
    <p:sldId id="1069" r:id="rId14"/>
    <p:sldId id="1052" r:id="rId15"/>
    <p:sldId id="850" r:id="rId16"/>
    <p:sldId id="854" r:id="rId17"/>
    <p:sldId id="851" r:id="rId18"/>
    <p:sldId id="1053" r:id="rId19"/>
    <p:sldId id="852" r:id="rId20"/>
    <p:sldId id="853" r:id="rId21"/>
    <p:sldId id="855" r:id="rId22"/>
    <p:sldId id="856" r:id="rId23"/>
    <p:sldId id="860" r:id="rId24"/>
    <p:sldId id="861" r:id="rId25"/>
    <p:sldId id="1073" r:id="rId26"/>
    <p:sldId id="1072" r:id="rId27"/>
    <p:sldId id="863" r:id="rId28"/>
    <p:sldId id="864" r:id="rId29"/>
    <p:sldId id="867" r:id="rId30"/>
    <p:sldId id="865" r:id="rId31"/>
    <p:sldId id="1071" r:id="rId32"/>
    <p:sldId id="868" r:id="rId33"/>
    <p:sldId id="870" r:id="rId34"/>
    <p:sldId id="871" r:id="rId35"/>
    <p:sldId id="872" r:id="rId36"/>
    <p:sldId id="873" r:id="rId37"/>
    <p:sldId id="874" r:id="rId38"/>
    <p:sldId id="1057" r:id="rId3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3300"/>
    <a:srgbClr val="FDF5F1"/>
    <a:srgbClr val="F274DA"/>
    <a:srgbClr val="CC66FF"/>
    <a:srgbClr val="FDEEE7"/>
    <a:srgbClr val="FF9933"/>
    <a:srgbClr val="FC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4E6A06-53CC-4FBD-87D3-92D69ECB83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2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E5E0-1204-46E9-B2A5-E365A04630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31EF-C6BF-4B5B-A982-5BB7C47BE1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6287-89CE-4F75-B040-6CBDC88A7D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7164-7515-4E00-82BC-15154B74D0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6965-175B-40B4-BEF4-A246B1A1C0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4A7D-1A54-4EDD-B8DE-BD93D73C2A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99BF-F6B3-4461-897A-5ED7D5B3E5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C0DE-F429-4171-BEE8-560577EC76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F8B4-82F7-4E47-A45C-E401099092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DD5E-D81E-4361-9AD3-00D60EB494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6166-6B8C-4F0D-89F3-0F1949C3C2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5C257D-6FB6-4144-9EF7-F05F9C18D2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55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ORDÖVR KISMI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i="1" dirty="0" smtClean="0"/>
              <a:t/>
            </a:r>
            <a:br>
              <a:rPr lang="tr-TR" i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Yemek salonuna (restorana) yakın olur. Diğer kısımlara göre buranın çalışma alanı daha küçük olur.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 Soğuk mutfağa dahil veya ayrı bir yerde de olabilir. Müşterinin ilk siparişi buraya geldiği için ordövrlerin buradan hızlı şekilde çıkması gerekir. </a:t>
            </a:r>
            <a:endParaRPr lang="tr-TR" sz="3600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>KARABULAŞIKHANE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Burası her mutfakta bulunması gereken bir kısımdır. Genelde, sıcak mutfağa yakın bir yerde olur. Burada pişirme ve hazırlık kapları yıkanır. Tekrar kullanıma kadar, kaplar burada bekletilir.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Sorumlu: </a:t>
            </a:r>
            <a:r>
              <a:rPr lang="tr-TR" sz="3600" dirty="0" err="1" smtClean="0"/>
              <a:t>Karabulaşıkhane</a:t>
            </a:r>
            <a:r>
              <a:rPr lang="tr-TR" sz="3600" dirty="0" smtClean="0"/>
              <a:t> bulaşıkçısı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Tencereler, tavalar, tepsiler, vb yıkanır ve kurulanır.</a:t>
            </a:r>
          </a:p>
          <a:p>
            <a:pPr algn="just">
              <a:defRPr/>
            </a:pPr>
            <a:r>
              <a:rPr lang="tr-TR" sz="3600" dirty="0" smtClean="0"/>
              <a:t>Kesici ve bazı özel aletler dışında, hazırlık için kullanılan, bütün her şey burada yıkanabilir. Kesici ve özel aletler, bunları kullanan aşçı tarafından yıkanmalıdır. Çünkü, o kişi o alete nasıl bir özen gösterileceğini iyi bilir.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3500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050"/>
            <a:ext cx="8435975" cy="5473700"/>
          </a:xfrm>
        </p:spPr>
        <p:txBody>
          <a:bodyPr/>
          <a:lstStyle/>
          <a:p>
            <a:pPr algn="just">
              <a:defRPr/>
            </a:pPr>
            <a:r>
              <a:rPr lang="tr-TR" dirty="0" smtClean="0"/>
              <a:t>Üç büyük evyeli çalışma tezgahı: Islatma, yıkama ve durulama.</a:t>
            </a:r>
          </a:p>
          <a:p>
            <a:pPr algn="just">
              <a:defRPr/>
            </a:pPr>
            <a:r>
              <a:rPr lang="tr-TR" dirty="0" smtClean="0"/>
              <a:t>Tezgah yüksekliği 0,90 m. Evye derinliği 0,50 m.</a:t>
            </a:r>
          </a:p>
          <a:p>
            <a:pPr algn="just">
              <a:defRPr/>
            </a:pPr>
            <a:r>
              <a:rPr lang="tr-TR" dirty="0" smtClean="0"/>
              <a:t>Sıcak-soğuk su musluğu.</a:t>
            </a:r>
          </a:p>
          <a:p>
            <a:pPr algn="just">
              <a:defRPr/>
            </a:pPr>
            <a:r>
              <a:rPr lang="tr-TR" dirty="0" smtClean="0"/>
              <a:t>Bazı kuruluş mutfaklarında, yıkama evyesinin suyunu devamlı sıcak tutmak için gazlı veya elektrikli bir sistem vardır.</a:t>
            </a:r>
          </a:p>
          <a:p>
            <a:pPr algn="just">
              <a:defRPr/>
            </a:pPr>
            <a:r>
              <a:rPr lang="tr-TR" dirty="0" smtClean="0"/>
              <a:t>Araç-gereçleri bekletmek için, ızgara raflı etajerler.</a:t>
            </a:r>
          </a:p>
          <a:p>
            <a:pPr algn="just">
              <a:defRPr/>
            </a:pPr>
            <a:r>
              <a:rPr lang="tr-TR" dirty="0" smtClean="0"/>
              <a:t>Evyelerin önüne (yere) ızgaralı pis su gideri.</a:t>
            </a:r>
          </a:p>
          <a:p>
            <a:pPr algn="just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m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920880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defRPr/>
            </a:pPr>
            <a:r>
              <a:rPr lang="tr-TR" dirty="0" smtClean="0"/>
              <a:t>Bulaşık yıkama makinesi</a:t>
            </a:r>
          </a:p>
          <a:p>
            <a:pPr algn="just">
              <a:defRPr/>
            </a:pPr>
            <a:r>
              <a:rPr lang="tr-TR" dirty="0" smtClean="0"/>
              <a:t>Sıcak-soğuk su ve su spreyi düzenli tek evyeli çalışma tezgahı</a:t>
            </a:r>
          </a:p>
          <a:p>
            <a:pPr algn="just">
              <a:defRPr/>
            </a:pPr>
            <a:r>
              <a:rPr lang="tr-TR" dirty="0" smtClean="0"/>
              <a:t>istifleme tezgahı ve etajerler</a:t>
            </a:r>
          </a:p>
          <a:p>
            <a:pPr algn="just">
              <a:defRPr/>
            </a:pPr>
            <a:r>
              <a:rPr lang="tr-TR" dirty="0" smtClean="0"/>
              <a:t>Bardak yıkama makinesi</a:t>
            </a:r>
          </a:p>
          <a:p>
            <a:pPr algn="just">
              <a:defRPr/>
            </a:pPr>
            <a:r>
              <a:rPr lang="tr-TR" dirty="0" smtClean="0"/>
              <a:t>Yeterli sayıda tabak, fincan, çatal-bıçak ve bardak selesi</a:t>
            </a:r>
          </a:p>
          <a:p>
            <a:pPr algn="just">
              <a:defRPr/>
            </a:pPr>
            <a:r>
              <a:rPr lang="tr-TR" dirty="0" smtClean="0"/>
              <a:t>Tabak istif arabası</a:t>
            </a:r>
          </a:p>
          <a:p>
            <a:pPr algn="just">
              <a:defRPr/>
            </a:pPr>
            <a:r>
              <a:rPr lang="tr-TR" dirty="0" smtClean="0"/>
              <a:t>Gümüş servis tabağı temizleyicisi (isteğe bağlı)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4" name="Picture 2" descr="C:\Users\user\Desktop\mutfak\IMG_0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/>
              <a:t/>
            </a:r>
            <a:br>
              <a:rPr lang="tr-TR" i="1" dirty="0" smtClean="0"/>
            </a:br>
            <a:r>
              <a:rPr lang="tr-TR" i="1" dirty="0" smtClean="0">
                <a:solidFill>
                  <a:srgbClr val="FFFF00"/>
                </a:solidFill>
              </a:rPr>
              <a:t>Günlük Erzak Deposu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defRPr/>
            </a:pPr>
            <a:r>
              <a:rPr lang="tr-TR" sz="3400" dirty="0" smtClean="0"/>
              <a:t>Genel erzak deposu bulunan büyük kuruluşların mutfaklarında böyle bir depo daha bulunur, buraya "koltuk altı" da denir.</a:t>
            </a:r>
          </a:p>
          <a:p>
            <a:pPr algn="just">
              <a:defRPr/>
            </a:pPr>
            <a:r>
              <a:rPr lang="tr-TR" sz="3400" dirty="0" smtClean="0"/>
              <a:t> Bu küçük depo günün her saatinde kullanılabilir. Burada çabuk bozulmayan maddeler stoklanır. Belli saatler dışında genel depo kapalı olduğu için lazım olan maddeler buradan temin edilir.  </a:t>
            </a:r>
          </a:p>
          <a:p>
            <a:pPr algn="just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Buradaki mallar, daha önce erzak deposundan talep formu ile çıkışı yapıldığından, tekrar hiçbir formaliteye gerek kalmadan kullanılabilir. Burası küçük bir oda şeklinde olur. Kapısı kilitli tutulur. Depocu buraya karışamaz.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Sorumlu </a:t>
            </a:r>
            <a:r>
              <a:rPr lang="tr-TR" sz="3600" dirty="0" smtClean="0">
                <a:solidFill>
                  <a:srgbClr val="FFFF00"/>
                </a:solidFill>
              </a:rPr>
              <a:t>: </a:t>
            </a:r>
            <a:r>
              <a:rPr lang="tr-TR" sz="3600" dirty="0" smtClean="0"/>
              <a:t>Mutfak şefi, mutfak şef yardımcısı veya bir kısım şefi olabilir.</a:t>
            </a:r>
          </a:p>
          <a:p>
            <a:pPr algn="just">
              <a:buFont typeface="Wingdings" pitchFamily="2" charset="2"/>
              <a:buNone/>
              <a:defRPr/>
            </a:pPr>
            <a:endParaRPr lang="tr-TR" sz="3600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Eksik olan maddeler, talep formu karşılığı, genel depodan çıkarılıp buraya yerleştirilir (Bu işi, genelde mutfak komisi yapar).</a:t>
            </a:r>
          </a:p>
          <a:p>
            <a:pPr algn="ctr">
              <a:buFont typeface="Wingdings" pitchFamily="2" charset="2"/>
              <a:buNone/>
              <a:defRPr/>
            </a:pPr>
            <a:endParaRPr lang="tr-TR" sz="3600" b="1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Donanım</a:t>
            </a:r>
            <a:endParaRPr lang="tr-TR" sz="3600" dirty="0" smtClean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tr-TR" sz="3600" dirty="0" smtClean="0"/>
              <a:t>Etajerler, raflar ve dolaplar.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yemekhane resimleri\CIMG0870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Şefin Bürosu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tr-TR" dirty="0" smtClean="0"/>
              <a:t>  </a:t>
            </a:r>
            <a:r>
              <a:rPr lang="tr-TR" sz="3600" dirty="0" smtClean="0"/>
              <a:t>Genelde, dağıtım tezgahına yakın bir yerde olur. Mutfağı iyi görebilmesi için, çalışma alanlarına bakan kısımları camlı yapılmıştır. Büyük mutfaklarda ve çok sayıda aşçı çalıştıran kuruluş mutfaklarında bulunur.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Sorumlu: </a:t>
            </a:r>
            <a:r>
              <a:rPr lang="tr-TR" sz="3600" dirty="0" smtClean="0"/>
              <a:t>Mutfak Şefi. </a:t>
            </a:r>
            <a:r>
              <a:rPr lang="tr-TR" sz="3600" dirty="0" err="1" smtClean="0"/>
              <a:t>Chef</a:t>
            </a:r>
            <a:r>
              <a:rPr lang="tr-TR" sz="3600" dirty="0" smtClean="0"/>
              <a:t> de </a:t>
            </a:r>
            <a:r>
              <a:rPr lang="tr-TR" sz="3600" dirty="0" err="1" smtClean="0"/>
              <a:t>Cuisine</a:t>
            </a:r>
            <a:r>
              <a:rPr lang="tr-TR" sz="3600" dirty="0" smtClean="0"/>
              <a:t>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(Şef </a:t>
            </a:r>
            <a:r>
              <a:rPr lang="tr-TR" sz="3600" dirty="0" err="1" smtClean="0"/>
              <a:t>dö</a:t>
            </a:r>
            <a:r>
              <a:rPr lang="tr-TR" sz="3600" dirty="0" smtClean="0"/>
              <a:t> </a:t>
            </a:r>
            <a:r>
              <a:rPr lang="tr-TR" sz="3600" dirty="0" err="1" smtClean="0"/>
              <a:t>küizin</a:t>
            </a:r>
            <a:r>
              <a:rPr lang="tr-TR" sz="3600" dirty="0" smtClean="0"/>
              <a:t>).</a:t>
            </a:r>
          </a:p>
          <a:p>
            <a:pPr algn="just">
              <a:defRPr/>
            </a:pPr>
            <a:r>
              <a:rPr lang="tr-TR" sz="3600" dirty="0" smtClean="0"/>
              <a:t> 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Genelde, buranın temel hazırlık malzemeleri diğer kısımlarda yapılır. Salata malzemeleri sebze yerinde, ordövr, mezeler, zeytinyağlılar, soğuk soslar ve diğer bazı temel hazırlıklar soğuk mutfakta yapılıp buraya taşınır.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Sorumlu: </a:t>
            </a:r>
            <a:r>
              <a:rPr lang="tr-TR" sz="3600" dirty="0" smtClean="0"/>
              <a:t>Ordövr aşçısı-</a:t>
            </a:r>
            <a:r>
              <a:rPr lang="tr-TR" sz="3600" dirty="0" err="1" smtClean="0"/>
              <a:t>Hords</a:t>
            </a:r>
            <a:r>
              <a:rPr lang="tr-TR" sz="3600" dirty="0" smtClean="0"/>
              <a:t> </a:t>
            </a:r>
            <a:r>
              <a:rPr lang="tr-TR" sz="3600" dirty="0" err="1" smtClean="0"/>
              <a:t>d'oeuvrier</a:t>
            </a:r>
            <a:r>
              <a:rPr lang="tr-TR" sz="3600" dirty="0" smtClean="0"/>
              <a:t> (</a:t>
            </a:r>
            <a:r>
              <a:rPr lang="tr-TR" sz="3600" dirty="0" err="1" smtClean="0"/>
              <a:t>ordövriye</a:t>
            </a:r>
            <a:r>
              <a:rPr lang="tr-TR" sz="36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Menülerin tasarım ve hazırlığı</a:t>
            </a:r>
          </a:p>
          <a:p>
            <a:pPr algn="just">
              <a:defRPr/>
            </a:pPr>
            <a:r>
              <a:rPr lang="tr-TR" sz="3600" dirty="0" smtClean="0"/>
              <a:t>Yemek tarifi fişlerinin hazırlığı</a:t>
            </a:r>
          </a:p>
          <a:p>
            <a:pPr algn="just">
              <a:defRPr/>
            </a:pPr>
            <a:r>
              <a:rPr lang="tr-TR" sz="3600" dirty="0" smtClean="0"/>
              <a:t>Mutfak personeli ile ilgili kağıtlar doldurulur</a:t>
            </a:r>
          </a:p>
          <a:p>
            <a:pPr algn="just">
              <a:defRPr/>
            </a:pPr>
            <a:r>
              <a:rPr lang="tr-TR" sz="3600" dirty="0" smtClean="0"/>
              <a:t>Günlük alış-veriş listesi hazırlanır</a:t>
            </a:r>
          </a:p>
          <a:p>
            <a:pPr algn="just">
              <a:defRPr/>
            </a:pPr>
            <a:r>
              <a:rPr lang="tr-TR" sz="3600" dirty="0" smtClean="0"/>
              <a:t>Yemek maliyetini belirleyici bazı dokümanlar yazılır</a:t>
            </a:r>
          </a:p>
          <a:p>
            <a:pPr algn="just">
              <a:defRPr/>
            </a:pPr>
            <a:r>
              <a:rPr lang="tr-TR" sz="3600" dirty="0" smtClean="0"/>
              <a:t>Mutfakla ilgili bütün belgeler burada saklanır</a:t>
            </a:r>
          </a:p>
          <a:p>
            <a:pPr algn="just">
              <a:buFont typeface="Wingdings" pitchFamily="2" charset="2"/>
              <a:buNone/>
              <a:defRPr/>
            </a:pPr>
            <a:endParaRPr lang="tr-TR" sz="3600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Masa ve sandalye</a:t>
            </a:r>
          </a:p>
          <a:p>
            <a:pPr algn="just">
              <a:defRPr/>
            </a:pPr>
            <a:r>
              <a:rPr lang="tr-TR" sz="3600" dirty="0" smtClean="0"/>
              <a:t>Telefon, enterfon</a:t>
            </a:r>
          </a:p>
          <a:p>
            <a:pPr algn="just">
              <a:defRPr/>
            </a:pPr>
            <a:r>
              <a:rPr lang="tr-TR" sz="3600" dirty="0" smtClean="0"/>
              <a:t>Evrak dolabı</a:t>
            </a:r>
          </a:p>
          <a:p>
            <a:pPr algn="just">
              <a:defRPr/>
            </a:pPr>
            <a:r>
              <a:rPr lang="tr-TR" sz="3600" dirty="0" smtClean="0"/>
              <a:t>Küçük bir buzdolabı (Havyar, </a:t>
            </a:r>
            <a:r>
              <a:rPr lang="tr-TR" sz="3600" dirty="0" err="1" smtClean="0"/>
              <a:t>turüf</a:t>
            </a:r>
            <a:r>
              <a:rPr lang="tr-TR" sz="3600" dirty="0" smtClean="0"/>
              <a:t> gibi bazı pahalı maddeleri saklama ve yakından gözetim için)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BANKET MUTFAĞI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472112"/>
          </a:xfrm>
        </p:spPr>
        <p:txBody>
          <a:bodyPr/>
          <a:lstStyle/>
          <a:p>
            <a:pPr algn="just">
              <a:defRPr/>
            </a:pPr>
            <a:r>
              <a:rPr lang="tr-TR" sz="3400" dirty="0" smtClean="0">
                <a:effectLst/>
              </a:rPr>
              <a:t>Banket salonuna bitişik veya yakın bir yerde olur. Bu mutfakta, daha çok sıcak yemekler hazırlanıp dağıtılır. Açık büfeler için, dekorlu soğuk yemekler, ordövrler ve tatlı-pastalar diğer kısımlarda hazırlanır, buradan da dağıtımı yapılır. Çalışma alanı müsait ise, bazı hazırlıklar burada da yapılabilir.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400" b="1" dirty="0" smtClean="0">
                <a:solidFill>
                  <a:srgbClr val="FFFF00"/>
                </a:solidFill>
                <a:effectLst/>
              </a:rPr>
              <a:t>Sorumlu: </a:t>
            </a:r>
            <a:r>
              <a:rPr lang="tr-TR" sz="3400" dirty="0" smtClean="0">
                <a:effectLst/>
              </a:rPr>
              <a:t>Banket kısım şefi. </a:t>
            </a:r>
            <a:r>
              <a:rPr lang="en-US" sz="3400" dirty="0" smtClean="0">
                <a:effectLst/>
              </a:rPr>
              <a:t>Chef </a:t>
            </a:r>
            <a:r>
              <a:rPr lang="tr-TR" sz="3400" dirty="0" smtClean="0">
                <a:effectLst/>
              </a:rPr>
              <a:t>de </a:t>
            </a:r>
            <a:r>
              <a:rPr lang="en-US" sz="3400" dirty="0" err="1" smtClean="0">
                <a:effectLst/>
              </a:rPr>
              <a:t>partie</a:t>
            </a:r>
            <a:r>
              <a:rPr lang="en-US" sz="3400" dirty="0" smtClean="0">
                <a:effectLst/>
              </a:rPr>
              <a:t> </a:t>
            </a:r>
            <a:r>
              <a:rPr lang="tr-TR" sz="3400" dirty="0" err="1" smtClean="0">
                <a:effectLst/>
              </a:rPr>
              <a:t>du</a:t>
            </a:r>
            <a:r>
              <a:rPr lang="tr-TR" sz="3400" dirty="0" smtClean="0">
                <a:effectLst/>
              </a:rPr>
              <a:t> </a:t>
            </a:r>
            <a:r>
              <a:rPr lang="en-US" sz="3400" dirty="0" smtClean="0">
                <a:effectLst/>
              </a:rPr>
              <a:t>banquet </a:t>
            </a:r>
            <a:r>
              <a:rPr lang="tr-TR" sz="3400" dirty="0" smtClean="0">
                <a:effectLst/>
              </a:rPr>
              <a:t>(Şef </a:t>
            </a:r>
            <a:r>
              <a:rPr lang="tr-TR" sz="3400" dirty="0" err="1" smtClean="0">
                <a:effectLst/>
              </a:rPr>
              <a:t>dö</a:t>
            </a:r>
            <a:r>
              <a:rPr lang="tr-TR" sz="3400" dirty="0" smtClean="0">
                <a:effectLst/>
              </a:rPr>
              <a:t> parti </a:t>
            </a:r>
            <a:r>
              <a:rPr lang="tr-TR" sz="3400" dirty="0" err="1" smtClean="0">
                <a:effectLst/>
              </a:rPr>
              <a:t>dü</a:t>
            </a:r>
            <a:r>
              <a:rPr lang="tr-TR" sz="3400" dirty="0" smtClean="0">
                <a:effectLst/>
              </a:rPr>
              <a:t> </a:t>
            </a:r>
            <a:r>
              <a:rPr lang="tr-TR" sz="3400" dirty="0" err="1" smtClean="0">
                <a:effectLst/>
              </a:rPr>
              <a:t>banke</a:t>
            </a:r>
            <a:r>
              <a:rPr lang="tr-TR" sz="3400" dirty="0" smtClean="0">
                <a:effectLst/>
              </a:rPr>
              <a:t>).</a:t>
            </a:r>
          </a:p>
          <a:p>
            <a:pPr algn="just">
              <a:defRPr/>
            </a:pPr>
            <a:endParaRPr lang="tr-TR" sz="3400" dirty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Donanım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31913" y="1268412"/>
            <a:ext cx="7354887" cy="525693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tr-TR" dirty="0" smtClean="0"/>
          </a:p>
          <a:p>
            <a:pPr>
              <a:defRPr/>
            </a:pPr>
            <a:r>
              <a:rPr lang="tr-TR" sz="3600" dirty="0" smtClean="0"/>
              <a:t>Kuzine ve davlumbaz</a:t>
            </a:r>
          </a:p>
          <a:p>
            <a:pPr>
              <a:defRPr/>
            </a:pPr>
            <a:r>
              <a:rPr lang="tr-TR" sz="3600" dirty="0" smtClean="0"/>
              <a:t>Fritöz</a:t>
            </a:r>
          </a:p>
          <a:p>
            <a:pPr>
              <a:defRPr/>
            </a:pPr>
            <a:r>
              <a:rPr lang="tr-TR" sz="3600" dirty="0" smtClean="0"/>
              <a:t>Izgara</a:t>
            </a:r>
          </a:p>
          <a:p>
            <a:pPr>
              <a:defRPr/>
            </a:pPr>
            <a:r>
              <a:rPr lang="tr-TR" sz="3600" dirty="0" smtClean="0"/>
              <a:t>Fırın</a:t>
            </a:r>
          </a:p>
          <a:p>
            <a:pPr>
              <a:defRPr/>
            </a:pPr>
            <a:r>
              <a:rPr lang="tr-TR" sz="3600" dirty="0" err="1" smtClean="0"/>
              <a:t>Salamander</a:t>
            </a:r>
            <a:endParaRPr lang="tr-TR" sz="3600" dirty="0" smtClean="0"/>
          </a:p>
          <a:p>
            <a:pPr>
              <a:defRPr/>
            </a:pPr>
            <a:r>
              <a:rPr lang="tr-TR" sz="3600" dirty="0" smtClean="0"/>
              <a:t>Çalışma tezgahları</a:t>
            </a:r>
          </a:p>
          <a:p>
            <a:pPr>
              <a:defRPr/>
            </a:pPr>
            <a:r>
              <a:rPr lang="tr-TR" sz="3600" dirty="0" smtClean="0"/>
              <a:t>Sıcak-soğuk su bulunan evyeli tezgah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defRPr/>
            </a:pPr>
            <a:r>
              <a:rPr lang="tr-TR" sz="4000" dirty="0" smtClean="0"/>
              <a:t>Buzdolabı</a:t>
            </a:r>
          </a:p>
          <a:p>
            <a:pPr algn="just">
              <a:defRPr/>
            </a:pPr>
            <a:r>
              <a:rPr lang="tr-TR" sz="4000" dirty="0" smtClean="0"/>
              <a:t>Tabak ısıtıcısı</a:t>
            </a:r>
          </a:p>
          <a:p>
            <a:pPr algn="just">
              <a:defRPr/>
            </a:pPr>
            <a:r>
              <a:rPr lang="tr-TR" sz="4000" dirty="0" smtClean="0"/>
              <a:t>Tabak servisi için, sıcak saklama üniteleri</a:t>
            </a:r>
          </a:p>
          <a:p>
            <a:pPr algn="just">
              <a:defRPr/>
            </a:pPr>
            <a:r>
              <a:rPr lang="tr-TR" sz="4000" dirty="0" smtClean="0"/>
              <a:t>Açık büfe ekipmanları: çorbalık, kayık tabaklar, tepsiler, aynalı tepsiler, vb</a:t>
            </a:r>
          </a:p>
          <a:p>
            <a:pPr algn="just">
              <a:defRPr/>
            </a:pPr>
            <a:endParaRPr lang="tr-TR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3 İçerik Yer Tutucusu" descr="Fotoğraf0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765175"/>
            <a:ext cx="7108825" cy="5330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3 İçerik Yer Tutucusu" descr="IMG_20130416_16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Salon Mutfağı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Restoranın içinde veya bir köşesinde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Görülebilen bir kısımdır.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Ancak, self servis yeri değildir. Müşteriye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daha yakın olabilme ve hoş bir ortam yaratma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>
                <a:effectLst/>
              </a:rPr>
              <a:t>A</a:t>
            </a:r>
            <a:r>
              <a:rPr lang="tr-TR" sz="3600" dirty="0" smtClean="0">
                <a:effectLst/>
              </a:rPr>
              <a:t>macıyla yapılan bir salon mutfağıdır.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Adından da anlaşıldığı gibi burası, genelde,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servislerde faaliyet gösterir. </a:t>
            </a:r>
            <a:endParaRPr lang="tr-TR" sz="3600" dirty="0"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Bu kısmın hazırlık malzemeleri diğer kısımlardan temin edilir.</a:t>
            </a:r>
          </a:p>
          <a:p>
            <a:pPr algn="just">
              <a:defRPr/>
            </a:pPr>
            <a:r>
              <a:rPr lang="tr-TR" sz="3600" dirty="0" smtClean="0"/>
              <a:t> Buradan çıkan yemekler sınırlı olabilir.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Çünkü, bu küçük mutfakta, ızgara, ordövr ve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salata gibi yapımı kolay olan yemekler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hazırlanır. Ancak, alan büyük olup yeterli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ekipmanlarla donatılmışsa, o zaman daha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fazla yemek çeşidi de çıkarılabilir.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4000" dirty="0" smtClean="0"/>
              <a:t>Çorba, ordövr ve salata servisi</a:t>
            </a:r>
          </a:p>
          <a:p>
            <a:pPr algn="just">
              <a:defRPr/>
            </a:pPr>
            <a:r>
              <a:rPr lang="tr-TR" sz="4000" dirty="0" smtClean="0"/>
              <a:t>Izgaralar</a:t>
            </a:r>
          </a:p>
          <a:p>
            <a:pPr algn="just">
              <a:defRPr/>
            </a:pPr>
            <a:r>
              <a:rPr lang="tr-TR" sz="4000" dirty="0" smtClean="0"/>
              <a:t>Kızartmalar</a:t>
            </a:r>
          </a:p>
          <a:p>
            <a:pPr algn="just">
              <a:defRPr/>
            </a:pPr>
            <a:r>
              <a:rPr lang="tr-TR" sz="4000" dirty="0" smtClean="0"/>
              <a:t>Çeşitli sebze garnitürlerinin servisi</a:t>
            </a:r>
          </a:p>
          <a:p>
            <a:pPr algn="just">
              <a:defRPr/>
            </a:pPr>
            <a:r>
              <a:rPr lang="tr-TR" sz="4000" dirty="0" smtClean="0"/>
              <a:t>Bazı özel yemekler (döner, pizza, pide,vb)</a:t>
            </a:r>
          </a:p>
          <a:p>
            <a:pPr algn="just">
              <a:defRPr/>
            </a:pPr>
            <a:endParaRPr lang="tr-TR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Ordövr ve salataların son aşama hazırlıkları</a:t>
            </a:r>
          </a:p>
          <a:p>
            <a:pPr algn="just">
              <a:defRPr/>
            </a:pPr>
            <a:r>
              <a:rPr lang="tr-TR" sz="3600" dirty="0" smtClean="0"/>
              <a:t>Hızlı şekilde, ordövr salata servisi</a:t>
            </a:r>
          </a:p>
          <a:p>
            <a:pPr algn="just">
              <a:defRPr/>
            </a:pPr>
            <a:r>
              <a:rPr lang="tr-TR" sz="3600" dirty="0" smtClean="0"/>
              <a:t>Genelde bu kısım servis zamanında yalnız restoran için servis yapar. </a:t>
            </a:r>
          </a:p>
          <a:p>
            <a:pPr algn="just">
              <a:defRPr/>
            </a:pPr>
            <a:r>
              <a:rPr lang="tr-TR" sz="3600" dirty="0" smtClean="0"/>
              <a:t>Açık büfe, banket, kokteyl ve ziyafetler için yemekler soğuk mutfakta hazırlanır oradan dağıtılır.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algn="just">
              <a:defRPr/>
            </a:pPr>
            <a:r>
              <a:rPr lang="tr-TR" dirty="0" smtClean="0"/>
              <a:t>Kuzine ve davlumbaz</a:t>
            </a:r>
          </a:p>
          <a:p>
            <a:pPr algn="just">
              <a:defRPr/>
            </a:pPr>
            <a:r>
              <a:rPr lang="tr-TR" dirty="0" smtClean="0"/>
              <a:t>Izgara</a:t>
            </a:r>
          </a:p>
          <a:p>
            <a:pPr algn="just">
              <a:defRPr/>
            </a:pPr>
            <a:r>
              <a:rPr lang="tr-TR" dirty="0" smtClean="0"/>
              <a:t>Fritöz</a:t>
            </a:r>
          </a:p>
          <a:p>
            <a:pPr algn="just">
              <a:defRPr/>
            </a:pPr>
            <a:r>
              <a:rPr lang="tr-TR" dirty="0" smtClean="0"/>
              <a:t>Benmari</a:t>
            </a:r>
          </a:p>
          <a:p>
            <a:pPr algn="just">
              <a:defRPr/>
            </a:pPr>
            <a:r>
              <a:rPr lang="tr-TR" dirty="0" smtClean="0"/>
              <a:t>Fırın ve </a:t>
            </a:r>
            <a:r>
              <a:rPr lang="tr-TR" dirty="0" err="1" smtClean="0"/>
              <a:t>salamander</a:t>
            </a:r>
            <a:endParaRPr lang="tr-TR" dirty="0" smtClean="0"/>
          </a:p>
          <a:p>
            <a:pPr algn="just">
              <a:defRPr/>
            </a:pPr>
            <a:r>
              <a:rPr lang="tr-TR" dirty="0" smtClean="0"/>
              <a:t>Çalışma tezgahı</a:t>
            </a:r>
          </a:p>
          <a:p>
            <a:pPr algn="just">
              <a:defRPr/>
            </a:pPr>
            <a:r>
              <a:rPr lang="tr-TR" dirty="0" smtClean="0"/>
              <a:t>Sıcak-soğuk su düzenli evyeli tezgah</a:t>
            </a:r>
          </a:p>
          <a:p>
            <a:pPr algn="just">
              <a:defRPr/>
            </a:pPr>
            <a:r>
              <a:rPr lang="tr-TR" dirty="0" smtClean="0"/>
              <a:t>Tezgah tipi buzdolabı</a:t>
            </a:r>
          </a:p>
          <a:p>
            <a:pPr algn="just">
              <a:defRPr/>
            </a:pPr>
            <a:r>
              <a:rPr lang="tr-TR" dirty="0" smtClean="0"/>
              <a:t>Vitrinli buzdolabı (isteğe bağlı)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3 İçerik Yer Tutucusu" descr="IMG_20130416_160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524000"/>
            <a:ext cx="8064896" cy="4929336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Salon mutfağı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Oda Servisi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/>
          <a:lstStyle/>
          <a:p>
            <a:pPr algn="just">
              <a:defRPr/>
            </a:pPr>
            <a:r>
              <a:rPr lang="tr-TR" dirty="0" smtClean="0"/>
              <a:t> </a:t>
            </a:r>
            <a:r>
              <a:rPr lang="tr-TR" sz="3600" dirty="0" smtClean="0"/>
              <a:t>Bu kısım mutfağa dahil değildir. Ancak bazı faaliyetleri mutfakla ilgilidir. </a:t>
            </a:r>
          </a:p>
          <a:p>
            <a:pPr algn="just">
              <a:defRPr/>
            </a:pPr>
            <a:r>
              <a:rPr lang="tr-TR" sz="3600" dirty="0" smtClean="0"/>
              <a:t>Sabah kahvaltısı için bir aşçı görevlendirilir.</a:t>
            </a:r>
          </a:p>
          <a:p>
            <a:pPr algn="just">
              <a:defRPr/>
            </a:pPr>
            <a:r>
              <a:rPr lang="tr-TR" sz="3600" dirty="0" smtClean="0"/>
              <a:t> Bazı otellerin oda servisleri, gece de yemek servisi yaparlar. Gece için de bir aşçı görevlendirmek gerekir. </a:t>
            </a:r>
          </a:p>
          <a:p>
            <a:pPr algn="just">
              <a:defRPr/>
            </a:pPr>
            <a:r>
              <a:rPr lang="tr-TR" sz="3600" dirty="0" smtClean="0"/>
              <a:t>Bazı oda servislerinde küçük bir mutfak köşesi vardır. Buradan basit yemekler servis edilir. </a:t>
            </a:r>
            <a:endParaRPr lang="tr-TR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Gece aşçısının yaptığı işler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Çorba</a:t>
            </a:r>
          </a:p>
          <a:p>
            <a:pPr algn="just">
              <a:defRPr/>
            </a:pPr>
            <a:r>
              <a:rPr lang="tr-TR" sz="3600" dirty="0" smtClean="0"/>
              <a:t>Omlet</a:t>
            </a:r>
          </a:p>
          <a:p>
            <a:pPr algn="just">
              <a:defRPr/>
            </a:pPr>
            <a:r>
              <a:rPr lang="tr-TR" sz="3600" dirty="0" smtClean="0"/>
              <a:t>Hamburger, biftek, pirzola, vb</a:t>
            </a:r>
          </a:p>
          <a:p>
            <a:pPr algn="just">
              <a:defRPr/>
            </a:pPr>
            <a:r>
              <a:rPr lang="tr-TR" sz="3600" dirty="0" smtClean="0"/>
              <a:t>Salata</a:t>
            </a:r>
          </a:p>
          <a:p>
            <a:pPr algn="just">
              <a:defRPr/>
            </a:pPr>
            <a:r>
              <a:rPr lang="tr-TR" sz="3600" dirty="0" smtClean="0"/>
              <a:t>Sandviç</a:t>
            </a:r>
          </a:p>
          <a:p>
            <a:pPr algn="just">
              <a:defRPr/>
            </a:pPr>
            <a:r>
              <a:rPr lang="tr-TR" sz="3600" dirty="0" smtClean="0"/>
              <a:t>Meyve sepeti</a:t>
            </a:r>
          </a:p>
          <a:p>
            <a:pPr algn="just">
              <a:defRPr/>
            </a:pPr>
            <a:r>
              <a:rPr lang="tr-TR" sz="3600" dirty="0" smtClean="0"/>
              <a:t>Kahvaltıya hazırlık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Oda servisinde bulunan mutfak köşesinin donanımı</a:t>
            </a:r>
            <a:br>
              <a:rPr lang="tr-TR" sz="4000" dirty="0" smtClean="0"/>
            </a:b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47813" y="1989138"/>
            <a:ext cx="7138987" cy="4137025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Izgara</a:t>
            </a:r>
          </a:p>
          <a:p>
            <a:pPr algn="just">
              <a:defRPr/>
            </a:pPr>
            <a:r>
              <a:rPr lang="tr-TR" sz="3600" dirty="0" smtClean="0"/>
              <a:t>Fritöz</a:t>
            </a:r>
          </a:p>
          <a:p>
            <a:pPr algn="just">
              <a:defRPr/>
            </a:pPr>
            <a:r>
              <a:rPr lang="tr-TR" sz="3600" dirty="0" smtClean="0"/>
              <a:t>Küçük bir ocak</a:t>
            </a:r>
          </a:p>
          <a:p>
            <a:pPr algn="just">
              <a:defRPr/>
            </a:pPr>
            <a:r>
              <a:rPr lang="tr-TR" sz="3600" dirty="0" smtClean="0"/>
              <a:t>Çalışma tezgahı</a:t>
            </a:r>
          </a:p>
          <a:p>
            <a:pPr algn="just">
              <a:defRPr/>
            </a:pPr>
            <a:r>
              <a:rPr lang="tr-TR" sz="3600" dirty="0" smtClean="0"/>
              <a:t>Buzdolabı</a:t>
            </a:r>
          </a:p>
          <a:p>
            <a:pPr algn="just">
              <a:buFont typeface="Wingdings" pitchFamily="2" charset="2"/>
              <a:buNone/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Personel Mutfağı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tr-TR" dirty="0" smtClean="0"/>
          </a:p>
          <a:p>
            <a:pPr algn="just">
              <a:defRPr/>
            </a:pPr>
            <a:r>
              <a:rPr lang="tr-TR" sz="3600" dirty="0" smtClean="0"/>
              <a:t>Personel yemeğinin hazırlandığı ve dağıtıldığı yer. Personel kafeteryasına veya yemek salonuna bitişik bir yerdir. Kapasitesi personelin sayısına göre değişebilir.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Sorumlu: </a:t>
            </a:r>
            <a:r>
              <a:rPr lang="tr-TR" sz="3600" dirty="0" smtClean="0"/>
              <a:t>Personel aşçısı - </a:t>
            </a:r>
            <a:r>
              <a:rPr lang="tr-TR" sz="3600" dirty="0" err="1" smtClean="0"/>
              <a:t>communard</a:t>
            </a:r>
            <a:r>
              <a:rPr lang="tr-TR" sz="3600" dirty="0" smtClean="0"/>
              <a:t> (</a:t>
            </a:r>
            <a:r>
              <a:rPr lang="tr-TR" sz="3600" dirty="0" err="1" smtClean="0"/>
              <a:t>komünar</a:t>
            </a:r>
            <a:r>
              <a:rPr lang="tr-TR" sz="3600" dirty="0" smtClean="0"/>
              <a:t>).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Yapılan işler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algn="just">
              <a:defRPr/>
            </a:pPr>
            <a:r>
              <a:rPr lang="tr-TR" sz="3400" dirty="0" smtClean="0"/>
              <a:t>Çorbalar</a:t>
            </a:r>
          </a:p>
          <a:p>
            <a:pPr algn="just">
              <a:defRPr/>
            </a:pPr>
            <a:r>
              <a:rPr lang="tr-TR" sz="3400" dirty="0" smtClean="0"/>
              <a:t>Zeytinyağlılar.</a:t>
            </a:r>
          </a:p>
          <a:p>
            <a:pPr algn="just">
              <a:defRPr/>
            </a:pPr>
            <a:r>
              <a:rPr lang="tr-TR" sz="3400" dirty="0" smtClean="0"/>
              <a:t>Makarna, börek, pilav, vb</a:t>
            </a:r>
          </a:p>
          <a:p>
            <a:pPr algn="just">
              <a:defRPr/>
            </a:pPr>
            <a:r>
              <a:rPr lang="tr-TR" sz="3400" dirty="0" smtClean="0"/>
              <a:t>Et yemekleri</a:t>
            </a:r>
          </a:p>
          <a:p>
            <a:pPr algn="just">
              <a:defRPr/>
            </a:pPr>
            <a:r>
              <a:rPr lang="tr-TR" sz="3400" dirty="0" smtClean="0"/>
              <a:t>Sebze yemekleri</a:t>
            </a:r>
          </a:p>
          <a:p>
            <a:pPr algn="just">
              <a:defRPr/>
            </a:pPr>
            <a:r>
              <a:rPr lang="tr-TR" sz="3400" dirty="0" smtClean="0"/>
              <a:t>Bakliyat yemekleri</a:t>
            </a:r>
          </a:p>
          <a:p>
            <a:pPr algn="just">
              <a:defRPr/>
            </a:pPr>
            <a:r>
              <a:rPr lang="tr-TR" sz="3400" dirty="0" smtClean="0"/>
              <a:t>Salatalar</a:t>
            </a:r>
          </a:p>
          <a:p>
            <a:pPr algn="just">
              <a:defRPr/>
            </a:pPr>
            <a:r>
              <a:rPr lang="tr-TR" sz="3400" dirty="0" smtClean="0"/>
              <a:t>Tatlılar, kompostolar, muhallebiler, vb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400" dirty="0" smtClean="0"/>
              <a:t/>
            </a:r>
            <a:br>
              <a:rPr lang="tr-TR" sz="3400" dirty="0" smtClean="0"/>
            </a:br>
            <a:endParaRPr lang="tr-TR" sz="3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832475"/>
          </a:xfrm>
        </p:spPr>
        <p:txBody>
          <a:bodyPr/>
          <a:lstStyle/>
          <a:p>
            <a:pPr algn="just">
              <a:defRPr/>
            </a:pPr>
            <a:r>
              <a:rPr lang="tr-TR" dirty="0" smtClean="0"/>
              <a:t>Kuzine ve davlumbaz</a:t>
            </a:r>
          </a:p>
          <a:p>
            <a:pPr algn="just">
              <a:defRPr/>
            </a:pPr>
            <a:r>
              <a:rPr lang="tr-TR" dirty="0" smtClean="0"/>
              <a:t>Fritöz</a:t>
            </a:r>
          </a:p>
          <a:p>
            <a:pPr algn="just">
              <a:defRPr/>
            </a:pPr>
            <a:r>
              <a:rPr lang="tr-TR" dirty="0" smtClean="0"/>
              <a:t>Fırın</a:t>
            </a:r>
          </a:p>
          <a:p>
            <a:pPr algn="just">
              <a:defRPr/>
            </a:pPr>
            <a:r>
              <a:rPr lang="tr-TR" dirty="0" smtClean="0"/>
              <a:t>Çalışma tezgâhı</a:t>
            </a:r>
          </a:p>
          <a:p>
            <a:pPr algn="just">
              <a:defRPr/>
            </a:pPr>
            <a:r>
              <a:rPr lang="tr-TR" dirty="0" smtClean="0"/>
              <a:t>Sıcak-soğuk su düzenli evyeli tezgâh</a:t>
            </a:r>
          </a:p>
          <a:p>
            <a:pPr algn="just">
              <a:defRPr/>
            </a:pPr>
            <a:r>
              <a:rPr lang="tr-TR" dirty="0" smtClean="0"/>
              <a:t>Dağıtım tezgahı</a:t>
            </a:r>
          </a:p>
          <a:p>
            <a:pPr algn="just">
              <a:defRPr/>
            </a:pPr>
            <a:r>
              <a:rPr lang="tr-TR" dirty="0" smtClean="0"/>
              <a:t>Buzdolabı veya soğutucu ünite</a:t>
            </a:r>
          </a:p>
          <a:p>
            <a:pPr algn="just">
              <a:defRPr/>
            </a:pPr>
            <a:r>
              <a:rPr lang="tr-TR" dirty="0" smtClean="0"/>
              <a:t>Devrilir elektrikli tava</a:t>
            </a:r>
          </a:p>
          <a:p>
            <a:pPr algn="just">
              <a:defRPr/>
            </a:pPr>
            <a:r>
              <a:rPr lang="tr-TR" dirty="0" smtClean="0"/>
              <a:t>Kaynatma kazanı (buharlı veya gazlı)</a:t>
            </a:r>
          </a:p>
          <a:p>
            <a:pPr algn="just">
              <a:defRPr/>
            </a:pPr>
            <a:r>
              <a:rPr lang="tr-TR" dirty="0" smtClean="0"/>
              <a:t>Kara bulaşıkhane köşesi (ihtiyaca göre)</a:t>
            </a:r>
          </a:p>
          <a:p>
            <a:pPr algn="just">
              <a:defRPr/>
            </a:pPr>
            <a:endParaRPr lang="tr-TR" dirty="0" smtClean="0"/>
          </a:p>
          <a:p>
            <a:pPr algn="just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722313" y="5085184"/>
            <a:ext cx="7772400" cy="1368152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PERSONEL YEMEKHANESİ</a:t>
            </a:r>
            <a:endParaRPr lang="tr-TR" dirty="0"/>
          </a:p>
        </p:txBody>
      </p:sp>
      <p:pic>
        <p:nvPicPr>
          <p:cNvPr id="4" name="3 İçerik Yer Tutucusu" descr="YY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064896" cy="465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defRPr/>
            </a:pPr>
            <a:r>
              <a:rPr lang="tr-TR" sz="4000" dirty="0" smtClean="0"/>
              <a:t>Çalışma tezgahı</a:t>
            </a:r>
          </a:p>
          <a:p>
            <a:pPr algn="just">
              <a:defRPr/>
            </a:pPr>
            <a:r>
              <a:rPr lang="tr-TR" sz="4000" dirty="0" smtClean="0"/>
              <a:t>Sıcak-soğuk su düzenli evye </a:t>
            </a:r>
          </a:p>
          <a:p>
            <a:pPr algn="just">
              <a:defRPr/>
            </a:pPr>
            <a:r>
              <a:rPr lang="tr-TR" sz="4000" dirty="0" smtClean="0"/>
              <a:t>Raf ve dolaplar</a:t>
            </a:r>
          </a:p>
          <a:p>
            <a:pPr algn="just">
              <a:defRPr/>
            </a:pPr>
            <a:r>
              <a:rPr lang="tr-TR" sz="4000" dirty="0" smtClean="0"/>
              <a:t> Tezgah tipi soğutucu dolap</a:t>
            </a:r>
          </a:p>
          <a:p>
            <a:pPr algn="just">
              <a:defRPr/>
            </a:pPr>
            <a:r>
              <a:rPr lang="tr-TR" sz="4000" dirty="0" smtClean="0"/>
              <a:t>Günlük hazırlık için buzdolabı</a:t>
            </a:r>
          </a:p>
          <a:p>
            <a:pPr algn="just">
              <a:defRPr/>
            </a:pPr>
            <a:r>
              <a:rPr lang="tr-TR" sz="4000" dirty="0" smtClean="0"/>
              <a:t>Dilimleme </a:t>
            </a:r>
            <a:r>
              <a:rPr lang="tr-TR" sz="4000" dirty="0" err="1" smtClean="0"/>
              <a:t>makinası</a:t>
            </a:r>
            <a:r>
              <a:rPr lang="tr-TR" sz="4000" dirty="0" smtClean="0"/>
              <a:t> (ihtiyaca göre)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sz="3200" i="1" dirty="0" smtClean="0">
                <a:solidFill>
                  <a:srgbClr val="FFFF00"/>
                </a:solidFill>
                <a:effectLst/>
              </a:rPr>
              <a:t>YEMEKHANE/RESTORAN BULAŞIKHANESİ</a:t>
            </a:r>
            <a:r>
              <a:rPr lang="tr-TR" sz="3200" dirty="0" smtClean="0">
                <a:solidFill>
                  <a:srgbClr val="FFFF00"/>
                </a:solidFill>
                <a:effectLst/>
              </a:rPr>
              <a:t/>
            </a:r>
            <a:br>
              <a:rPr lang="tr-TR" sz="3200" dirty="0" smtClean="0">
                <a:solidFill>
                  <a:srgbClr val="FFFF00"/>
                </a:solidFill>
                <a:effectLst/>
              </a:rPr>
            </a:br>
            <a:endParaRPr lang="tr-TR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Sadece müşteriden gelen bulaşık takımlarının yıkandığı yer olduğu için yemek salonuna çok yakın olur. Bazı kuruluşlarda, bardak yıkama yeri ayrı olabilir.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Sorumlu: </a:t>
            </a:r>
            <a:r>
              <a:rPr lang="tr-TR" sz="3600" dirty="0" smtClean="0"/>
              <a:t>Şef </a:t>
            </a:r>
            <a:r>
              <a:rPr lang="en-US" sz="3600" dirty="0" err="1" smtClean="0"/>
              <a:t>stevard</a:t>
            </a:r>
            <a:r>
              <a:rPr lang="en-US" sz="3600" dirty="0" smtClean="0"/>
              <a:t>-Chef steward </a:t>
            </a:r>
            <a:r>
              <a:rPr lang="tr-TR" sz="3600" dirty="0" smtClean="0"/>
              <a:t>(Şef </a:t>
            </a:r>
            <a:r>
              <a:rPr lang="tr-TR" sz="3600" dirty="0" err="1" smtClean="0"/>
              <a:t>stevard</a:t>
            </a:r>
            <a:r>
              <a:rPr lang="tr-TR" sz="3600" dirty="0" smtClean="0"/>
              <a:t>). Diğer yerlerde, bulaşıkçı şefi sorumludur.</a:t>
            </a:r>
          </a:p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Yapılan işler 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/>
              <a:t>Kırılır takımların (tabak, kase, vb) yıkanması ve kurulanması.</a:t>
            </a:r>
          </a:p>
          <a:p>
            <a:pPr algn="just">
              <a:defRPr/>
            </a:pPr>
            <a:r>
              <a:rPr lang="tr-TR" sz="3600" dirty="0" smtClean="0"/>
              <a:t>Servis çatalı, bıçağı ve kaşığı yıkanıp kurulanır (kurulama işini salon komileri de yapabilir).</a:t>
            </a:r>
          </a:p>
          <a:p>
            <a:pPr algn="just">
              <a:defRPr/>
            </a:pPr>
            <a:r>
              <a:rPr lang="tr-TR" sz="3600" dirty="0" smtClean="0"/>
              <a:t>Metal servis tabakları (gümüş, çelik) yıkanır, temizlenir ve parlatılır.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Salondan gelen diğer kirli kaplar (</a:t>
            </a:r>
            <a:r>
              <a:rPr lang="tr-TR" sz="3600" dirty="0" err="1" smtClean="0"/>
              <a:t>Flambe</a:t>
            </a:r>
            <a:r>
              <a:rPr lang="tr-TR" sz="3600" dirty="0" smtClean="0"/>
              <a:t> tavası, şarap kovası, küllük, vb) yıkanıp kurulanır.</a:t>
            </a:r>
          </a:p>
          <a:p>
            <a:pPr algn="just">
              <a:defRPr/>
            </a:pPr>
            <a:r>
              <a:rPr lang="tr-TR" sz="3600" dirty="0" smtClean="0"/>
              <a:t>Bulaşıkçı yalnız bardakların yıkanmasından sorumludur. Kurulanması salon komilerinin görevidir. Çünkü bardakların silinmesi ayrı bir özen gerektirir. Bu özeni de ancak garsonlar gösterebilir.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defRPr/>
            </a:pPr>
            <a:r>
              <a:rPr lang="tr-TR" dirty="0" smtClean="0"/>
              <a:t>Bulaşık yıkama makinesi</a:t>
            </a:r>
          </a:p>
          <a:p>
            <a:pPr algn="just">
              <a:defRPr/>
            </a:pPr>
            <a:r>
              <a:rPr lang="tr-TR" dirty="0" smtClean="0"/>
              <a:t>Sıcak-soğuk su ve su spreyi düzenli tek evyeli çalışma tezgahı</a:t>
            </a:r>
          </a:p>
          <a:p>
            <a:pPr algn="just">
              <a:defRPr/>
            </a:pPr>
            <a:r>
              <a:rPr lang="tr-TR" dirty="0" smtClean="0"/>
              <a:t>istifleme tezgahı ve etajerler</a:t>
            </a:r>
          </a:p>
          <a:p>
            <a:pPr algn="just">
              <a:defRPr/>
            </a:pPr>
            <a:r>
              <a:rPr lang="tr-TR" dirty="0" smtClean="0"/>
              <a:t>Bardak yıkama makinesi</a:t>
            </a:r>
          </a:p>
          <a:p>
            <a:pPr algn="just">
              <a:defRPr/>
            </a:pPr>
            <a:r>
              <a:rPr lang="tr-TR" dirty="0" smtClean="0"/>
              <a:t>Yeterli sayıda tabak, fincan, çatal-bıçak ve bardak selesi</a:t>
            </a:r>
          </a:p>
          <a:p>
            <a:pPr algn="just">
              <a:defRPr/>
            </a:pPr>
            <a:r>
              <a:rPr lang="tr-TR" dirty="0" smtClean="0"/>
              <a:t>Tabak istif arabası</a:t>
            </a:r>
          </a:p>
          <a:p>
            <a:pPr algn="just">
              <a:defRPr/>
            </a:pPr>
            <a:r>
              <a:rPr lang="tr-TR" dirty="0" smtClean="0"/>
              <a:t>Gümüş servis tabağı temizleyicisi (isteğe bağlı)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AM_13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600200"/>
            <a:ext cx="3784504" cy="4686320"/>
          </a:xfrm>
        </p:spPr>
      </p:pic>
      <p:pic>
        <p:nvPicPr>
          <p:cNvPr id="5" name="3 İçerik Yer Tutucusu" descr="SAM_1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600200"/>
            <a:ext cx="3894431" cy="468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1116</Words>
  <Application>Microsoft Office PowerPoint</Application>
  <PresentationFormat>Ekran Gösterisi (4:3)</PresentationFormat>
  <Paragraphs>177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</vt:lpstr>
      <vt:lpstr>Garamond</vt:lpstr>
      <vt:lpstr>Times New Roman</vt:lpstr>
      <vt:lpstr>Wingdings</vt:lpstr>
      <vt:lpstr>Dere</vt:lpstr>
      <vt:lpstr>  ORDÖVR KISMI  </vt:lpstr>
      <vt:lpstr>PowerPoint Sunusu</vt:lpstr>
      <vt:lpstr> Yapılan işler </vt:lpstr>
      <vt:lpstr> Donanım </vt:lpstr>
      <vt:lpstr> YEMEKHANE/RESTORAN BULAŞIKHANESİ </vt:lpstr>
      <vt:lpstr>Yapılan işler </vt:lpstr>
      <vt:lpstr>PowerPoint Sunusu</vt:lpstr>
      <vt:lpstr> Donanım </vt:lpstr>
      <vt:lpstr>PowerPoint Sunusu</vt:lpstr>
      <vt:lpstr>KARABULAŞIKHANE</vt:lpstr>
      <vt:lpstr> Yapılan işler </vt:lpstr>
      <vt:lpstr> Donanım </vt:lpstr>
      <vt:lpstr>PowerPoint Sunusu</vt:lpstr>
      <vt:lpstr> Donanım </vt:lpstr>
      <vt:lpstr>  Günlük Erzak Deposu   </vt:lpstr>
      <vt:lpstr>PowerPoint Sunusu</vt:lpstr>
      <vt:lpstr>Yapılan işler </vt:lpstr>
      <vt:lpstr>PowerPoint Sunusu</vt:lpstr>
      <vt:lpstr> Şefin Bürosu </vt:lpstr>
      <vt:lpstr> Yapılan işler </vt:lpstr>
      <vt:lpstr> Donanım </vt:lpstr>
      <vt:lpstr> BANKET MUTFAĞI </vt:lpstr>
      <vt:lpstr>Donanım</vt:lpstr>
      <vt:lpstr>PowerPoint Sunusu</vt:lpstr>
      <vt:lpstr>PowerPoint Sunusu</vt:lpstr>
      <vt:lpstr>PowerPoint Sunusu</vt:lpstr>
      <vt:lpstr> Salon Mutfağı </vt:lpstr>
      <vt:lpstr>PowerPoint Sunusu</vt:lpstr>
      <vt:lpstr>Yapılan işler </vt:lpstr>
      <vt:lpstr> Donanım </vt:lpstr>
      <vt:lpstr>Salon mutfağı</vt:lpstr>
      <vt:lpstr> Oda Servisi </vt:lpstr>
      <vt:lpstr>Gece aşçısının yaptığı işler </vt:lpstr>
      <vt:lpstr> Oda servisinde bulunan mutfak köşesinin donanımı </vt:lpstr>
      <vt:lpstr> Personel Mutfağı </vt:lpstr>
      <vt:lpstr>Yapılan işler </vt:lpstr>
      <vt:lpstr>Donanım </vt:lpstr>
      <vt:lpstr> PERSONEL YEMEKHANESİ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aa</dc:creator>
  <cp:lastModifiedBy>exper</cp:lastModifiedBy>
  <cp:revision>1012</cp:revision>
  <dcterms:created xsi:type="dcterms:W3CDTF">2005-01-08T15:21:40Z</dcterms:created>
  <dcterms:modified xsi:type="dcterms:W3CDTF">2017-04-26T12:34:12Z</dcterms:modified>
</cp:coreProperties>
</file>