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329" r:id="rId2"/>
    <p:sldId id="330" r:id="rId3"/>
    <p:sldId id="331" r:id="rId4"/>
    <p:sldId id="332" r:id="rId5"/>
    <p:sldId id="333" r:id="rId6"/>
    <p:sldId id="334" r:id="rId7"/>
    <p:sldId id="335" r:id="rId8"/>
    <p:sldId id="336" r:id="rId9"/>
    <p:sldId id="337" r:id="rId10"/>
    <p:sldId id="338" r:id="rId11"/>
    <p:sldId id="339" r:id="rId12"/>
    <p:sldId id="340" r:id="rId13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40C8E"/>
    <a:srgbClr val="000099"/>
    <a:srgbClr val="FF0066"/>
    <a:srgbClr val="006600"/>
    <a:srgbClr val="800000"/>
    <a:srgbClr val="660066"/>
    <a:srgbClr val="6600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498" autoAdjust="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Dikdörtgen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Düz Bağlayıcı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11 Başlık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25" name="24 Alt Başlık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31" name="30 Veri Yer Tutucusu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43B20C13-A845-429C-AE0D-B084B4FCB607}" type="datetimeFigureOut">
              <a:rPr lang="tr-TR" smtClean="0"/>
              <a:pPr/>
              <a:t>20.11.2019</a:t>
            </a:fld>
            <a:endParaRPr lang="tr-TR"/>
          </a:p>
        </p:txBody>
      </p:sp>
      <p:sp>
        <p:nvSpPr>
          <p:cNvPr id="18" name="17 Altbilgi Yer Tutucusu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tr-TR"/>
          </a:p>
        </p:txBody>
      </p:sp>
      <p:sp>
        <p:nvSpPr>
          <p:cNvPr id="29" name="28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D6D9D840-124B-44A0-B4EA-0482B4D9B52B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3B20C13-A845-429C-AE0D-B084B4FCB607}" type="datetimeFigureOut">
              <a:rPr lang="tr-TR" smtClean="0"/>
              <a:pPr/>
              <a:t>20.11.2019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6D9D840-124B-44A0-B4EA-0482B4D9B52B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43B20C13-A845-429C-AE0D-B084B4FCB607}" type="datetimeFigureOut">
              <a:rPr lang="tr-TR" smtClean="0"/>
              <a:pPr/>
              <a:t>20.11.2019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D6D9D840-124B-44A0-B4EA-0482B4D9B52B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3B20C13-A845-429C-AE0D-B084B4FCB607}" type="datetimeFigureOut">
              <a:rPr lang="tr-TR" smtClean="0"/>
              <a:pPr/>
              <a:t>20.11.2019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6D9D840-124B-44A0-B4EA-0482B4D9B52B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43B20C13-A845-429C-AE0D-B084B4FCB607}" type="datetimeFigureOut">
              <a:rPr lang="tr-TR" smtClean="0"/>
              <a:pPr/>
              <a:t>20.11.2019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D6D9D840-124B-44A0-B4EA-0482B4D9B52B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3B20C13-A845-429C-AE0D-B084B4FCB607}" type="datetimeFigureOut">
              <a:rPr lang="tr-TR" smtClean="0"/>
              <a:pPr/>
              <a:t>20.11.2019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6D9D840-124B-44A0-B4EA-0482B4D9B52B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3B20C13-A845-429C-AE0D-B084B4FCB607}" type="datetimeFigureOut">
              <a:rPr lang="tr-TR" smtClean="0"/>
              <a:pPr/>
              <a:t>20.11.2019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6D9D840-124B-44A0-B4EA-0482B4D9B52B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3B20C13-A845-429C-AE0D-B084B4FCB607}" type="datetimeFigureOut">
              <a:rPr lang="tr-TR" smtClean="0"/>
              <a:pPr/>
              <a:t>20.11.2019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6D9D840-124B-44A0-B4EA-0482B4D9B52B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43B20C13-A845-429C-AE0D-B084B4FCB607}" type="datetimeFigureOut">
              <a:rPr lang="tr-TR" smtClean="0"/>
              <a:pPr/>
              <a:t>20.11.2019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6D9D840-124B-44A0-B4EA-0482B4D9B52B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3B20C13-A845-429C-AE0D-B084B4FCB607}" type="datetimeFigureOut">
              <a:rPr lang="tr-TR" smtClean="0"/>
              <a:pPr/>
              <a:t>20.11.2019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6D9D840-124B-44A0-B4EA-0482B4D9B52B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Dikdörtgen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Dikdörtgen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 dirty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3B20C13-A845-429C-AE0D-B084B4FCB607}" type="datetimeFigureOut">
              <a:rPr lang="tr-TR" smtClean="0"/>
              <a:pPr/>
              <a:t>20.11.2019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6D9D840-124B-44A0-B4EA-0482B4D9B52B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0" name="9 Resim Yer Tutucusu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Dikdörtgen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2 Başlık Yer Tutucusu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1" name="30 Metin Yer Tutucusu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27" name="26 Veri Yer Tutucusu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43B20C13-A845-429C-AE0D-B084B4FCB607}" type="datetimeFigureOut">
              <a:rPr lang="tr-TR" smtClean="0"/>
              <a:pPr/>
              <a:t>20.11.2019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tr-TR"/>
          </a:p>
        </p:txBody>
      </p:sp>
      <p:sp>
        <p:nvSpPr>
          <p:cNvPr id="16" name="1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D6D9D840-124B-44A0-B4EA-0482B4D9B52B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4429124" y="533400"/>
            <a:ext cx="4043144" cy="4681550"/>
          </a:xfrm>
        </p:spPr>
        <p:txBody>
          <a:bodyPr anchor="ctr"/>
          <a:lstStyle/>
          <a:p>
            <a:pPr algn="ctr"/>
            <a:r>
              <a:rPr lang="tr-TR" sz="5400" dirty="0" smtClean="0">
                <a:solidFill>
                  <a:schemeClr val="bg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Turizm ve Piyasalar</a:t>
            </a:r>
            <a:br>
              <a:rPr lang="tr-TR" sz="5400" dirty="0" smtClean="0">
                <a:solidFill>
                  <a:schemeClr val="bg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tr-TR" sz="4800" b="1" dirty="0">
              <a:solidFill>
                <a:schemeClr val="bg1">
                  <a:lumMod val="95000"/>
                </a:schemeClr>
              </a:solidFill>
              <a:latin typeface="+mn-lt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r"/>
            <a:r>
              <a:rPr lang="tr-TR" sz="2800" b="1" dirty="0">
                <a:solidFill>
                  <a:schemeClr val="tx2"/>
                </a:solidFill>
              </a:rPr>
              <a:t>Monopol Piyasası ve Turizm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tr-TR" sz="2400" dirty="0" smtClean="0">
              <a:solidFill>
                <a:schemeClr val="tx1"/>
              </a:solidFill>
            </a:endParaRPr>
          </a:p>
          <a:p>
            <a:r>
              <a:rPr lang="tr-TR" sz="2000" i="1" dirty="0" smtClean="0">
                <a:solidFill>
                  <a:schemeClr val="tx1"/>
                </a:solidFill>
              </a:rPr>
              <a:t>Monopol</a:t>
            </a:r>
            <a:r>
              <a:rPr lang="tr-TR" sz="2000" i="1" dirty="0">
                <a:solidFill>
                  <a:schemeClr val="tx1"/>
                </a:solidFill>
              </a:rPr>
              <a:t>, </a:t>
            </a:r>
            <a:r>
              <a:rPr lang="tr-TR" sz="2000" dirty="0">
                <a:solidFill>
                  <a:schemeClr val="tx1"/>
                </a:solidFill>
              </a:rPr>
              <a:t>belirli bir mal ya da hizmet piyasasında tek bir satıcının ya da üreticinin olduğu, </a:t>
            </a:r>
            <a:r>
              <a:rPr lang="tr-TR" sz="2000" dirty="0" smtClean="0">
                <a:solidFill>
                  <a:schemeClr val="tx1"/>
                </a:solidFill>
              </a:rPr>
              <a:t>rekabetin olmadığı </a:t>
            </a:r>
            <a:r>
              <a:rPr lang="tr-TR" sz="2000" dirty="0">
                <a:solidFill>
                  <a:schemeClr val="tx1"/>
                </a:solidFill>
              </a:rPr>
              <a:t>bir piyasadır.</a:t>
            </a:r>
          </a:p>
          <a:p>
            <a:r>
              <a:rPr lang="tr-TR" sz="2000" dirty="0">
                <a:solidFill>
                  <a:schemeClr val="tx1"/>
                </a:solidFill>
              </a:rPr>
              <a:t>İkamesi güç malın üretim ve satışı tek bir firma tarafından yapılmaktadır.</a:t>
            </a:r>
          </a:p>
          <a:p>
            <a:r>
              <a:rPr lang="tr-TR" sz="2000" dirty="0">
                <a:solidFill>
                  <a:schemeClr val="tx1"/>
                </a:solidFill>
              </a:rPr>
              <a:t>Monopolde;</a:t>
            </a:r>
          </a:p>
          <a:p>
            <a:pPr marL="355600" indent="0">
              <a:buFont typeface="Wingdings" pitchFamily="2" charset="2"/>
              <a:buChar char="Ø"/>
            </a:pPr>
            <a:r>
              <a:rPr lang="tr-TR" sz="2000" dirty="0">
                <a:solidFill>
                  <a:schemeClr val="tx1"/>
                </a:solidFill>
              </a:rPr>
              <a:t> </a:t>
            </a:r>
            <a:r>
              <a:rPr lang="tr-TR" sz="2000" dirty="0" smtClean="0">
                <a:solidFill>
                  <a:schemeClr val="tx1"/>
                </a:solidFill>
              </a:rPr>
              <a:t>Yakın </a:t>
            </a:r>
            <a:r>
              <a:rPr lang="tr-TR" sz="2000" dirty="0">
                <a:solidFill>
                  <a:schemeClr val="tx1"/>
                </a:solidFill>
              </a:rPr>
              <a:t>ikamesi olmayan bazı mal ve hizmetlerin piyasada tek satıcısı vardır</a:t>
            </a:r>
            <a:r>
              <a:rPr lang="tr-TR" sz="2000" dirty="0" smtClean="0">
                <a:solidFill>
                  <a:schemeClr val="tx1"/>
                </a:solidFill>
              </a:rPr>
              <a:t>.</a:t>
            </a:r>
          </a:p>
          <a:p>
            <a:pPr marL="355600" indent="0">
              <a:buFont typeface="Wingdings" pitchFamily="2" charset="2"/>
              <a:buChar char="Ø"/>
            </a:pPr>
            <a:r>
              <a:rPr lang="tr-TR" sz="2000" dirty="0">
                <a:solidFill>
                  <a:schemeClr val="tx1"/>
                </a:solidFill>
              </a:rPr>
              <a:t> </a:t>
            </a:r>
            <a:r>
              <a:rPr lang="tr-TR" sz="2000" dirty="0" smtClean="0">
                <a:solidFill>
                  <a:schemeClr val="tx1"/>
                </a:solidFill>
              </a:rPr>
              <a:t>Satıcı </a:t>
            </a:r>
            <a:r>
              <a:rPr lang="tr-TR" sz="2000" dirty="0">
                <a:solidFill>
                  <a:schemeClr val="tx1"/>
                </a:solidFill>
              </a:rPr>
              <a:t>fiyatlar üzerinde kontrol gücüne sahiptir</a:t>
            </a:r>
            <a:r>
              <a:rPr lang="tr-TR" sz="2000" dirty="0" smtClean="0">
                <a:solidFill>
                  <a:schemeClr val="tx1"/>
                </a:solidFill>
              </a:rPr>
              <a:t>.</a:t>
            </a:r>
          </a:p>
          <a:p>
            <a:pPr marL="355600" indent="0">
              <a:buFont typeface="Wingdings" pitchFamily="2" charset="2"/>
              <a:buChar char="Ø"/>
            </a:pPr>
            <a:r>
              <a:rPr lang="tr-TR" sz="2000" dirty="0">
                <a:solidFill>
                  <a:schemeClr val="tx1"/>
                </a:solidFill>
              </a:rPr>
              <a:t> </a:t>
            </a:r>
            <a:r>
              <a:rPr lang="tr-TR" sz="2000" dirty="0" smtClean="0">
                <a:solidFill>
                  <a:schemeClr val="tx1"/>
                </a:solidFill>
              </a:rPr>
              <a:t>Piyasaya </a:t>
            </a:r>
            <a:r>
              <a:rPr lang="tr-TR" sz="2000" dirty="0">
                <a:solidFill>
                  <a:schemeClr val="tx1"/>
                </a:solidFill>
              </a:rPr>
              <a:t>girişleri engelleyen düzenlemeler söz konusudur.</a:t>
            </a:r>
            <a:endParaRPr lang="tr-TR" sz="2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679888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642918"/>
            <a:ext cx="7239000" cy="5812818"/>
          </a:xfrm>
        </p:spPr>
        <p:txBody>
          <a:bodyPr>
            <a:normAutofit lnSpcReduction="10000"/>
          </a:bodyPr>
          <a:lstStyle/>
          <a:p>
            <a:r>
              <a:rPr lang="tr-TR" sz="2400" b="1" i="1" dirty="0">
                <a:solidFill>
                  <a:schemeClr val="tx1"/>
                </a:solidFill>
              </a:rPr>
              <a:t>Monopolün Ortaya Çıkış Nedenleri</a:t>
            </a:r>
          </a:p>
          <a:p>
            <a:r>
              <a:rPr lang="tr-TR" sz="2400" dirty="0">
                <a:solidFill>
                  <a:schemeClr val="tx1"/>
                </a:solidFill>
              </a:rPr>
              <a:t>Bir firmanın piyasadaki tüm arzı kontrol etme gücü çeşitli nedenlerden kaynaklanmaktadır. </a:t>
            </a:r>
            <a:r>
              <a:rPr lang="tr-TR" sz="2400" dirty="0" smtClean="0">
                <a:solidFill>
                  <a:schemeClr val="tx1"/>
                </a:solidFill>
              </a:rPr>
              <a:t>Bunlar doğal</a:t>
            </a:r>
            <a:r>
              <a:rPr lang="tr-TR" sz="2400" dirty="0">
                <a:solidFill>
                  <a:schemeClr val="tx1"/>
                </a:solidFill>
              </a:rPr>
              <a:t>, yasal, akdi ve fiili nedenlerle olabilir.</a:t>
            </a:r>
          </a:p>
          <a:p>
            <a:r>
              <a:rPr lang="tr-TR" sz="2400" b="1" dirty="0" smtClean="0">
                <a:solidFill>
                  <a:schemeClr val="tx1"/>
                </a:solidFill>
              </a:rPr>
              <a:t> Doğal </a:t>
            </a:r>
            <a:r>
              <a:rPr lang="tr-TR" sz="2400" b="1" dirty="0">
                <a:solidFill>
                  <a:schemeClr val="tx1"/>
                </a:solidFill>
              </a:rPr>
              <a:t>Nedenler</a:t>
            </a:r>
          </a:p>
          <a:p>
            <a:r>
              <a:rPr lang="tr-TR" sz="2400" dirty="0">
                <a:solidFill>
                  <a:schemeClr val="tx1"/>
                </a:solidFill>
              </a:rPr>
              <a:t>Bazen bir firma, ülkedeki hammaddelerin tüm rezervlerine sahip olabilir. Örneğin dünya elmas </a:t>
            </a:r>
            <a:r>
              <a:rPr lang="tr-TR" sz="2400" dirty="0" smtClean="0">
                <a:solidFill>
                  <a:schemeClr val="tx1"/>
                </a:solidFill>
              </a:rPr>
              <a:t>satışının tamamına </a:t>
            </a:r>
            <a:r>
              <a:rPr lang="tr-TR" sz="2400" dirty="0">
                <a:solidFill>
                  <a:schemeClr val="tx1"/>
                </a:solidFill>
              </a:rPr>
              <a:t>yakını De </a:t>
            </a:r>
            <a:r>
              <a:rPr lang="tr-TR" sz="2400" dirty="0" err="1">
                <a:solidFill>
                  <a:schemeClr val="tx1"/>
                </a:solidFill>
              </a:rPr>
              <a:t>Bears</a:t>
            </a:r>
            <a:r>
              <a:rPr lang="tr-TR" sz="2400" dirty="0">
                <a:solidFill>
                  <a:schemeClr val="tx1"/>
                </a:solidFill>
              </a:rPr>
              <a:t> şirketinin kontrolü altındadır.</a:t>
            </a:r>
          </a:p>
          <a:p>
            <a:r>
              <a:rPr lang="tr-TR" sz="2400" b="1" dirty="0" smtClean="0">
                <a:solidFill>
                  <a:schemeClr val="tx1"/>
                </a:solidFill>
              </a:rPr>
              <a:t> Yasal </a:t>
            </a:r>
            <a:r>
              <a:rPr lang="tr-TR" sz="2400" b="1" dirty="0">
                <a:solidFill>
                  <a:schemeClr val="tx1"/>
                </a:solidFill>
              </a:rPr>
              <a:t>Nedenler</a:t>
            </a:r>
          </a:p>
          <a:p>
            <a:r>
              <a:rPr lang="tr-TR" sz="2400" dirty="0" smtClean="0">
                <a:solidFill>
                  <a:schemeClr val="tx1"/>
                </a:solidFill>
              </a:rPr>
              <a:t>Yasalar</a:t>
            </a:r>
            <a:r>
              <a:rPr lang="tr-TR" sz="2400" dirty="0">
                <a:solidFill>
                  <a:schemeClr val="tx1"/>
                </a:solidFill>
              </a:rPr>
              <a:t>; ikamesi güç olan bir malın tek üretici ve </a:t>
            </a:r>
            <a:r>
              <a:rPr lang="tr-TR" sz="2400" dirty="0" smtClean="0">
                <a:solidFill>
                  <a:schemeClr val="tx1"/>
                </a:solidFill>
              </a:rPr>
              <a:t>satıcı </a:t>
            </a:r>
            <a:r>
              <a:rPr lang="tr-TR" sz="2400" dirty="0">
                <a:solidFill>
                  <a:schemeClr val="tx1"/>
                </a:solidFill>
              </a:rPr>
              <a:t>olma hakkını bir firmaya verebilir. </a:t>
            </a:r>
            <a:r>
              <a:rPr lang="tr-TR" sz="2400" dirty="0" smtClean="0">
                <a:solidFill>
                  <a:schemeClr val="tx1"/>
                </a:solidFill>
              </a:rPr>
              <a:t>Yasal olarak </a:t>
            </a:r>
            <a:r>
              <a:rPr lang="tr-TR" sz="2400" dirty="0">
                <a:solidFill>
                  <a:schemeClr val="tx1"/>
                </a:solidFill>
              </a:rPr>
              <a:t>ortaya çıkan monopoller mali amaçlı, sosyal amaçlı ve hukuki amaçlı yasal monopollerdir</a:t>
            </a:r>
            <a:r>
              <a:rPr lang="tr-TR" sz="2400" dirty="0" smtClean="0">
                <a:solidFill>
                  <a:schemeClr val="tx1"/>
                </a:solidFill>
              </a:rPr>
              <a:t>.</a:t>
            </a:r>
            <a:endParaRPr lang="tr-TR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028216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kaynakça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err="1" smtClean="0"/>
              <a:t>Ankuzem</a:t>
            </a:r>
            <a:r>
              <a:rPr lang="tr-TR" dirty="0" smtClean="0"/>
              <a:t> modül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259448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r"/>
            <a:r>
              <a:rPr lang="tr-TR" sz="28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Tam Rekabet Piyasası ve Turizm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tr-TR" sz="2400" dirty="0" smtClean="0">
                <a:solidFill>
                  <a:schemeClr val="tx1"/>
                </a:solidFill>
              </a:rPr>
              <a:t>Bir </a:t>
            </a:r>
            <a:r>
              <a:rPr lang="tr-TR" sz="2400" dirty="0">
                <a:solidFill>
                  <a:schemeClr val="tx1"/>
                </a:solidFill>
              </a:rPr>
              <a:t>piyasanın tam rekabet piyasası olabilmesi için birtakım koşulların gerçekleşmesi gerekir. </a:t>
            </a:r>
            <a:r>
              <a:rPr lang="tr-TR" sz="2400" dirty="0" smtClean="0">
                <a:solidFill>
                  <a:schemeClr val="tx1"/>
                </a:solidFill>
              </a:rPr>
              <a:t>Eğer bu </a:t>
            </a:r>
            <a:r>
              <a:rPr lang="tr-TR" sz="2400" dirty="0">
                <a:solidFill>
                  <a:schemeClr val="tx1"/>
                </a:solidFill>
              </a:rPr>
              <a:t>koşullardan biri veya birkaçı aksarsa piyasa tam rekabet piyasası olma özelliğini kaybeder, </a:t>
            </a:r>
            <a:r>
              <a:rPr lang="tr-TR" sz="2400" dirty="0" smtClean="0">
                <a:solidFill>
                  <a:schemeClr val="tx1"/>
                </a:solidFill>
              </a:rPr>
              <a:t>eksik rekabet </a:t>
            </a:r>
            <a:r>
              <a:rPr lang="tr-TR" sz="2400" dirty="0">
                <a:solidFill>
                  <a:schemeClr val="tx1"/>
                </a:solidFill>
              </a:rPr>
              <a:t>piyasası olarak nitelendirilir</a:t>
            </a:r>
            <a:r>
              <a:rPr lang="tr-TR" sz="2400" dirty="0" smtClean="0">
                <a:solidFill>
                  <a:schemeClr val="tx1"/>
                </a:solidFill>
              </a:rPr>
              <a:t>.</a:t>
            </a:r>
          </a:p>
          <a:p>
            <a:pPr marL="0" indent="0" algn="just">
              <a:buNone/>
            </a:pPr>
            <a:endParaRPr lang="tr-TR" sz="2000" b="1" dirty="0" smtClean="0"/>
          </a:p>
          <a:p>
            <a:pPr marL="0" indent="0" algn="ctr">
              <a:buNone/>
            </a:pPr>
            <a:r>
              <a:rPr lang="tr-TR" sz="2400" b="1" i="1" dirty="0">
                <a:solidFill>
                  <a:srgbClr val="FF0000"/>
                </a:solidFill>
              </a:rPr>
              <a:t>Tam Rekabet Piyasasının </a:t>
            </a:r>
            <a:r>
              <a:rPr lang="tr-TR" sz="2400" b="1" i="1" dirty="0" smtClean="0">
                <a:solidFill>
                  <a:srgbClr val="FF0000"/>
                </a:solidFill>
              </a:rPr>
              <a:t>Özellikleri</a:t>
            </a:r>
            <a:endParaRPr lang="tr-TR" sz="2400" b="1" i="1" dirty="0">
              <a:solidFill>
                <a:srgbClr val="FF0000"/>
              </a:solidFill>
            </a:endParaRPr>
          </a:p>
          <a:p>
            <a:pPr algn="just"/>
            <a:r>
              <a:rPr lang="tr-TR" sz="2400" b="1" dirty="0" err="1">
                <a:solidFill>
                  <a:schemeClr val="tx1"/>
                </a:solidFill>
              </a:rPr>
              <a:t>Atomize</a:t>
            </a:r>
            <a:r>
              <a:rPr lang="tr-TR" sz="2400" b="1" dirty="0">
                <a:solidFill>
                  <a:schemeClr val="tx1"/>
                </a:solidFill>
              </a:rPr>
              <a:t> Koşul: </a:t>
            </a:r>
            <a:r>
              <a:rPr lang="tr-TR" sz="2400" dirty="0">
                <a:solidFill>
                  <a:schemeClr val="tx1"/>
                </a:solidFill>
              </a:rPr>
              <a:t>Piyasada çok sayıda alıcı ve satıcının bulunmasını ifade eder. Bu </a:t>
            </a:r>
            <a:r>
              <a:rPr lang="tr-TR" sz="2400" dirty="0" smtClean="0">
                <a:solidFill>
                  <a:schemeClr val="tx1"/>
                </a:solidFill>
              </a:rPr>
              <a:t>koşulun bir </a:t>
            </a:r>
            <a:r>
              <a:rPr lang="tr-TR" sz="2400" dirty="0">
                <a:solidFill>
                  <a:schemeClr val="tx1"/>
                </a:solidFill>
              </a:rPr>
              <a:t>sonucu olarak ne alıcılar ne de satıcılar piyasada fiyatları etkileyemezler ve </a:t>
            </a:r>
            <a:r>
              <a:rPr lang="tr-TR" sz="2400" dirty="0" smtClean="0">
                <a:solidFill>
                  <a:schemeClr val="tx1"/>
                </a:solidFill>
              </a:rPr>
              <a:t>birbirlerinden bağımsız </a:t>
            </a:r>
            <a:r>
              <a:rPr lang="tr-TR" sz="2400" dirty="0">
                <a:solidFill>
                  <a:schemeClr val="tx1"/>
                </a:solidFill>
              </a:rPr>
              <a:t>hareket ederler.</a:t>
            </a:r>
          </a:p>
          <a:p>
            <a:pPr algn="just"/>
            <a:r>
              <a:rPr lang="tr-TR" sz="2400" b="1" dirty="0">
                <a:solidFill>
                  <a:schemeClr val="tx1"/>
                </a:solidFill>
              </a:rPr>
              <a:t>Homojenlik Koşulu: </a:t>
            </a:r>
            <a:r>
              <a:rPr lang="tr-TR" sz="2400" dirty="0">
                <a:solidFill>
                  <a:schemeClr val="tx1"/>
                </a:solidFill>
              </a:rPr>
              <a:t>Buna göre her firmanın ürettiği mal aynı olmalıdır. Kısacası her </a:t>
            </a:r>
            <a:r>
              <a:rPr lang="tr-TR" sz="2400" dirty="0" smtClean="0">
                <a:solidFill>
                  <a:schemeClr val="tx1"/>
                </a:solidFill>
              </a:rPr>
              <a:t>firma tarafından </a:t>
            </a:r>
            <a:r>
              <a:rPr lang="tr-TR" sz="2400" dirty="0">
                <a:solidFill>
                  <a:schemeClr val="tx1"/>
                </a:solidFill>
              </a:rPr>
              <a:t>satılan ürün, başka bir firma tarafından satılan ürünün tam ikamesi olmalıdır.</a:t>
            </a:r>
          </a:p>
          <a:p>
            <a:pPr marL="187325" indent="0" algn="just">
              <a:buClr>
                <a:srgbClr val="FF0000"/>
              </a:buClr>
              <a:buSzPct val="100000"/>
              <a:buNone/>
            </a:pPr>
            <a:endParaRPr lang="tr-TR" sz="3200" b="1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357166"/>
            <a:ext cx="7239000" cy="6098570"/>
          </a:xfrm>
        </p:spPr>
        <p:txBody>
          <a:bodyPr>
            <a:normAutofit lnSpcReduction="10000"/>
          </a:bodyPr>
          <a:lstStyle/>
          <a:p>
            <a:pPr algn="just"/>
            <a:r>
              <a:rPr lang="tr-TR" sz="2400" b="1" dirty="0" smtClean="0">
                <a:solidFill>
                  <a:schemeClr val="tx1"/>
                </a:solidFill>
              </a:rPr>
              <a:t>Açıklık </a:t>
            </a:r>
            <a:r>
              <a:rPr lang="tr-TR" sz="2400" b="1" dirty="0">
                <a:solidFill>
                  <a:schemeClr val="tx1"/>
                </a:solidFill>
              </a:rPr>
              <a:t>(tam bilgi) Koşulu: </a:t>
            </a:r>
            <a:r>
              <a:rPr lang="tr-TR" sz="2400" dirty="0">
                <a:solidFill>
                  <a:schemeClr val="tx1"/>
                </a:solidFill>
              </a:rPr>
              <a:t>Tüketiciler ve firmalar fiyat, kalite, vb. konularda tam </a:t>
            </a:r>
            <a:r>
              <a:rPr lang="tr-TR" sz="2400" dirty="0" smtClean="0">
                <a:solidFill>
                  <a:schemeClr val="tx1"/>
                </a:solidFill>
              </a:rPr>
              <a:t>bilgiye sahip </a:t>
            </a:r>
            <a:r>
              <a:rPr lang="tr-TR" sz="2400" dirty="0">
                <a:solidFill>
                  <a:schemeClr val="tx1"/>
                </a:solidFill>
              </a:rPr>
              <a:t>olmalı</a:t>
            </a:r>
            <a:r>
              <a:rPr lang="tr-TR" sz="2400" dirty="0" smtClean="0">
                <a:solidFill>
                  <a:schemeClr val="tx1"/>
                </a:solidFill>
              </a:rPr>
              <a:t>,</a:t>
            </a:r>
          </a:p>
          <a:p>
            <a:pPr algn="just">
              <a:buNone/>
            </a:pPr>
            <a:endParaRPr lang="tr-TR" sz="2400" dirty="0">
              <a:solidFill>
                <a:schemeClr val="tx1"/>
              </a:solidFill>
            </a:endParaRPr>
          </a:p>
          <a:p>
            <a:pPr algn="just"/>
            <a:r>
              <a:rPr lang="tr-TR" sz="2400" b="1" dirty="0" err="1">
                <a:solidFill>
                  <a:schemeClr val="tx1"/>
                </a:solidFill>
              </a:rPr>
              <a:t>Mobilite</a:t>
            </a:r>
            <a:r>
              <a:rPr lang="tr-TR" sz="2400" b="1" dirty="0">
                <a:solidFill>
                  <a:schemeClr val="tx1"/>
                </a:solidFill>
              </a:rPr>
              <a:t> Koşulu: </a:t>
            </a:r>
            <a:r>
              <a:rPr lang="tr-TR" sz="2400" dirty="0">
                <a:solidFill>
                  <a:schemeClr val="tx1"/>
                </a:solidFill>
              </a:rPr>
              <a:t>Firmalar piyasaya serbestçe girebilmeli </a:t>
            </a:r>
            <a:r>
              <a:rPr lang="tr-TR" sz="2400" dirty="0" smtClean="0">
                <a:solidFill>
                  <a:schemeClr val="tx1"/>
                </a:solidFill>
              </a:rPr>
              <a:t>ve çıkabilmelidir</a:t>
            </a:r>
            <a:r>
              <a:rPr lang="tr-TR" sz="2400" dirty="0">
                <a:solidFill>
                  <a:schemeClr val="tx1"/>
                </a:solidFill>
              </a:rPr>
              <a:t>.</a:t>
            </a:r>
            <a:r>
              <a:rPr lang="tr-TR" sz="2400" b="1" i="1" dirty="0" smtClean="0">
                <a:solidFill>
                  <a:schemeClr val="tx1"/>
                </a:solidFill>
                <a:latin typeface="+mj-lt"/>
              </a:rPr>
              <a:t> </a:t>
            </a:r>
          </a:p>
          <a:p>
            <a:pPr marL="0" indent="0" algn="just">
              <a:buNone/>
            </a:pPr>
            <a:endParaRPr lang="tr-TR" sz="2400" b="1" i="1" dirty="0" smtClean="0">
              <a:latin typeface="+mj-lt"/>
            </a:endParaRPr>
          </a:p>
          <a:p>
            <a:pPr marL="187325" indent="0">
              <a:buClr>
                <a:srgbClr val="FF0000"/>
              </a:buClr>
              <a:buSzPct val="100000"/>
              <a:buNone/>
            </a:pPr>
            <a:r>
              <a:rPr lang="tr-TR" sz="2000" b="1" i="1" dirty="0">
                <a:solidFill>
                  <a:srgbClr val="FF0000"/>
                </a:solidFill>
              </a:rPr>
              <a:t>Tam Rekabet </a:t>
            </a:r>
            <a:r>
              <a:rPr lang="tr-TR" sz="2000" b="1" i="1" dirty="0" smtClean="0">
                <a:solidFill>
                  <a:srgbClr val="FF0000"/>
                </a:solidFill>
              </a:rPr>
              <a:t>Piyasasında </a:t>
            </a:r>
            <a:r>
              <a:rPr lang="tr-TR" sz="2000" b="1" i="1" dirty="0">
                <a:solidFill>
                  <a:srgbClr val="FF0000"/>
                </a:solidFill>
              </a:rPr>
              <a:t>Piyasa ve Firma Talep </a:t>
            </a:r>
            <a:r>
              <a:rPr lang="tr-TR" sz="2000" b="1" i="1" dirty="0" smtClean="0">
                <a:solidFill>
                  <a:srgbClr val="FF0000"/>
                </a:solidFill>
              </a:rPr>
              <a:t>Eğrisi</a:t>
            </a:r>
          </a:p>
          <a:p>
            <a:pPr marL="187325" indent="0">
              <a:buClr>
                <a:srgbClr val="FF0000"/>
              </a:buClr>
              <a:buSzPct val="100000"/>
              <a:buNone/>
            </a:pPr>
            <a:endParaRPr lang="tr-TR" sz="2000" b="1" i="1" dirty="0" smtClean="0">
              <a:solidFill>
                <a:srgbClr val="FF0000"/>
              </a:solidFill>
            </a:endParaRPr>
          </a:p>
          <a:p>
            <a:pPr algn="just"/>
            <a:r>
              <a:rPr lang="tr-TR" sz="2400" dirty="0">
                <a:solidFill>
                  <a:schemeClr val="tx1"/>
                </a:solidFill>
              </a:rPr>
              <a:t>Eğer bir piyasadaki malların ikamesi ne kadar </a:t>
            </a:r>
            <a:r>
              <a:rPr lang="tr-TR" sz="2400" dirty="0" smtClean="0">
                <a:solidFill>
                  <a:schemeClr val="tx1"/>
                </a:solidFill>
              </a:rPr>
              <a:t>yüksekse, firmanın </a:t>
            </a:r>
            <a:r>
              <a:rPr lang="tr-TR" sz="2400" dirty="0">
                <a:solidFill>
                  <a:schemeClr val="tx1"/>
                </a:solidFill>
              </a:rPr>
              <a:t>karşılaşacağı talep de </a:t>
            </a:r>
            <a:r>
              <a:rPr lang="tr-TR" sz="2400" dirty="0" smtClean="0">
                <a:solidFill>
                  <a:schemeClr val="tx1"/>
                </a:solidFill>
              </a:rPr>
              <a:t>o kadar </a:t>
            </a:r>
            <a:r>
              <a:rPr lang="tr-TR" sz="2400" dirty="0">
                <a:solidFill>
                  <a:schemeClr val="tx1"/>
                </a:solidFill>
              </a:rPr>
              <a:t>esnek olur. Tam rekabet koşullarında firmalar tarafından üretilen mallar </a:t>
            </a:r>
            <a:r>
              <a:rPr lang="tr-TR" sz="2400" dirty="0" smtClean="0">
                <a:solidFill>
                  <a:schemeClr val="tx1"/>
                </a:solidFill>
              </a:rPr>
              <a:t>birbirinin tam </a:t>
            </a:r>
            <a:r>
              <a:rPr lang="tr-TR" sz="2400" dirty="0">
                <a:solidFill>
                  <a:schemeClr val="tx1"/>
                </a:solidFill>
              </a:rPr>
              <a:t>ikamesi olduğundan firma fiyatı belirleme gücüne sahip değildir. Piyasada </a:t>
            </a:r>
            <a:r>
              <a:rPr lang="tr-TR" sz="2400" dirty="0" smtClean="0">
                <a:solidFill>
                  <a:schemeClr val="tx1"/>
                </a:solidFill>
              </a:rPr>
              <a:t>oluşmuş fiyatı </a:t>
            </a:r>
            <a:r>
              <a:rPr lang="tr-TR" sz="2400" dirty="0">
                <a:solidFill>
                  <a:schemeClr val="tx1"/>
                </a:solidFill>
              </a:rPr>
              <a:t>veri almak zorundadırlar</a:t>
            </a:r>
            <a:r>
              <a:rPr lang="tr-TR" sz="2400" dirty="0" smtClean="0">
                <a:solidFill>
                  <a:schemeClr val="tx1"/>
                </a:solidFill>
              </a:rPr>
              <a:t>.</a:t>
            </a:r>
            <a:endParaRPr lang="tr-TR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354412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tr-TR" sz="2800" b="1" dirty="0">
                <a:solidFill>
                  <a:schemeClr val="tx2"/>
                </a:solidFill>
              </a:rPr>
              <a:t>Tam Rekabet Piyasasında Kısa Dönemde Kar Maksimizasyonu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Blip>
                <a:blip r:embed="rId2"/>
              </a:buBlip>
            </a:pPr>
            <a:r>
              <a:rPr lang="tr-TR" sz="2400" dirty="0">
                <a:solidFill>
                  <a:schemeClr val="tx1"/>
                </a:solidFill>
              </a:rPr>
              <a:t>Tam rekabet piyasasında faaliyette bulunan firma, piyasa fiyatını kabul etmek zorundadır. Ancak </a:t>
            </a:r>
            <a:r>
              <a:rPr lang="tr-TR" sz="2400" dirty="0" smtClean="0">
                <a:solidFill>
                  <a:schemeClr val="tx1"/>
                </a:solidFill>
              </a:rPr>
              <a:t>ne kadar </a:t>
            </a:r>
            <a:r>
              <a:rPr lang="tr-TR" sz="2400" dirty="0">
                <a:solidFill>
                  <a:schemeClr val="tx1"/>
                </a:solidFill>
              </a:rPr>
              <a:t>üretim yapacağına kendisi karar verebilir. Bunun için de maliyet ve hasılat (gelir) </a:t>
            </a:r>
            <a:r>
              <a:rPr lang="tr-TR" sz="2400" dirty="0" smtClean="0">
                <a:solidFill>
                  <a:schemeClr val="tx1"/>
                </a:solidFill>
              </a:rPr>
              <a:t>düzeylerini dikkate </a:t>
            </a:r>
            <a:r>
              <a:rPr lang="tr-TR" sz="2400" dirty="0">
                <a:solidFill>
                  <a:schemeClr val="tx1"/>
                </a:solidFill>
              </a:rPr>
              <a:t>alması gerekir</a:t>
            </a:r>
            <a:r>
              <a:rPr lang="tr-TR" sz="2400" dirty="0" smtClean="0">
                <a:solidFill>
                  <a:schemeClr val="tx1"/>
                </a:solidFill>
              </a:rPr>
              <a:t>.</a:t>
            </a:r>
          </a:p>
          <a:p>
            <a:pPr algn="just">
              <a:buBlip>
                <a:blip r:embed="rId2"/>
              </a:buBlip>
            </a:pPr>
            <a:r>
              <a:rPr lang="tr-TR" sz="2400" dirty="0">
                <a:solidFill>
                  <a:schemeClr val="tx1"/>
                </a:solidFill>
              </a:rPr>
              <a:t> </a:t>
            </a:r>
            <a:r>
              <a:rPr lang="tr-TR" sz="2400" dirty="0" smtClean="0">
                <a:solidFill>
                  <a:schemeClr val="tx1"/>
                </a:solidFill>
              </a:rPr>
              <a:t>Firma</a:t>
            </a:r>
            <a:r>
              <a:rPr lang="tr-TR" sz="2400" dirty="0">
                <a:solidFill>
                  <a:schemeClr val="tx1"/>
                </a:solidFill>
              </a:rPr>
              <a:t>, bir önceki ünitede açıklandığı gibi </a:t>
            </a:r>
            <a:r>
              <a:rPr lang="tr-TR" sz="2400" dirty="0" smtClean="0">
                <a:solidFill>
                  <a:schemeClr val="tx1"/>
                </a:solidFill>
              </a:rPr>
              <a:t>birtakım maliyetlerle </a:t>
            </a:r>
            <a:r>
              <a:rPr lang="tr-TR" sz="2400" dirty="0">
                <a:solidFill>
                  <a:schemeClr val="tx1"/>
                </a:solidFill>
              </a:rPr>
              <a:t>karşılaşır. Ancak firmanın kar </a:t>
            </a:r>
            <a:r>
              <a:rPr lang="tr-TR" sz="2400" dirty="0" smtClean="0">
                <a:solidFill>
                  <a:schemeClr val="tx1"/>
                </a:solidFill>
              </a:rPr>
              <a:t>maksimizasyonunu açıklayabilmek </a:t>
            </a:r>
            <a:r>
              <a:rPr lang="tr-TR" sz="2400" dirty="0">
                <a:solidFill>
                  <a:schemeClr val="tx1"/>
                </a:solidFill>
              </a:rPr>
              <a:t>için toplam hasılat, marjinal hasılat ve ortalama hasılat </a:t>
            </a:r>
            <a:r>
              <a:rPr lang="tr-TR" sz="2400" dirty="0" smtClean="0">
                <a:solidFill>
                  <a:schemeClr val="tx1"/>
                </a:solidFill>
              </a:rPr>
              <a:t>kavramlarının açıklanması </a:t>
            </a:r>
            <a:r>
              <a:rPr lang="tr-TR" sz="2400" dirty="0">
                <a:solidFill>
                  <a:schemeClr val="tx1"/>
                </a:solidFill>
              </a:rPr>
              <a:t>gerekir.</a:t>
            </a:r>
            <a:endParaRPr lang="tr-TR" sz="2400" b="1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894382"/>
          </a:xfrm>
        </p:spPr>
        <p:txBody>
          <a:bodyPr>
            <a:noAutofit/>
          </a:bodyPr>
          <a:lstStyle/>
          <a:p>
            <a:pPr algn="r"/>
            <a:r>
              <a:rPr lang="tr-TR" sz="2800" b="1" dirty="0">
                <a:solidFill>
                  <a:srgbClr val="A40C8E"/>
                </a:solidFill>
              </a:rPr>
              <a:t>Tam Rekabet Piyasasında Kısa Dönemde Kar Maksimizasyonu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357298"/>
            <a:ext cx="7239000" cy="5098438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tr-TR" sz="2400" b="1" dirty="0" smtClean="0">
                <a:solidFill>
                  <a:schemeClr val="tx1"/>
                </a:solidFill>
              </a:rPr>
              <a:t>Toplam hasılat</a:t>
            </a:r>
          </a:p>
          <a:p>
            <a:pPr algn="just">
              <a:buNone/>
            </a:pPr>
            <a:endParaRPr lang="tr-TR" sz="2400" b="1" dirty="0" smtClean="0">
              <a:solidFill>
                <a:schemeClr val="tx1"/>
              </a:solidFill>
            </a:endParaRPr>
          </a:p>
          <a:p>
            <a:pPr algn="just"/>
            <a:r>
              <a:rPr lang="tr-TR" sz="2400" dirty="0">
                <a:solidFill>
                  <a:schemeClr val="tx1"/>
                </a:solidFill>
              </a:rPr>
              <a:t>Belli bir miktar ürünün satışından elde edilen para toplamına </a:t>
            </a:r>
            <a:r>
              <a:rPr lang="tr-TR" sz="2400" b="1" i="1" dirty="0">
                <a:solidFill>
                  <a:schemeClr val="tx1"/>
                </a:solidFill>
              </a:rPr>
              <a:t>toplam hasılat </a:t>
            </a:r>
            <a:r>
              <a:rPr lang="tr-TR" sz="2400" dirty="0" smtClean="0">
                <a:solidFill>
                  <a:schemeClr val="tx1"/>
                </a:solidFill>
              </a:rPr>
              <a:t>ya da </a:t>
            </a:r>
            <a:r>
              <a:rPr lang="tr-TR" sz="2400" b="1" i="1" dirty="0" smtClean="0">
                <a:solidFill>
                  <a:schemeClr val="tx1"/>
                </a:solidFill>
              </a:rPr>
              <a:t>toplam </a:t>
            </a:r>
            <a:r>
              <a:rPr lang="tr-TR" sz="2400" b="1" i="1" dirty="0">
                <a:solidFill>
                  <a:schemeClr val="tx1"/>
                </a:solidFill>
              </a:rPr>
              <a:t>satış hasılatı </a:t>
            </a:r>
            <a:r>
              <a:rPr lang="tr-TR" sz="2400" dirty="0">
                <a:solidFill>
                  <a:schemeClr val="tx1"/>
                </a:solidFill>
              </a:rPr>
              <a:t>denir.</a:t>
            </a:r>
          </a:p>
          <a:p>
            <a:pPr algn="just"/>
            <a:r>
              <a:rPr lang="tr-TR" sz="2400" dirty="0">
                <a:solidFill>
                  <a:schemeClr val="tx1"/>
                </a:solidFill>
              </a:rPr>
              <a:t>Toplam hasılat malın satılan miktarı ile fiyatının çarpımına </a:t>
            </a:r>
            <a:r>
              <a:rPr lang="tr-TR" sz="2400" dirty="0" smtClean="0">
                <a:solidFill>
                  <a:schemeClr val="tx1"/>
                </a:solidFill>
              </a:rPr>
              <a:t>eşittir  (TH </a:t>
            </a:r>
            <a:r>
              <a:rPr lang="tr-TR" sz="2400" dirty="0">
                <a:solidFill>
                  <a:schemeClr val="tx1"/>
                </a:solidFill>
              </a:rPr>
              <a:t>= F x </a:t>
            </a:r>
            <a:r>
              <a:rPr lang="tr-TR" sz="2400" dirty="0" smtClean="0">
                <a:solidFill>
                  <a:schemeClr val="tx1"/>
                </a:solidFill>
              </a:rPr>
              <a:t>M)</a:t>
            </a:r>
          </a:p>
          <a:p>
            <a:pPr algn="just">
              <a:buNone/>
            </a:pPr>
            <a:endParaRPr lang="tr-TR" sz="2400" dirty="0" smtClean="0">
              <a:solidFill>
                <a:schemeClr val="tx1"/>
              </a:solidFill>
            </a:endParaRPr>
          </a:p>
          <a:p>
            <a:pPr algn="just"/>
            <a:r>
              <a:rPr lang="tr-TR" sz="2400" dirty="0">
                <a:solidFill>
                  <a:schemeClr val="tx1"/>
                </a:solidFill>
              </a:rPr>
              <a:t> </a:t>
            </a:r>
            <a:r>
              <a:rPr lang="tr-TR" sz="2400" b="1" dirty="0">
                <a:solidFill>
                  <a:schemeClr val="tx1"/>
                </a:solidFill>
              </a:rPr>
              <a:t>Ortalama </a:t>
            </a:r>
            <a:r>
              <a:rPr lang="tr-TR" sz="2400" b="1" dirty="0" smtClean="0">
                <a:solidFill>
                  <a:schemeClr val="tx1"/>
                </a:solidFill>
              </a:rPr>
              <a:t>Hasılat</a:t>
            </a:r>
          </a:p>
          <a:p>
            <a:pPr algn="just">
              <a:buNone/>
            </a:pPr>
            <a:endParaRPr lang="tr-TR" sz="2400" b="1" dirty="0" smtClean="0">
              <a:solidFill>
                <a:schemeClr val="tx1"/>
              </a:solidFill>
            </a:endParaRPr>
          </a:p>
          <a:p>
            <a:pPr algn="just"/>
            <a:r>
              <a:rPr lang="tr-TR" sz="2400" dirty="0" smtClean="0">
                <a:solidFill>
                  <a:schemeClr val="tx1"/>
                </a:solidFill>
              </a:rPr>
              <a:t>Toplam </a:t>
            </a:r>
            <a:r>
              <a:rPr lang="tr-TR" sz="2400" dirty="0">
                <a:solidFill>
                  <a:schemeClr val="tx1"/>
                </a:solidFill>
              </a:rPr>
              <a:t>hasılatın satılan mal miktarına bölünmesiyle bulunur.</a:t>
            </a:r>
          </a:p>
          <a:p>
            <a:pPr algn="just"/>
            <a:r>
              <a:rPr lang="tr-TR" sz="2400" dirty="0">
                <a:solidFill>
                  <a:schemeClr val="tx1"/>
                </a:solidFill>
              </a:rPr>
              <a:t>Ortalama hasılat ürünün bir biriminin firmaya getirdiği para miktarıdır</a:t>
            </a:r>
            <a:r>
              <a:rPr lang="tr-TR" sz="2400" dirty="0" smtClean="0">
                <a:solidFill>
                  <a:schemeClr val="tx1"/>
                </a:solidFill>
              </a:rPr>
              <a:t>. </a:t>
            </a:r>
            <a:r>
              <a:rPr lang="tr-TR" sz="2400" dirty="0">
                <a:solidFill>
                  <a:schemeClr val="tx1"/>
                </a:solidFill>
              </a:rPr>
              <a:t>Ortalama hasılat fiyata eşittir.</a:t>
            </a:r>
            <a:endParaRPr lang="tr-TR" sz="2400" b="1" dirty="0">
              <a:solidFill>
                <a:schemeClr val="tx1"/>
              </a:solidFill>
            </a:endParaRPr>
          </a:p>
          <a:p>
            <a:pPr algn="just"/>
            <a:endParaRPr lang="tr-TR" sz="2400" b="1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65018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500042"/>
            <a:ext cx="7239000" cy="5955694"/>
          </a:xfrm>
        </p:spPr>
        <p:txBody>
          <a:bodyPr>
            <a:normAutofit lnSpcReduction="10000"/>
          </a:bodyPr>
          <a:lstStyle/>
          <a:p>
            <a:pPr algn="just"/>
            <a:r>
              <a:rPr lang="tr-TR" sz="2400" b="1" dirty="0" smtClean="0">
                <a:solidFill>
                  <a:schemeClr val="tx1"/>
                </a:solidFill>
              </a:rPr>
              <a:t> Marjinal Hasılat</a:t>
            </a:r>
          </a:p>
          <a:p>
            <a:pPr algn="just">
              <a:buNone/>
            </a:pPr>
            <a:endParaRPr lang="tr-TR" sz="2400" b="1" dirty="0" smtClean="0">
              <a:solidFill>
                <a:schemeClr val="tx1"/>
              </a:solidFill>
            </a:endParaRPr>
          </a:p>
          <a:p>
            <a:r>
              <a:rPr lang="tr-TR" sz="2400" dirty="0">
                <a:solidFill>
                  <a:schemeClr val="tx1"/>
                </a:solidFill>
              </a:rPr>
              <a:t>Ürünün satılan miktarı bir birim arttırıldığı zaman toplam hasılatta meydana </a:t>
            </a:r>
            <a:r>
              <a:rPr lang="tr-TR" sz="2400" dirty="0" smtClean="0">
                <a:solidFill>
                  <a:schemeClr val="tx1"/>
                </a:solidFill>
              </a:rPr>
              <a:t>gelen değişmeye </a:t>
            </a:r>
            <a:r>
              <a:rPr lang="tr-TR" sz="2400" b="1" i="1" dirty="0">
                <a:solidFill>
                  <a:schemeClr val="tx1"/>
                </a:solidFill>
              </a:rPr>
              <a:t>marjinal hasılat </a:t>
            </a:r>
            <a:r>
              <a:rPr lang="tr-TR" sz="2400" dirty="0">
                <a:solidFill>
                  <a:schemeClr val="tx1"/>
                </a:solidFill>
              </a:rPr>
              <a:t>denir</a:t>
            </a:r>
            <a:r>
              <a:rPr lang="tr-TR" sz="2400" dirty="0" smtClean="0">
                <a:solidFill>
                  <a:schemeClr val="tx1"/>
                </a:solidFill>
              </a:rPr>
              <a:t>.</a:t>
            </a:r>
          </a:p>
          <a:p>
            <a:r>
              <a:rPr lang="tr-TR" sz="2400" dirty="0" smtClean="0">
                <a:solidFill>
                  <a:schemeClr val="tx1"/>
                </a:solidFill>
              </a:rPr>
              <a:t>Toplam </a:t>
            </a:r>
            <a:r>
              <a:rPr lang="tr-TR" sz="2400" dirty="0">
                <a:solidFill>
                  <a:schemeClr val="tx1"/>
                </a:solidFill>
              </a:rPr>
              <a:t>hasılat malın satılan miktarı ile fiyatının çarpımına </a:t>
            </a:r>
            <a:r>
              <a:rPr lang="tr-TR" sz="2400" dirty="0" smtClean="0">
                <a:solidFill>
                  <a:schemeClr val="tx1"/>
                </a:solidFill>
              </a:rPr>
              <a:t>eşittir  (TH </a:t>
            </a:r>
            <a:r>
              <a:rPr lang="tr-TR" sz="2400" dirty="0">
                <a:solidFill>
                  <a:schemeClr val="tx1"/>
                </a:solidFill>
              </a:rPr>
              <a:t>= F x </a:t>
            </a:r>
            <a:r>
              <a:rPr lang="tr-TR" sz="2400" dirty="0" smtClean="0">
                <a:solidFill>
                  <a:schemeClr val="tx1"/>
                </a:solidFill>
              </a:rPr>
              <a:t>M).</a:t>
            </a:r>
          </a:p>
          <a:p>
            <a:pPr>
              <a:buNone/>
            </a:pPr>
            <a:endParaRPr lang="tr-TR" sz="2400" dirty="0" smtClean="0">
              <a:solidFill>
                <a:schemeClr val="tx1"/>
              </a:solidFill>
            </a:endParaRPr>
          </a:p>
          <a:p>
            <a:pPr algn="just"/>
            <a:r>
              <a:rPr lang="tr-TR" sz="2400" dirty="0">
                <a:solidFill>
                  <a:schemeClr val="tx1"/>
                </a:solidFill>
              </a:rPr>
              <a:t> </a:t>
            </a:r>
            <a:r>
              <a:rPr lang="tr-TR" sz="2400" b="1" dirty="0">
                <a:solidFill>
                  <a:schemeClr val="tx1"/>
                </a:solidFill>
              </a:rPr>
              <a:t>Ortalama </a:t>
            </a:r>
            <a:r>
              <a:rPr lang="tr-TR" sz="2400" b="1" dirty="0" smtClean="0">
                <a:solidFill>
                  <a:schemeClr val="tx1"/>
                </a:solidFill>
              </a:rPr>
              <a:t>Hasılat</a:t>
            </a:r>
          </a:p>
          <a:p>
            <a:pPr algn="just">
              <a:buNone/>
            </a:pPr>
            <a:endParaRPr lang="tr-TR" sz="2400" b="1" dirty="0" smtClean="0">
              <a:solidFill>
                <a:schemeClr val="tx1"/>
              </a:solidFill>
            </a:endParaRPr>
          </a:p>
          <a:p>
            <a:pPr algn="just"/>
            <a:r>
              <a:rPr lang="tr-TR" sz="2400" dirty="0" smtClean="0">
                <a:solidFill>
                  <a:schemeClr val="tx1"/>
                </a:solidFill>
              </a:rPr>
              <a:t>Toplam </a:t>
            </a:r>
            <a:r>
              <a:rPr lang="tr-TR" sz="2400" dirty="0">
                <a:solidFill>
                  <a:schemeClr val="tx1"/>
                </a:solidFill>
              </a:rPr>
              <a:t>hasılatın satılan mal miktarına bölünmesiyle bulunur.</a:t>
            </a:r>
          </a:p>
          <a:p>
            <a:pPr algn="just"/>
            <a:r>
              <a:rPr lang="tr-TR" sz="2400" dirty="0">
                <a:solidFill>
                  <a:schemeClr val="tx1"/>
                </a:solidFill>
              </a:rPr>
              <a:t>Ortalama hasılat ürünün bir biriminin firmaya getirdiği para miktarıdır</a:t>
            </a:r>
            <a:r>
              <a:rPr lang="tr-TR" sz="2400" dirty="0" smtClean="0">
                <a:solidFill>
                  <a:schemeClr val="tx1"/>
                </a:solidFill>
              </a:rPr>
              <a:t>.</a:t>
            </a:r>
            <a:r>
              <a:rPr lang="tr-TR" sz="2400" dirty="0"/>
              <a:t> </a:t>
            </a:r>
            <a:r>
              <a:rPr lang="tr-TR" sz="2400" dirty="0">
                <a:solidFill>
                  <a:schemeClr val="tx1"/>
                </a:solidFill>
              </a:rPr>
              <a:t>Marjinal hasılat fiyata eşittir.</a:t>
            </a:r>
            <a:endParaRPr lang="tr-TR" sz="2400" b="1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255510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r"/>
            <a:r>
              <a:rPr lang="tr-TR" sz="2800" b="1" dirty="0">
                <a:solidFill>
                  <a:srgbClr val="A40C8E"/>
                </a:solidFill>
              </a:rPr>
              <a:t>Marjinal Hasılat - Marjinal Maliyet Eğrileri Yardımıyla Kar Maksimizasyonu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2400" b="1" dirty="0">
                <a:solidFill>
                  <a:schemeClr val="tx1"/>
                </a:solidFill>
              </a:rPr>
              <a:t> </a:t>
            </a:r>
            <a:r>
              <a:rPr lang="tr-TR" sz="2400" dirty="0" smtClean="0">
                <a:solidFill>
                  <a:schemeClr val="tx1"/>
                </a:solidFill>
              </a:rPr>
              <a:t>Tam </a:t>
            </a:r>
            <a:r>
              <a:rPr lang="tr-TR" sz="2400" dirty="0">
                <a:solidFill>
                  <a:schemeClr val="tx1"/>
                </a:solidFill>
              </a:rPr>
              <a:t>rekabet piyasasında faaliyette bulunan bir firmanın karını maksimize etmesi için </a:t>
            </a:r>
            <a:r>
              <a:rPr lang="tr-TR" sz="2400" dirty="0" smtClean="0">
                <a:solidFill>
                  <a:schemeClr val="tx1"/>
                </a:solidFill>
              </a:rPr>
              <a:t>en önemli </a:t>
            </a:r>
            <a:r>
              <a:rPr lang="tr-TR" sz="2400" dirty="0">
                <a:solidFill>
                  <a:schemeClr val="tx1"/>
                </a:solidFill>
              </a:rPr>
              <a:t>koşul, marjinal hasılatı ile marjinal maliyetlerini karşılamaktır. </a:t>
            </a:r>
            <a:endParaRPr lang="tr-TR" sz="2400" dirty="0" smtClean="0">
              <a:solidFill>
                <a:schemeClr val="tx1"/>
              </a:solidFill>
            </a:endParaRPr>
          </a:p>
          <a:p>
            <a:pPr algn="just"/>
            <a:r>
              <a:rPr lang="tr-TR" sz="2400" dirty="0">
                <a:solidFill>
                  <a:schemeClr val="tx1"/>
                </a:solidFill>
              </a:rPr>
              <a:t> </a:t>
            </a:r>
            <a:r>
              <a:rPr lang="tr-TR" sz="2400" dirty="0" smtClean="0">
                <a:solidFill>
                  <a:schemeClr val="tx1"/>
                </a:solidFill>
              </a:rPr>
              <a:t>Firma </a:t>
            </a:r>
            <a:r>
              <a:rPr lang="tr-TR" sz="2400" dirty="0">
                <a:solidFill>
                  <a:schemeClr val="tx1"/>
                </a:solidFill>
              </a:rPr>
              <a:t>MH &gt; </a:t>
            </a:r>
            <a:r>
              <a:rPr lang="tr-TR" sz="2400" dirty="0" smtClean="0">
                <a:solidFill>
                  <a:schemeClr val="tx1"/>
                </a:solidFill>
              </a:rPr>
              <a:t>MM olduğu </a:t>
            </a:r>
            <a:r>
              <a:rPr lang="tr-TR" sz="2400" dirty="0">
                <a:solidFill>
                  <a:schemeClr val="tx1"/>
                </a:solidFill>
              </a:rPr>
              <a:t>sürece üretmeye devam edecektir</a:t>
            </a:r>
            <a:r>
              <a:rPr lang="tr-TR" sz="2400" dirty="0" smtClean="0">
                <a:solidFill>
                  <a:schemeClr val="tx1"/>
                </a:solidFill>
              </a:rPr>
              <a:t>.</a:t>
            </a:r>
          </a:p>
          <a:p>
            <a:pPr algn="just"/>
            <a:r>
              <a:rPr lang="tr-TR" sz="2400" dirty="0">
                <a:solidFill>
                  <a:schemeClr val="tx1"/>
                </a:solidFill>
              </a:rPr>
              <a:t> </a:t>
            </a:r>
            <a:r>
              <a:rPr lang="tr-TR" sz="2400" dirty="0" smtClean="0">
                <a:solidFill>
                  <a:schemeClr val="tx1"/>
                </a:solidFill>
              </a:rPr>
              <a:t>Firma </a:t>
            </a:r>
            <a:r>
              <a:rPr lang="tr-TR" sz="2400" dirty="0">
                <a:solidFill>
                  <a:schemeClr val="tx1"/>
                </a:solidFill>
              </a:rPr>
              <a:t>karının maksimum olmasının ilk şartı marjinal maliyetin marjinal hasılata eşit olmasıdır</a:t>
            </a:r>
            <a:r>
              <a:rPr lang="tr-TR" sz="2400" dirty="0" smtClean="0">
                <a:solidFill>
                  <a:schemeClr val="tx1"/>
                </a:solidFill>
              </a:rPr>
              <a:t>.</a:t>
            </a:r>
          </a:p>
          <a:p>
            <a:pPr algn="just"/>
            <a:r>
              <a:rPr lang="tr-TR" sz="2400" dirty="0">
                <a:solidFill>
                  <a:schemeClr val="tx1"/>
                </a:solidFill>
              </a:rPr>
              <a:t> </a:t>
            </a:r>
            <a:r>
              <a:rPr lang="tr-TR" sz="2400" dirty="0" smtClean="0">
                <a:solidFill>
                  <a:schemeClr val="tx1"/>
                </a:solidFill>
              </a:rPr>
              <a:t>(</a:t>
            </a:r>
            <a:r>
              <a:rPr lang="tr-TR" sz="2400" dirty="0">
                <a:solidFill>
                  <a:schemeClr val="tx1"/>
                </a:solidFill>
              </a:rPr>
              <a:t>MM = MH), ikinci şart ise bu eşitliğin sağlandığı yerde marjinal maliyetin </a:t>
            </a:r>
            <a:r>
              <a:rPr lang="tr-TR" sz="2400" dirty="0" smtClean="0">
                <a:solidFill>
                  <a:schemeClr val="tx1"/>
                </a:solidFill>
              </a:rPr>
              <a:t>yükseliyor olmasıdır.</a:t>
            </a:r>
            <a:endParaRPr lang="tr-TR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560790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r"/>
            <a:r>
              <a:rPr lang="tr-TR" sz="2800" b="1" dirty="0">
                <a:solidFill>
                  <a:srgbClr val="A40C8E"/>
                </a:solidFill>
              </a:rPr>
              <a:t>Tam Rekabet Piyasasında Uzun Dönem Kar Maksimizasyonu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just"/>
            <a:r>
              <a:rPr lang="tr-TR" sz="2400" dirty="0" smtClean="0">
                <a:solidFill>
                  <a:schemeClr val="tx1"/>
                </a:solidFill>
              </a:rPr>
              <a:t>Tam </a:t>
            </a:r>
            <a:r>
              <a:rPr lang="tr-TR" sz="2400" dirty="0">
                <a:solidFill>
                  <a:schemeClr val="tx1"/>
                </a:solidFill>
              </a:rPr>
              <a:t>rekabet piyasasında faaliyet gösteren firmaların aşırı kar elde etmeleri giriş-çıkış </a:t>
            </a:r>
            <a:r>
              <a:rPr lang="tr-TR" sz="2400" dirty="0" smtClean="0">
                <a:solidFill>
                  <a:schemeClr val="tx1"/>
                </a:solidFill>
              </a:rPr>
              <a:t>serbestliğinden dolayı </a:t>
            </a:r>
            <a:r>
              <a:rPr lang="tr-TR" sz="2400" dirty="0">
                <a:solidFill>
                  <a:schemeClr val="tx1"/>
                </a:solidFill>
              </a:rPr>
              <a:t>yeni firmaların endüstriye girmelerine yol açar</a:t>
            </a:r>
            <a:r>
              <a:rPr lang="tr-TR" sz="2400" dirty="0" smtClean="0">
                <a:solidFill>
                  <a:schemeClr val="tx1"/>
                </a:solidFill>
              </a:rPr>
              <a:t>.</a:t>
            </a:r>
          </a:p>
          <a:p>
            <a:pPr algn="just"/>
            <a:r>
              <a:rPr lang="tr-TR" sz="2400" dirty="0">
                <a:solidFill>
                  <a:schemeClr val="tx1"/>
                </a:solidFill>
              </a:rPr>
              <a:t> </a:t>
            </a:r>
            <a:r>
              <a:rPr lang="tr-TR" sz="2400" dirty="0" smtClean="0">
                <a:solidFill>
                  <a:schemeClr val="tx1"/>
                </a:solidFill>
              </a:rPr>
              <a:t>Yeni </a:t>
            </a:r>
            <a:r>
              <a:rPr lang="tr-TR" sz="2400" dirty="0">
                <a:solidFill>
                  <a:schemeClr val="tx1"/>
                </a:solidFill>
              </a:rPr>
              <a:t>firmaların piyasaya girmesi endüstride mal arzını arttırır ve talep değişmediği için </a:t>
            </a:r>
            <a:r>
              <a:rPr lang="tr-TR" sz="2400" dirty="0" smtClean="0">
                <a:solidFill>
                  <a:schemeClr val="tx1"/>
                </a:solidFill>
              </a:rPr>
              <a:t>arzın artması </a:t>
            </a:r>
            <a:r>
              <a:rPr lang="tr-TR" sz="2400" dirty="0">
                <a:solidFill>
                  <a:schemeClr val="tx1"/>
                </a:solidFill>
              </a:rPr>
              <a:t>fiyatın düşmesine neden olur. Tersine kısa dönemde bazı firmalar zarar </a:t>
            </a:r>
            <a:r>
              <a:rPr lang="tr-TR" sz="2400" dirty="0" smtClean="0">
                <a:solidFill>
                  <a:schemeClr val="tx1"/>
                </a:solidFill>
              </a:rPr>
              <a:t>ediyorsa, bunlar </a:t>
            </a:r>
            <a:r>
              <a:rPr lang="tr-TR" sz="2400" dirty="0">
                <a:solidFill>
                  <a:schemeClr val="tx1"/>
                </a:solidFill>
              </a:rPr>
              <a:t>piyasayı terk edeceklerdir. Arz azalacağı için (talep sabit) malın fiyatı yükselecektir</a:t>
            </a:r>
            <a:r>
              <a:rPr lang="tr-TR" sz="2400" dirty="0" smtClean="0">
                <a:solidFill>
                  <a:schemeClr val="tx1"/>
                </a:solidFill>
              </a:rPr>
              <a:t>.</a:t>
            </a:r>
          </a:p>
          <a:p>
            <a:pPr algn="just"/>
            <a:r>
              <a:rPr lang="tr-TR" sz="2400" dirty="0">
                <a:solidFill>
                  <a:schemeClr val="tx1"/>
                </a:solidFill>
              </a:rPr>
              <a:t> </a:t>
            </a:r>
            <a:r>
              <a:rPr lang="tr-TR" sz="2400" dirty="0" smtClean="0">
                <a:solidFill>
                  <a:schemeClr val="tx1"/>
                </a:solidFill>
              </a:rPr>
              <a:t>Öte </a:t>
            </a:r>
            <a:r>
              <a:rPr lang="tr-TR" sz="2400" dirty="0">
                <a:solidFill>
                  <a:schemeClr val="tx1"/>
                </a:solidFill>
              </a:rPr>
              <a:t>yandan uzun dönemde daha fazla firma piyasada olacağı ve endüstride toplam </a:t>
            </a:r>
            <a:r>
              <a:rPr lang="tr-TR" sz="2400" dirty="0" smtClean="0">
                <a:solidFill>
                  <a:schemeClr val="tx1"/>
                </a:solidFill>
              </a:rPr>
              <a:t>olarak üretim </a:t>
            </a:r>
            <a:r>
              <a:rPr lang="tr-TR" sz="2400" dirty="0">
                <a:solidFill>
                  <a:schemeClr val="tx1"/>
                </a:solidFill>
              </a:rPr>
              <a:t>artacağı için fiyat daha düşük olacaktır. Uzun dönemde aşırı karlar ortadan kalkacaktır</a:t>
            </a:r>
            <a:r>
              <a:rPr lang="tr-TR" sz="2400" dirty="0" smtClean="0">
                <a:solidFill>
                  <a:schemeClr val="tx1"/>
                </a:solidFill>
              </a:rPr>
              <a:t>.</a:t>
            </a:r>
            <a:endParaRPr lang="tr-TR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6363360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142852"/>
            <a:ext cx="7239000" cy="928694"/>
          </a:xfrm>
        </p:spPr>
        <p:txBody>
          <a:bodyPr>
            <a:noAutofit/>
          </a:bodyPr>
          <a:lstStyle/>
          <a:p>
            <a:pPr algn="r"/>
            <a:r>
              <a:rPr lang="tr-TR" sz="2800" b="1" dirty="0">
                <a:solidFill>
                  <a:srgbClr val="A40C8E"/>
                </a:solidFill>
              </a:rPr>
              <a:t>Tam Rekabet Piyasasının Turizm ile İlişkilendirilmesi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142984"/>
            <a:ext cx="7239000" cy="5312752"/>
          </a:xfrm>
        </p:spPr>
        <p:txBody>
          <a:bodyPr>
            <a:normAutofit fontScale="70000" lnSpcReduction="20000"/>
          </a:bodyPr>
          <a:lstStyle/>
          <a:p>
            <a:pPr algn="just"/>
            <a:r>
              <a:rPr lang="tr-TR" sz="2400" dirty="0">
                <a:solidFill>
                  <a:schemeClr val="tx1"/>
                </a:solidFill>
              </a:rPr>
              <a:t> </a:t>
            </a:r>
            <a:r>
              <a:rPr lang="tr-TR" sz="2700" dirty="0">
                <a:solidFill>
                  <a:schemeClr val="tx1"/>
                </a:solidFill>
              </a:rPr>
              <a:t>Tam rekabet piyasasının özelliklerini göz önüne aldığımızda bazı durumların turizmde </a:t>
            </a:r>
            <a:r>
              <a:rPr lang="tr-TR" sz="2700" dirty="0" smtClean="0">
                <a:solidFill>
                  <a:schemeClr val="tx1"/>
                </a:solidFill>
              </a:rPr>
              <a:t>faaliyette bulunan </a:t>
            </a:r>
            <a:r>
              <a:rPr lang="tr-TR" sz="2700" dirty="0">
                <a:solidFill>
                  <a:schemeClr val="tx1"/>
                </a:solidFill>
              </a:rPr>
              <a:t>herhangi bir firma için söz konusu olabileceğini söyleyebiliriz. </a:t>
            </a:r>
            <a:endParaRPr lang="tr-TR" sz="2700" dirty="0" smtClean="0">
              <a:solidFill>
                <a:schemeClr val="tx1"/>
              </a:solidFill>
            </a:endParaRPr>
          </a:p>
          <a:p>
            <a:pPr marL="355600" indent="0" algn="just">
              <a:buFont typeface="Wingdings" pitchFamily="2" charset="2"/>
              <a:buChar char="§"/>
            </a:pPr>
            <a:r>
              <a:rPr lang="tr-TR" sz="2700" b="1" i="1" dirty="0" smtClean="0">
                <a:solidFill>
                  <a:schemeClr val="tx1"/>
                </a:solidFill>
              </a:rPr>
              <a:t>Örneğin</a:t>
            </a:r>
            <a:r>
              <a:rPr lang="tr-TR" sz="2700" b="1" i="1" dirty="0">
                <a:solidFill>
                  <a:schemeClr val="tx1"/>
                </a:solidFill>
              </a:rPr>
              <a:t>;</a:t>
            </a:r>
            <a:r>
              <a:rPr lang="tr-TR" sz="2700" dirty="0">
                <a:solidFill>
                  <a:schemeClr val="tx1"/>
                </a:solidFill>
              </a:rPr>
              <a:t> turizm açısından </a:t>
            </a:r>
            <a:r>
              <a:rPr lang="tr-TR" sz="2700" dirty="0" smtClean="0">
                <a:solidFill>
                  <a:schemeClr val="tx1"/>
                </a:solidFill>
              </a:rPr>
              <a:t>ilgi duyulan </a:t>
            </a:r>
            <a:r>
              <a:rPr lang="tr-TR" sz="2700" dirty="0">
                <a:solidFill>
                  <a:schemeClr val="tx1"/>
                </a:solidFill>
              </a:rPr>
              <a:t>bölge yeni firmalar için cazip ve çekicidir. Firmalar kolayca bu piyasaya girebilirler (</a:t>
            </a:r>
            <a:r>
              <a:rPr lang="tr-TR" sz="2700" dirty="0" err="1" smtClean="0">
                <a:solidFill>
                  <a:schemeClr val="tx1"/>
                </a:solidFill>
              </a:rPr>
              <a:t>mobilite</a:t>
            </a:r>
            <a:r>
              <a:rPr lang="tr-TR" sz="2700" dirty="0">
                <a:solidFill>
                  <a:schemeClr val="tx1"/>
                </a:solidFill>
              </a:rPr>
              <a:t> </a:t>
            </a:r>
            <a:r>
              <a:rPr lang="tr-TR" sz="2700" dirty="0" smtClean="0">
                <a:solidFill>
                  <a:schemeClr val="tx1"/>
                </a:solidFill>
              </a:rPr>
              <a:t>koşulu</a:t>
            </a:r>
            <a:r>
              <a:rPr lang="tr-TR" sz="2700" dirty="0">
                <a:solidFill>
                  <a:schemeClr val="tx1"/>
                </a:solidFill>
              </a:rPr>
              <a:t>). </a:t>
            </a:r>
            <a:endParaRPr lang="tr-TR" sz="2700" dirty="0" smtClean="0">
              <a:solidFill>
                <a:schemeClr val="tx1"/>
              </a:solidFill>
            </a:endParaRPr>
          </a:p>
          <a:p>
            <a:pPr marL="355600" indent="0" algn="just">
              <a:buFont typeface="Wingdings" pitchFamily="2" charset="2"/>
              <a:buChar char="§"/>
            </a:pPr>
            <a:r>
              <a:rPr lang="tr-TR" sz="2700" dirty="0" smtClean="0">
                <a:solidFill>
                  <a:schemeClr val="tx1"/>
                </a:solidFill>
              </a:rPr>
              <a:t>Bazı </a:t>
            </a:r>
            <a:r>
              <a:rPr lang="tr-TR" sz="2700" dirty="0">
                <a:solidFill>
                  <a:schemeClr val="tx1"/>
                </a:solidFill>
              </a:rPr>
              <a:t>firmalar aşırı kar elde ederken bazıları normal kar elde edebilir. Hatta zarar </a:t>
            </a:r>
            <a:r>
              <a:rPr lang="tr-TR" sz="2700" dirty="0" smtClean="0">
                <a:solidFill>
                  <a:schemeClr val="tx1"/>
                </a:solidFill>
              </a:rPr>
              <a:t>ederek piyasayı </a:t>
            </a:r>
            <a:r>
              <a:rPr lang="tr-TR" sz="2700" dirty="0">
                <a:solidFill>
                  <a:schemeClr val="tx1"/>
                </a:solidFill>
              </a:rPr>
              <a:t>terk eden firmalar da olabilir</a:t>
            </a:r>
            <a:r>
              <a:rPr lang="tr-TR" sz="2700" dirty="0" smtClean="0">
                <a:solidFill>
                  <a:schemeClr val="tx1"/>
                </a:solidFill>
              </a:rPr>
              <a:t>.</a:t>
            </a:r>
          </a:p>
          <a:p>
            <a:r>
              <a:rPr lang="tr-TR" sz="2700" dirty="0" smtClean="0"/>
              <a:t> </a:t>
            </a:r>
            <a:r>
              <a:rPr lang="tr-TR" sz="2700" dirty="0" smtClean="0">
                <a:solidFill>
                  <a:schemeClr val="tx1"/>
                </a:solidFill>
              </a:rPr>
              <a:t>Tam </a:t>
            </a:r>
            <a:r>
              <a:rPr lang="tr-TR" sz="2700" dirty="0">
                <a:solidFill>
                  <a:schemeClr val="tx1"/>
                </a:solidFill>
              </a:rPr>
              <a:t>rekabet piyasasında uzun dönemde üretim etkinliği sağlanarak aşırı karlar ortadan kalkar</a:t>
            </a:r>
            <a:r>
              <a:rPr lang="tr-TR" sz="2700" dirty="0" smtClean="0">
                <a:solidFill>
                  <a:schemeClr val="tx1"/>
                </a:solidFill>
              </a:rPr>
              <a:t>.</a:t>
            </a:r>
          </a:p>
          <a:p>
            <a:r>
              <a:rPr lang="tr-TR" sz="2700" dirty="0">
                <a:solidFill>
                  <a:schemeClr val="tx1"/>
                </a:solidFill>
              </a:rPr>
              <a:t> </a:t>
            </a:r>
            <a:r>
              <a:rPr lang="tr-TR" sz="2700" dirty="0" smtClean="0">
                <a:solidFill>
                  <a:schemeClr val="tx1"/>
                </a:solidFill>
              </a:rPr>
              <a:t>Oysa </a:t>
            </a:r>
            <a:r>
              <a:rPr lang="tr-TR" sz="2700" dirty="0">
                <a:solidFill>
                  <a:schemeClr val="tx1"/>
                </a:solidFill>
              </a:rPr>
              <a:t>bu durum turizm sektörü açısından tartışmalıdır. Çünkü turizm sezonluk bir alandır. </a:t>
            </a:r>
            <a:r>
              <a:rPr lang="tr-TR" sz="2700" dirty="0" err="1" smtClean="0">
                <a:solidFill>
                  <a:schemeClr val="tx1"/>
                </a:solidFill>
              </a:rPr>
              <a:t>Dolayısıylaüretim</a:t>
            </a:r>
            <a:r>
              <a:rPr lang="tr-TR" sz="2700" dirty="0" smtClean="0">
                <a:solidFill>
                  <a:schemeClr val="tx1"/>
                </a:solidFill>
              </a:rPr>
              <a:t> </a:t>
            </a:r>
            <a:r>
              <a:rPr lang="tr-TR" sz="2700" dirty="0">
                <a:solidFill>
                  <a:schemeClr val="tx1"/>
                </a:solidFill>
              </a:rPr>
              <a:t>faktörleri sezon dışında atıl kalabilirler. Bu ise etkinlik durumuyla çelişir</a:t>
            </a:r>
            <a:r>
              <a:rPr lang="tr-TR" sz="2700" dirty="0" smtClean="0">
                <a:solidFill>
                  <a:schemeClr val="tx1"/>
                </a:solidFill>
              </a:rPr>
              <a:t>.</a:t>
            </a:r>
          </a:p>
          <a:p>
            <a:r>
              <a:rPr lang="tr-TR" sz="2700" dirty="0">
                <a:solidFill>
                  <a:schemeClr val="tx1"/>
                </a:solidFill>
              </a:rPr>
              <a:t> </a:t>
            </a:r>
            <a:r>
              <a:rPr lang="tr-TR" sz="2700" dirty="0" smtClean="0">
                <a:solidFill>
                  <a:schemeClr val="tx1"/>
                </a:solidFill>
              </a:rPr>
              <a:t>Turizmde </a:t>
            </a:r>
            <a:r>
              <a:rPr lang="tr-TR" sz="2700" dirty="0">
                <a:solidFill>
                  <a:schemeClr val="tx1"/>
                </a:solidFill>
              </a:rPr>
              <a:t>piyasa talep eğrisi, sonsuz esnek değildir. Çünkü fiyatların sabit olması mümkün değildir</a:t>
            </a:r>
            <a:r>
              <a:rPr lang="tr-TR" sz="2700" dirty="0" smtClean="0">
                <a:solidFill>
                  <a:schemeClr val="tx1"/>
                </a:solidFill>
              </a:rPr>
              <a:t>.</a:t>
            </a:r>
          </a:p>
          <a:p>
            <a:r>
              <a:rPr lang="tr-TR" sz="2700" dirty="0">
                <a:solidFill>
                  <a:schemeClr val="tx1"/>
                </a:solidFill>
              </a:rPr>
              <a:t> </a:t>
            </a:r>
            <a:r>
              <a:rPr lang="tr-TR" sz="2700" dirty="0" smtClean="0">
                <a:solidFill>
                  <a:schemeClr val="tx1"/>
                </a:solidFill>
              </a:rPr>
              <a:t>Fiyat </a:t>
            </a:r>
            <a:r>
              <a:rPr lang="tr-TR" sz="2700" dirty="0">
                <a:solidFill>
                  <a:schemeClr val="tx1"/>
                </a:solidFill>
              </a:rPr>
              <a:t>sezon, müşteri grubu vb. bağlı olarak değişebilir.</a:t>
            </a:r>
          </a:p>
        </p:txBody>
      </p:sp>
    </p:spTree>
    <p:extLst>
      <p:ext uri="{BB962C8B-B14F-4D97-AF65-F5344CB8AC3E}">
        <p14:creationId xmlns:p14="http://schemas.microsoft.com/office/powerpoint/2010/main" val="238217023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Zengin">
  <a:themeElements>
    <a:clrScheme name="Zengin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Zengin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Zengin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1162</TotalTime>
  <Words>872</Words>
  <Application>Microsoft Office PowerPoint</Application>
  <PresentationFormat>Ekran Gösterisi (4:3)</PresentationFormat>
  <Paragraphs>69</Paragraphs>
  <Slides>12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12</vt:i4>
      </vt:variant>
    </vt:vector>
  </HeadingPairs>
  <TitlesOfParts>
    <vt:vector size="13" baseType="lpstr">
      <vt:lpstr>Zengin</vt:lpstr>
      <vt:lpstr>Turizm ve Piyasalar </vt:lpstr>
      <vt:lpstr>Tam Rekabet Piyasası ve Turizm</vt:lpstr>
      <vt:lpstr>PowerPoint Sunusu</vt:lpstr>
      <vt:lpstr>Tam Rekabet Piyasasında Kısa Dönemde Kar Maksimizasyonu</vt:lpstr>
      <vt:lpstr>Tam Rekabet Piyasasında Kısa Dönemde Kar Maksimizasyonu</vt:lpstr>
      <vt:lpstr>PowerPoint Sunusu</vt:lpstr>
      <vt:lpstr>Marjinal Hasılat - Marjinal Maliyet Eğrileri Yardımıyla Kar Maksimizasyonu</vt:lpstr>
      <vt:lpstr>Tam Rekabet Piyasasında Uzun Dönem Kar Maksimizasyonu</vt:lpstr>
      <vt:lpstr>Tam Rekabet Piyasasının Turizm ile İlişkilendirilmesi</vt:lpstr>
      <vt:lpstr>Monopol Piyasası ve Turizm</vt:lpstr>
      <vt:lpstr>PowerPoint Sunusu</vt:lpstr>
      <vt:lpstr>kaynakça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TURİZM EKONOMİSİ</dc:title>
  <dc:creator>asus</dc:creator>
  <cp:lastModifiedBy>kumsaal</cp:lastModifiedBy>
  <cp:revision>129</cp:revision>
  <dcterms:created xsi:type="dcterms:W3CDTF">2014-10-03T13:39:49Z</dcterms:created>
  <dcterms:modified xsi:type="dcterms:W3CDTF">2019-11-20T18:30:54Z</dcterms:modified>
</cp:coreProperties>
</file>