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590"/>
  </p:normalViewPr>
  <p:slideViewPr>
    <p:cSldViewPr>
      <p:cViewPr varScale="1">
        <p:scale>
          <a:sx n="105" d="100"/>
          <a:sy n="105" d="100"/>
        </p:scale>
        <p:origin x="1840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4C80E-BAB4-4946-B78B-92D439784CFF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932120-AD5F-45A9-B904-E449F7F6FB34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*Şahıs zamirlerinin </a:t>
            </a:r>
            <a:r>
              <a:rPr lang="tr-TR" dirty="0" err="1"/>
              <a:t>genetivus’u</a:t>
            </a:r>
            <a:r>
              <a:rPr lang="tr-TR" dirty="0"/>
              <a:t> yerine genellikle mülkiyet sıfatları kullanılır.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932120-AD5F-45A9-B904-E449F7F6FB34}" type="slidenum">
              <a:rPr lang="tr-TR" smtClean="0"/>
              <a:t>3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4EEFC54-53C3-4ABA-B919-A22393841048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9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Düz Bağlayıcı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Oval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Oval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9D5D571-852E-4F94-AECC-814C7ED17EDE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EFC54-53C3-4ABA-B919-A22393841048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5D571-852E-4F94-AECC-814C7ED17ED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EFC54-53C3-4ABA-B919-A22393841048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5D571-852E-4F94-AECC-814C7ED17ED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4EEFC54-53C3-4ABA-B919-A22393841048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9D5D571-852E-4F94-AECC-814C7ED17EDE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4EEFC54-53C3-4ABA-B919-A22393841048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Oval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Oval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Düz Bağlayıcı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9D5D571-852E-4F94-AECC-814C7ED17EDE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EFC54-53C3-4ABA-B919-A22393841048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5D571-852E-4F94-AECC-814C7ED17EDE}" type="slidenum">
              <a:rPr lang="tr-TR" smtClean="0"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EFC54-53C3-4ABA-B919-A22393841048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5D571-852E-4F94-AECC-814C7ED17EDE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14" name="13 Metin Yer Tutucusu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4EEFC54-53C3-4ABA-B919-A22393841048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9D5D571-852E-4F94-AECC-814C7ED17EDE}" type="slidenum">
              <a:rPr lang="tr-TR" smtClean="0"/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EFC54-53C3-4ABA-B919-A22393841048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5D571-852E-4F94-AECC-814C7ED17ED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İçerik Yer Tutucusu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4EEFC54-53C3-4ABA-B919-A22393841048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9D5D571-852E-4F94-AECC-814C7ED17EDE}" type="slidenum">
              <a:rPr lang="tr-TR" smtClean="0"/>
              <a:t>‹#›</a:t>
            </a:fld>
            <a:endParaRPr lang="tr-TR"/>
          </a:p>
        </p:txBody>
      </p:sp>
      <p:sp>
        <p:nvSpPr>
          <p:cNvPr id="23" name="22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4EEFC54-53C3-4ABA-B919-A22393841048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9D5D571-852E-4F94-AECC-814C7ED17EDE}" type="slidenum">
              <a:rPr lang="tr-TR" smtClean="0"/>
              <a:t>‹#›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/>
              <a:t>Asıl metin stillerini düzenlemek için tıklatın</a:t>
            </a:r>
          </a:p>
          <a:p>
            <a:pPr lvl="1" eaLnBrk="1" latinLnBrk="0" hangingPunct="1"/>
            <a:r>
              <a:rPr kumimoji="0" lang="tr-TR"/>
              <a:t>İkinci düzey</a:t>
            </a:r>
          </a:p>
          <a:p>
            <a:pPr lvl="2" eaLnBrk="1" latinLnBrk="0" hangingPunct="1"/>
            <a:r>
              <a:rPr kumimoji="0" lang="tr-TR"/>
              <a:t>Üçüncü düzey</a:t>
            </a:r>
          </a:p>
          <a:p>
            <a:pPr lvl="3" eaLnBrk="1" latinLnBrk="0" hangingPunct="1"/>
            <a:r>
              <a:rPr kumimoji="0" lang="tr-TR"/>
              <a:t>Dördüncü düzey</a:t>
            </a:r>
          </a:p>
          <a:p>
            <a:pPr lvl="4" eaLnBrk="1" latinLnBrk="0" hangingPunct="1"/>
            <a:r>
              <a:rPr kumimoji="0" lang="tr-TR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4EEFC54-53C3-4ABA-B919-A22393841048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9D5D571-852E-4F94-AECC-814C7ED17EDE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LATİN DİLİ I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PRONOMEN (ZAMİR)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Zamirler ismin yerini tutan sözcüklerdir.</a:t>
            </a:r>
          </a:p>
          <a:p>
            <a:endParaRPr lang="tr-TR" dirty="0"/>
          </a:p>
          <a:p>
            <a:r>
              <a:rPr lang="tr-TR" dirty="0"/>
              <a:t>Genelde cümlelerdeki sözcük tekrarlarını önlemek amacıyla kullanılır.</a:t>
            </a:r>
          </a:p>
          <a:p>
            <a:endParaRPr lang="tr-TR" dirty="0"/>
          </a:p>
          <a:p>
            <a:r>
              <a:rPr lang="tr-TR" dirty="0"/>
              <a:t>Latincede zamirlerin şahıs zamirleri, mülkiyet zamirleri,işaret zamirleri, ilgi zamirleri, soru zamirleri gibi türleri vardır.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ŞAHIS ZAMİRLERİ</a:t>
            </a: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208061645"/>
              </p:ext>
            </p:extLst>
          </p:nvPr>
        </p:nvGraphicFramePr>
        <p:xfrm>
          <a:off x="457200" y="1641088"/>
          <a:ext cx="7467600" cy="2468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3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3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935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935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935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3954">
                <a:tc>
                  <a:txBody>
                    <a:bodyPr/>
                    <a:lstStyle/>
                    <a:p>
                      <a:r>
                        <a:rPr lang="tr-TR" dirty="0"/>
                        <a:t>casus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Ego: ben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tu: sen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8870">
                <a:tc>
                  <a:txBody>
                    <a:bodyPr/>
                    <a:lstStyle/>
                    <a:p>
                      <a:r>
                        <a:rPr lang="tr-TR" dirty="0" err="1"/>
                        <a:t>Nom</a:t>
                      </a:r>
                      <a:r>
                        <a:rPr lang="tr-TR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ego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Ben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Tu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sen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8870">
                <a:tc>
                  <a:txBody>
                    <a:bodyPr/>
                    <a:lstStyle/>
                    <a:p>
                      <a:r>
                        <a:rPr lang="tr-TR" dirty="0"/>
                        <a:t>Gen.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Mei</a:t>
                      </a:r>
                      <a:r>
                        <a:rPr lang="tr-TR" dirty="0"/>
                        <a:t>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Benim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Tui</a:t>
                      </a:r>
                      <a:r>
                        <a:rPr lang="tr-TR" dirty="0"/>
                        <a:t>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senin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9419">
                <a:tc>
                  <a:txBody>
                    <a:bodyPr/>
                    <a:lstStyle/>
                    <a:p>
                      <a:r>
                        <a:rPr lang="tr-TR" dirty="0" err="1"/>
                        <a:t>Dat</a:t>
                      </a:r>
                      <a:r>
                        <a:rPr lang="tr-TR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Mihi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Bana/benim için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Tibi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Sana/senin için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8870">
                <a:tc>
                  <a:txBody>
                    <a:bodyPr/>
                    <a:lstStyle/>
                    <a:p>
                      <a:r>
                        <a:rPr lang="tr-TR" dirty="0" err="1"/>
                        <a:t>Acc</a:t>
                      </a:r>
                      <a:r>
                        <a:rPr lang="tr-TR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Me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Beni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Te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seni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3954">
                <a:tc>
                  <a:txBody>
                    <a:bodyPr/>
                    <a:lstStyle/>
                    <a:p>
                      <a:r>
                        <a:rPr lang="tr-TR" dirty="0" err="1"/>
                        <a:t>Abl</a:t>
                      </a:r>
                      <a:r>
                        <a:rPr lang="tr-TR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Me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te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4 Dikdörtgen"/>
          <p:cNvSpPr/>
          <p:nvPr/>
        </p:nvSpPr>
        <p:spPr>
          <a:xfrm>
            <a:off x="2555776" y="4505637"/>
            <a:ext cx="43022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*Şahıs zamirlerinin </a:t>
            </a:r>
            <a:r>
              <a:rPr lang="tr-TR" dirty="0" err="1"/>
              <a:t>genetivus’u</a:t>
            </a:r>
            <a:r>
              <a:rPr lang="tr-TR" dirty="0"/>
              <a:t> yerine genellikle mülkiyet sıfatları kullanılır.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ŞAHIS ZAMİRLERİ</a:t>
            </a: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7586216" cy="2501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04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965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17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338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935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casus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Nos</a:t>
                      </a:r>
                      <a:r>
                        <a:rPr lang="tr-TR" dirty="0"/>
                        <a:t>: biz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Vos</a:t>
                      </a:r>
                      <a:r>
                        <a:rPr lang="tr-TR" dirty="0"/>
                        <a:t>: siz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7840">
                <a:tc>
                  <a:txBody>
                    <a:bodyPr/>
                    <a:lstStyle/>
                    <a:p>
                      <a:r>
                        <a:rPr lang="tr-TR" dirty="0" err="1"/>
                        <a:t>Nom</a:t>
                      </a:r>
                      <a:r>
                        <a:rPr lang="tr-TR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Nos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Biz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Vos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Siz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Gen.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Nostri</a:t>
                      </a:r>
                      <a:r>
                        <a:rPr lang="tr-TR" dirty="0"/>
                        <a:t>/</a:t>
                      </a:r>
                      <a:r>
                        <a:rPr lang="tr-TR" dirty="0" err="1"/>
                        <a:t>nostrum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Bizim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Vostri</a:t>
                      </a:r>
                      <a:r>
                        <a:rPr lang="tr-TR" dirty="0"/>
                        <a:t>/</a:t>
                      </a:r>
                      <a:r>
                        <a:rPr lang="tr-TR" dirty="0" err="1"/>
                        <a:t>vostrum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Sizin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/>
                        <a:t>Dat</a:t>
                      </a:r>
                      <a:r>
                        <a:rPr lang="tr-TR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Nobis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Bize/bizim için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Vobis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Size/sizin için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/>
                        <a:t>Acc</a:t>
                      </a:r>
                      <a:r>
                        <a:rPr lang="tr-TR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Nos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bizi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Vos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sizi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/>
                        <a:t>Abl</a:t>
                      </a:r>
                      <a:r>
                        <a:rPr lang="tr-TR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nobis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vobis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4 Dikdörtgen"/>
          <p:cNvSpPr/>
          <p:nvPr/>
        </p:nvSpPr>
        <p:spPr>
          <a:xfrm rot="10800000" flipV="1">
            <a:off x="2164014" y="4538896"/>
            <a:ext cx="43649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*Şahıs zamirlerinin </a:t>
            </a:r>
            <a:r>
              <a:rPr lang="tr-TR" dirty="0" err="1"/>
              <a:t>genetivus’u</a:t>
            </a:r>
            <a:r>
              <a:rPr lang="tr-TR" dirty="0"/>
              <a:t> yerine genellikle mülkiyet sıfatları kullanılır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tr-TR" dirty="0"/>
              <a:t>Örnekler:</a:t>
            </a:r>
          </a:p>
          <a:p>
            <a:pPr>
              <a:lnSpc>
                <a:spcPct val="150000"/>
              </a:lnSpc>
            </a:pPr>
            <a:r>
              <a:rPr lang="tr-TR" dirty="0"/>
              <a:t>Ego </a:t>
            </a:r>
            <a:r>
              <a:rPr lang="tr-TR" dirty="0" err="1"/>
              <a:t>sum</a:t>
            </a:r>
            <a:r>
              <a:rPr lang="tr-TR" dirty="0"/>
              <a:t> </a:t>
            </a:r>
            <a:r>
              <a:rPr lang="tr-TR" dirty="0" err="1"/>
              <a:t>magistra</a:t>
            </a:r>
            <a:r>
              <a:rPr lang="tr-TR" dirty="0"/>
              <a:t>: ben bir öğretmenim.</a:t>
            </a:r>
          </a:p>
          <a:p>
            <a:pPr>
              <a:lnSpc>
                <a:spcPct val="150000"/>
              </a:lnSpc>
            </a:pPr>
            <a:r>
              <a:rPr lang="tr-TR" dirty="0"/>
              <a:t>Tu es </a:t>
            </a:r>
            <a:r>
              <a:rPr lang="tr-TR" dirty="0" err="1"/>
              <a:t>agricola</a:t>
            </a:r>
            <a:r>
              <a:rPr lang="tr-TR" dirty="0"/>
              <a:t>: sen bir çiftçisin.</a:t>
            </a:r>
          </a:p>
          <a:p>
            <a:pPr>
              <a:lnSpc>
                <a:spcPct val="150000"/>
              </a:lnSpc>
            </a:pPr>
            <a:r>
              <a:rPr lang="tr-TR" dirty="0" err="1"/>
              <a:t>Nos</a:t>
            </a:r>
            <a:r>
              <a:rPr lang="tr-TR" dirty="0"/>
              <a:t> </a:t>
            </a:r>
            <a:r>
              <a:rPr lang="tr-TR" dirty="0" err="1"/>
              <a:t>sumus</a:t>
            </a:r>
            <a:r>
              <a:rPr lang="tr-TR" dirty="0"/>
              <a:t> </a:t>
            </a:r>
            <a:r>
              <a:rPr lang="tr-TR" dirty="0" err="1"/>
              <a:t>discipuli</a:t>
            </a:r>
            <a:r>
              <a:rPr lang="tr-TR" dirty="0"/>
              <a:t>: Bizler birer öğrenciyiz.</a:t>
            </a:r>
          </a:p>
          <a:p>
            <a:pPr>
              <a:lnSpc>
                <a:spcPct val="150000"/>
              </a:lnSpc>
            </a:pPr>
            <a:r>
              <a:rPr lang="tr-TR" dirty="0" err="1"/>
              <a:t>Vos</a:t>
            </a:r>
            <a:r>
              <a:rPr lang="tr-TR" dirty="0"/>
              <a:t> </a:t>
            </a:r>
            <a:r>
              <a:rPr lang="tr-TR" dirty="0" err="1"/>
              <a:t>erant</a:t>
            </a:r>
            <a:r>
              <a:rPr lang="tr-TR" dirty="0"/>
              <a:t> </a:t>
            </a:r>
            <a:r>
              <a:rPr lang="tr-TR" dirty="0" err="1"/>
              <a:t>aegri</a:t>
            </a:r>
            <a:r>
              <a:rPr lang="tr-TR" dirty="0"/>
              <a:t>: sizler hastaydınız.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Is,ea,Id</a:t>
            </a:r>
            <a:endParaRPr lang="tr-TR" dirty="0"/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C7C2C53C-84F5-7545-8845-3002035885DB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533888952"/>
              </p:ext>
            </p:extLst>
          </p:nvPr>
        </p:nvGraphicFramePr>
        <p:xfrm>
          <a:off x="1331640" y="1600200"/>
          <a:ext cx="4824536" cy="37010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6134">
                  <a:extLst>
                    <a:ext uri="{9D8B030D-6E8A-4147-A177-3AD203B41FA5}">
                      <a16:colId xmlns:a16="http://schemas.microsoft.com/office/drawing/2014/main" val="721352558"/>
                    </a:ext>
                  </a:extLst>
                </a:gridCol>
                <a:gridCol w="1206134">
                  <a:extLst>
                    <a:ext uri="{9D8B030D-6E8A-4147-A177-3AD203B41FA5}">
                      <a16:colId xmlns:a16="http://schemas.microsoft.com/office/drawing/2014/main" val="1626612177"/>
                    </a:ext>
                  </a:extLst>
                </a:gridCol>
                <a:gridCol w="1206134">
                  <a:extLst>
                    <a:ext uri="{9D8B030D-6E8A-4147-A177-3AD203B41FA5}">
                      <a16:colId xmlns:a16="http://schemas.microsoft.com/office/drawing/2014/main" val="2934346268"/>
                    </a:ext>
                  </a:extLst>
                </a:gridCol>
                <a:gridCol w="1206134">
                  <a:extLst>
                    <a:ext uri="{9D8B030D-6E8A-4147-A177-3AD203B41FA5}">
                      <a16:colId xmlns:a16="http://schemas.microsoft.com/office/drawing/2014/main" val="1572992565"/>
                    </a:ext>
                  </a:extLst>
                </a:gridCol>
              </a:tblGrid>
              <a:tr h="479031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tr-TR" dirty="0" err="1"/>
                        <a:t>Singularis</a:t>
                      </a:r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0808681"/>
                  </a:ext>
                </a:extLst>
              </a:tr>
              <a:tr h="479031">
                <a:tc>
                  <a:txBody>
                    <a:bodyPr/>
                    <a:lstStyle/>
                    <a:p>
                      <a:r>
                        <a:rPr lang="tr-TR" dirty="0"/>
                        <a:t>casus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Mas.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Fem</a:t>
                      </a:r>
                      <a:r>
                        <a:rPr lang="tr-TR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Neut</a:t>
                      </a:r>
                      <a:r>
                        <a:rPr lang="tr-TR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4470001"/>
                  </a:ext>
                </a:extLst>
              </a:tr>
              <a:tr h="479031">
                <a:tc>
                  <a:txBody>
                    <a:bodyPr/>
                    <a:lstStyle/>
                    <a:p>
                      <a:r>
                        <a:rPr lang="tr-TR" dirty="0" err="1"/>
                        <a:t>Nom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ea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id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4279335"/>
                  </a:ext>
                </a:extLst>
              </a:tr>
              <a:tr h="826821">
                <a:tc>
                  <a:txBody>
                    <a:bodyPr/>
                    <a:lstStyle/>
                    <a:p>
                      <a:r>
                        <a:rPr lang="tr-TR" dirty="0"/>
                        <a:t>Gen.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eius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err="1"/>
                        <a:t>eius</a:t>
                      </a:r>
                      <a:endParaRPr lang="tr-TR" dirty="0"/>
                    </a:p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err="1"/>
                        <a:t>eius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8562934"/>
                  </a:ext>
                </a:extLst>
              </a:tr>
              <a:tr h="479031">
                <a:tc>
                  <a:txBody>
                    <a:bodyPr/>
                    <a:lstStyle/>
                    <a:p>
                      <a:r>
                        <a:rPr lang="tr-TR" dirty="0" err="1"/>
                        <a:t>Dat</a:t>
                      </a:r>
                      <a:r>
                        <a:rPr lang="tr-TR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ei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ei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ei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4347072"/>
                  </a:ext>
                </a:extLst>
              </a:tr>
              <a:tr h="479031">
                <a:tc>
                  <a:txBody>
                    <a:bodyPr/>
                    <a:lstStyle/>
                    <a:p>
                      <a:r>
                        <a:rPr lang="tr-TR" dirty="0" err="1"/>
                        <a:t>Acc</a:t>
                      </a:r>
                      <a:r>
                        <a:rPr lang="tr-TR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eum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eam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id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9455970"/>
                  </a:ext>
                </a:extLst>
              </a:tr>
              <a:tr h="479031">
                <a:tc>
                  <a:txBody>
                    <a:bodyPr/>
                    <a:lstStyle/>
                    <a:p>
                      <a:r>
                        <a:rPr lang="tr-TR" dirty="0" err="1"/>
                        <a:t>Abl</a:t>
                      </a:r>
                      <a:r>
                        <a:rPr lang="tr-TR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eo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ea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eo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423505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Is,ea,Id</a:t>
            </a:r>
            <a:endParaRPr lang="tr-TR" dirty="0"/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21CEC6DA-18D5-E649-A5B9-FB80DE3B8458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292741679"/>
              </p:ext>
            </p:extLst>
          </p:nvPr>
        </p:nvGraphicFramePr>
        <p:xfrm>
          <a:off x="1043608" y="1600200"/>
          <a:ext cx="6264696" cy="34129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6174">
                  <a:extLst>
                    <a:ext uri="{9D8B030D-6E8A-4147-A177-3AD203B41FA5}">
                      <a16:colId xmlns:a16="http://schemas.microsoft.com/office/drawing/2014/main" val="4045827631"/>
                    </a:ext>
                  </a:extLst>
                </a:gridCol>
                <a:gridCol w="1566174">
                  <a:extLst>
                    <a:ext uri="{9D8B030D-6E8A-4147-A177-3AD203B41FA5}">
                      <a16:colId xmlns:a16="http://schemas.microsoft.com/office/drawing/2014/main" val="3693248341"/>
                    </a:ext>
                  </a:extLst>
                </a:gridCol>
                <a:gridCol w="1566174">
                  <a:extLst>
                    <a:ext uri="{9D8B030D-6E8A-4147-A177-3AD203B41FA5}">
                      <a16:colId xmlns:a16="http://schemas.microsoft.com/office/drawing/2014/main" val="2911064248"/>
                    </a:ext>
                  </a:extLst>
                </a:gridCol>
                <a:gridCol w="1566174">
                  <a:extLst>
                    <a:ext uri="{9D8B030D-6E8A-4147-A177-3AD203B41FA5}">
                      <a16:colId xmlns:a16="http://schemas.microsoft.com/office/drawing/2014/main" val="174995522"/>
                    </a:ext>
                  </a:extLst>
                </a:gridCol>
              </a:tblGrid>
              <a:tr h="487568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tr-TR" dirty="0" err="1"/>
                        <a:t>Pluralis</a:t>
                      </a:r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2101119"/>
                  </a:ext>
                </a:extLst>
              </a:tr>
              <a:tr h="487568">
                <a:tc>
                  <a:txBody>
                    <a:bodyPr/>
                    <a:lstStyle/>
                    <a:p>
                      <a:r>
                        <a:rPr lang="tr-TR" dirty="0"/>
                        <a:t>casus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Mas.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Fem</a:t>
                      </a:r>
                      <a:r>
                        <a:rPr lang="tr-TR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Neut</a:t>
                      </a:r>
                      <a:r>
                        <a:rPr lang="tr-TR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0399344"/>
                  </a:ext>
                </a:extLst>
              </a:tr>
              <a:tr h="487568">
                <a:tc>
                  <a:txBody>
                    <a:bodyPr/>
                    <a:lstStyle/>
                    <a:p>
                      <a:r>
                        <a:rPr lang="tr-TR" dirty="0" err="1"/>
                        <a:t>Nom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ii/</a:t>
                      </a:r>
                      <a:r>
                        <a:rPr lang="tr-TR" dirty="0" err="1"/>
                        <a:t>ei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eae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ea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8683531"/>
                  </a:ext>
                </a:extLst>
              </a:tr>
              <a:tr h="487568">
                <a:tc>
                  <a:txBody>
                    <a:bodyPr/>
                    <a:lstStyle/>
                    <a:p>
                      <a:r>
                        <a:rPr lang="tr-TR" dirty="0"/>
                        <a:t>Gen.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eorum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err="1"/>
                        <a:t>earum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err="1"/>
                        <a:t>eorum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2368435"/>
                  </a:ext>
                </a:extLst>
              </a:tr>
              <a:tr h="487568">
                <a:tc>
                  <a:txBody>
                    <a:bodyPr/>
                    <a:lstStyle/>
                    <a:p>
                      <a:r>
                        <a:rPr lang="tr-TR" dirty="0" err="1"/>
                        <a:t>Dat</a:t>
                      </a:r>
                      <a:r>
                        <a:rPr lang="tr-TR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eis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eis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eis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1403393"/>
                  </a:ext>
                </a:extLst>
              </a:tr>
              <a:tr h="487568">
                <a:tc>
                  <a:txBody>
                    <a:bodyPr/>
                    <a:lstStyle/>
                    <a:p>
                      <a:r>
                        <a:rPr lang="tr-TR" dirty="0" err="1"/>
                        <a:t>Acc</a:t>
                      </a:r>
                      <a:r>
                        <a:rPr lang="tr-TR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eos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eas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ea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9373551"/>
                  </a:ext>
                </a:extLst>
              </a:tr>
              <a:tr h="487568">
                <a:tc>
                  <a:txBody>
                    <a:bodyPr/>
                    <a:lstStyle/>
                    <a:p>
                      <a:r>
                        <a:rPr lang="tr-TR" dirty="0" err="1"/>
                        <a:t>Abl</a:t>
                      </a:r>
                      <a:r>
                        <a:rPr lang="tr-TR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eis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eis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eis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723141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ılle,ılla,ıllud</a:t>
            </a:r>
            <a:endParaRPr lang="tr-TR" dirty="0"/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1ABBBFEE-D7E6-D549-B8B9-2A6A4B5715BF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205830303"/>
              </p:ext>
            </p:extLst>
          </p:nvPr>
        </p:nvGraphicFramePr>
        <p:xfrm>
          <a:off x="1187624" y="1600200"/>
          <a:ext cx="5832648" cy="35569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8162">
                  <a:extLst>
                    <a:ext uri="{9D8B030D-6E8A-4147-A177-3AD203B41FA5}">
                      <a16:colId xmlns:a16="http://schemas.microsoft.com/office/drawing/2014/main" val="839747017"/>
                    </a:ext>
                  </a:extLst>
                </a:gridCol>
                <a:gridCol w="1458162">
                  <a:extLst>
                    <a:ext uri="{9D8B030D-6E8A-4147-A177-3AD203B41FA5}">
                      <a16:colId xmlns:a16="http://schemas.microsoft.com/office/drawing/2014/main" val="2654083051"/>
                    </a:ext>
                  </a:extLst>
                </a:gridCol>
                <a:gridCol w="1458162">
                  <a:extLst>
                    <a:ext uri="{9D8B030D-6E8A-4147-A177-3AD203B41FA5}">
                      <a16:colId xmlns:a16="http://schemas.microsoft.com/office/drawing/2014/main" val="3640468283"/>
                    </a:ext>
                  </a:extLst>
                </a:gridCol>
                <a:gridCol w="1458162">
                  <a:extLst>
                    <a:ext uri="{9D8B030D-6E8A-4147-A177-3AD203B41FA5}">
                      <a16:colId xmlns:a16="http://schemas.microsoft.com/office/drawing/2014/main" val="2981610844"/>
                    </a:ext>
                  </a:extLst>
                </a:gridCol>
              </a:tblGrid>
              <a:tr h="508142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tr-TR" dirty="0" err="1"/>
                        <a:t>Singularis</a:t>
                      </a:r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9714147"/>
                  </a:ext>
                </a:extLst>
              </a:tr>
              <a:tr h="508142">
                <a:tc>
                  <a:txBody>
                    <a:bodyPr/>
                    <a:lstStyle/>
                    <a:p>
                      <a:r>
                        <a:rPr lang="tr-TR" dirty="0"/>
                        <a:t>Casus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Mas.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Fem</a:t>
                      </a:r>
                      <a:r>
                        <a:rPr lang="tr-TR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Neut</a:t>
                      </a:r>
                      <a:r>
                        <a:rPr lang="tr-TR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5526958"/>
                  </a:ext>
                </a:extLst>
              </a:tr>
              <a:tr h="508142">
                <a:tc>
                  <a:txBody>
                    <a:bodyPr/>
                    <a:lstStyle/>
                    <a:p>
                      <a:r>
                        <a:rPr lang="tr-TR" dirty="0" err="1"/>
                        <a:t>Nom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ille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illa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illud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8104413"/>
                  </a:ext>
                </a:extLst>
              </a:tr>
              <a:tr h="508142">
                <a:tc>
                  <a:txBody>
                    <a:bodyPr/>
                    <a:lstStyle/>
                    <a:p>
                      <a:r>
                        <a:rPr lang="tr-TR" dirty="0"/>
                        <a:t>Gen.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illius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illius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illius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722338"/>
                  </a:ext>
                </a:extLst>
              </a:tr>
              <a:tr h="508142">
                <a:tc>
                  <a:txBody>
                    <a:bodyPr/>
                    <a:lstStyle/>
                    <a:p>
                      <a:r>
                        <a:rPr lang="tr-TR" dirty="0" err="1"/>
                        <a:t>Dat</a:t>
                      </a:r>
                      <a:r>
                        <a:rPr lang="tr-TR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illi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illi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illi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575839"/>
                  </a:ext>
                </a:extLst>
              </a:tr>
              <a:tr h="508142">
                <a:tc>
                  <a:txBody>
                    <a:bodyPr/>
                    <a:lstStyle/>
                    <a:p>
                      <a:r>
                        <a:rPr lang="tr-TR" dirty="0" err="1"/>
                        <a:t>Acc</a:t>
                      </a:r>
                      <a:r>
                        <a:rPr lang="tr-TR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illum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illam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illud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5232001"/>
                  </a:ext>
                </a:extLst>
              </a:tr>
              <a:tr h="508142">
                <a:tc>
                  <a:txBody>
                    <a:bodyPr/>
                    <a:lstStyle/>
                    <a:p>
                      <a:r>
                        <a:rPr lang="tr-TR" dirty="0" err="1"/>
                        <a:t>Abl</a:t>
                      </a:r>
                      <a:r>
                        <a:rPr lang="tr-TR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illo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illa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illo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762852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3C5CA81-94FB-1D42-8436-81FFB7654E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1A8A5126-7E73-D44A-BDDA-2EFB24A8BD5A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586458208"/>
              </p:ext>
            </p:extLst>
          </p:nvPr>
        </p:nvGraphicFramePr>
        <p:xfrm>
          <a:off x="1331640" y="1600200"/>
          <a:ext cx="5616624" cy="35569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4156">
                  <a:extLst>
                    <a:ext uri="{9D8B030D-6E8A-4147-A177-3AD203B41FA5}">
                      <a16:colId xmlns:a16="http://schemas.microsoft.com/office/drawing/2014/main" val="1606236833"/>
                    </a:ext>
                  </a:extLst>
                </a:gridCol>
                <a:gridCol w="1404156">
                  <a:extLst>
                    <a:ext uri="{9D8B030D-6E8A-4147-A177-3AD203B41FA5}">
                      <a16:colId xmlns:a16="http://schemas.microsoft.com/office/drawing/2014/main" val="3297366076"/>
                    </a:ext>
                  </a:extLst>
                </a:gridCol>
                <a:gridCol w="1404156">
                  <a:extLst>
                    <a:ext uri="{9D8B030D-6E8A-4147-A177-3AD203B41FA5}">
                      <a16:colId xmlns:a16="http://schemas.microsoft.com/office/drawing/2014/main" val="3977592104"/>
                    </a:ext>
                  </a:extLst>
                </a:gridCol>
                <a:gridCol w="1404156">
                  <a:extLst>
                    <a:ext uri="{9D8B030D-6E8A-4147-A177-3AD203B41FA5}">
                      <a16:colId xmlns:a16="http://schemas.microsoft.com/office/drawing/2014/main" val="3507905375"/>
                    </a:ext>
                  </a:extLst>
                </a:gridCol>
              </a:tblGrid>
              <a:tr h="508142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tr-TR" dirty="0" err="1"/>
                        <a:t>Pluralis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5808727"/>
                  </a:ext>
                </a:extLst>
              </a:tr>
              <a:tr h="508142">
                <a:tc>
                  <a:txBody>
                    <a:bodyPr/>
                    <a:lstStyle/>
                    <a:p>
                      <a:r>
                        <a:rPr lang="tr-TR" dirty="0"/>
                        <a:t>Casus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Mas.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Fem</a:t>
                      </a:r>
                      <a:r>
                        <a:rPr lang="tr-TR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Neut</a:t>
                      </a:r>
                      <a:r>
                        <a:rPr lang="tr-TR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2169394"/>
                  </a:ext>
                </a:extLst>
              </a:tr>
              <a:tr h="508142">
                <a:tc>
                  <a:txBody>
                    <a:bodyPr/>
                    <a:lstStyle/>
                    <a:p>
                      <a:r>
                        <a:rPr lang="tr-TR" dirty="0" err="1"/>
                        <a:t>Nom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illi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illae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illa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147860"/>
                  </a:ext>
                </a:extLst>
              </a:tr>
              <a:tr h="508142">
                <a:tc>
                  <a:txBody>
                    <a:bodyPr/>
                    <a:lstStyle/>
                    <a:p>
                      <a:r>
                        <a:rPr lang="tr-TR" dirty="0"/>
                        <a:t>Gen.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illorum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illarum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illorum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2290200"/>
                  </a:ext>
                </a:extLst>
              </a:tr>
              <a:tr h="508142">
                <a:tc>
                  <a:txBody>
                    <a:bodyPr/>
                    <a:lstStyle/>
                    <a:p>
                      <a:r>
                        <a:rPr lang="tr-TR" dirty="0" err="1"/>
                        <a:t>Dat</a:t>
                      </a:r>
                      <a:r>
                        <a:rPr lang="tr-TR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illis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err="1"/>
                        <a:t>illis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err="1"/>
                        <a:t>illis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7778216"/>
                  </a:ext>
                </a:extLst>
              </a:tr>
              <a:tr h="508142">
                <a:tc>
                  <a:txBody>
                    <a:bodyPr/>
                    <a:lstStyle/>
                    <a:p>
                      <a:r>
                        <a:rPr lang="tr-TR" dirty="0" err="1"/>
                        <a:t>Acc</a:t>
                      </a:r>
                      <a:r>
                        <a:rPr lang="tr-TR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illos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illas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illa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5852454"/>
                  </a:ext>
                </a:extLst>
              </a:tr>
              <a:tr h="508142">
                <a:tc>
                  <a:txBody>
                    <a:bodyPr/>
                    <a:lstStyle/>
                    <a:p>
                      <a:r>
                        <a:rPr lang="tr-TR" dirty="0" err="1"/>
                        <a:t>Abl</a:t>
                      </a:r>
                      <a:r>
                        <a:rPr lang="tr-TR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illis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illis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illis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67743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49486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66</TotalTime>
  <Words>341</Words>
  <Application>Microsoft Macintosh PowerPoint</Application>
  <PresentationFormat>Ekran Gösterisi (4:3)</PresentationFormat>
  <Paragraphs>173</Paragraphs>
  <Slides>9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4" baseType="lpstr">
      <vt:lpstr>Calibri</vt:lpstr>
      <vt:lpstr>Century Schoolbook</vt:lpstr>
      <vt:lpstr>Wingdings</vt:lpstr>
      <vt:lpstr>Wingdings 2</vt:lpstr>
      <vt:lpstr>Cumba</vt:lpstr>
      <vt:lpstr>LATİN DİLİ I</vt:lpstr>
      <vt:lpstr>PRONOMEN (ZAMİR)</vt:lpstr>
      <vt:lpstr>ŞAHIS ZAMİRLERİ</vt:lpstr>
      <vt:lpstr>ŞAHIS ZAMİRLERİ</vt:lpstr>
      <vt:lpstr>PowerPoint Sunusu</vt:lpstr>
      <vt:lpstr>Is,ea,Id</vt:lpstr>
      <vt:lpstr>Is,ea,Id</vt:lpstr>
      <vt:lpstr>ılle,ılla,ıllud</vt:lpstr>
      <vt:lpstr>PowerPoint Sunusu</vt:lpstr>
    </vt:vector>
  </TitlesOfParts>
  <Company>DTCF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LATİN DİLİ I</dc:title>
  <dc:creator>Kullanıcı</dc:creator>
  <cp:lastModifiedBy>rukiye ozturk</cp:lastModifiedBy>
  <cp:revision>10</cp:revision>
  <dcterms:created xsi:type="dcterms:W3CDTF">2020-02-06T13:29:11Z</dcterms:created>
  <dcterms:modified xsi:type="dcterms:W3CDTF">2020-02-06T21:29:49Z</dcterms:modified>
</cp:coreProperties>
</file>