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C80E-BAB4-4946-B78B-92D439784CF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32120-AD5F-45A9-B904-E449F7F6FB3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*Şahıs zamirlerinin </a:t>
            </a:r>
            <a:r>
              <a:rPr lang="tr-TR" dirty="0" err="1"/>
              <a:t>genetivus’u</a:t>
            </a:r>
            <a:r>
              <a:rPr lang="tr-TR" dirty="0"/>
              <a:t> yerine genellikle mülkiyet sıfatları kullanılır.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32120-AD5F-45A9-B904-E449F7F6FB34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EEFC54-53C3-4ABA-B919-A22393841048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D5D571-852E-4F94-AECC-814C7ED17ED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PRONOMEN (ZAMİR)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Zamirler ismin yerini tutan sözcüklerdir.</a:t>
            </a:r>
          </a:p>
          <a:p>
            <a:endParaRPr lang="tr-TR" dirty="0"/>
          </a:p>
          <a:p>
            <a:r>
              <a:rPr lang="tr-TR" dirty="0"/>
              <a:t>Genelde cümlelerdeki sözcük tekrarlarını önlemek amacıyla kullanılır.</a:t>
            </a:r>
          </a:p>
          <a:p>
            <a:endParaRPr lang="tr-TR" dirty="0"/>
          </a:p>
          <a:p>
            <a:r>
              <a:rPr lang="tr-TR" dirty="0"/>
              <a:t>Latincede zamirlerin şahıs zamirleri, mülkiyet zamirleri,işaret zamirleri, ilgi zamirleri, soru zamirleri gibi türleri vardır.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ŞAHIS ZAMİRLERİ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8061645"/>
              </p:ext>
            </p:extLst>
          </p:nvPr>
        </p:nvGraphicFramePr>
        <p:xfrm>
          <a:off x="457200" y="1641088"/>
          <a:ext cx="7467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3954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Ego: 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tu: 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870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870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Mei</a:t>
                      </a:r>
                      <a:r>
                        <a:rPr lang="tr-TR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Benim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Tui</a:t>
                      </a:r>
                      <a:r>
                        <a:rPr lang="tr-TR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senin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419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Mihi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Bana/benim için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Tibi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Sana/senin için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870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Beni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954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2555776" y="4505637"/>
            <a:ext cx="4302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*Şahıs zamirlerinin </a:t>
            </a:r>
            <a:r>
              <a:rPr lang="tr-TR" dirty="0" err="1"/>
              <a:t>genetivus’u</a:t>
            </a:r>
            <a:r>
              <a:rPr lang="tr-TR" dirty="0"/>
              <a:t> yerine genellikle mülkiyet sıfatları kullanılır.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ŞAHIS ZAMİRLERİ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586216" cy="250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3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Nos</a:t>
                      </a:r>
                      <a:r>
                        <a:rPr lang="tr-TR" dirty="0"/>
                        <a:t>: biz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Vos</a:t>
                      </a:r>
                      <a:r>
                        <a:rPr lang="tr-TR" dirty="0"/>
                        <a:t>: siz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40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Nostri</a:t>
                      </a:r>
                      <a:r>
                        <a:rPr lang="tr-TR" dirty="0"/>
                        <a:t>/</a:t>
                      </a:r>
                      <a:r>
                        <a:rPr lang="tr-TR" dirty="0" err="1"/>
                        <a:t>nostrum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Bizim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Vostri</a:t>
                      </a:r>
                      <a:r>
                        <a:rPr lang="tr-TR" dirty="0"/>
                        <a:t>/</a:t>
                      </a:r>
                      <a:r>
                        <a:rPr lang="tr-TR" dirty="0" err="1"/>
                        <a:t>vostrum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Sizin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Nobis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Bize/bizim için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Vobis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Size/sizin için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sizi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nobis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vobis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 rot="10800000" flipV="1">
            <a:off x="2164014" y="4538896"/>
            <a:ext cx="4364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*Şahıs zamirlerinin </a:t>
            </a:r>
            <a:r>
              <a:rPr lang="tr-TR" dirty="0" err="1"/>
              <a:t>genetivus’u</a:t>
            </a:r>
            <a:r>
              <a:rPr lang="tr-TR" dirty="0"/>
              <a:t> yerine genellikle mülkiyet sıfatları kullanılır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Örnekler:</a:t>
            </a:r>
          </a:p>
          <a:p>
            <a:pPr>
              <a:lnSpc>
                <a:spcPct val="150000"/>
              </a:lnSpc>
            </a:pPr>
            <a:r>
              <a:rPr lang="tr-TR" dirty="0"/>
              <a:t>Ego </a:t>
            </a:r>
            <a:r>
              <a:rPr lang="tr-TR" dirty="0" err="1"/>
              <a:t>sum</a:t>
            </a:r>
            <a:r>
              <a:rPr lang="tr-TR" dirty="0"/>
              <a:t> </a:t>
            </a:r>
            <a:r>
              <a:rPr lang="tr-TR" dirty="0" err="1"/>
              <a:t>magistra</a:t>
            </a:r>
            <a:r>
              <a:rPr lang="tr-TR" dirty="0"/>
              <a:t>: ben bir öğretmenim.</a:t>
            </a:r>
          </a:p>
          <a:p>
            <a:pPr>
              <a:lnSpc>
                <a:spcPct val="150000"/>
              </a:lnSpc>
            </a:pPr>
            <a:r>
              <a:rPr lang="tr-TR" dirty="0"/>
              <a:t>Tu es </a:t>
            </a:r>
            <a:r>
              <a:rPr lang="tr-TR" dirty="0" err="1"/>
              <a:t>agricola</a:t>
            </a:r>
            <a:r>
              <a:rPr lang="tr-TR" dirty="0"/>
              <a:t>: sen bir çiftçisin.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Nos</a:t>
            </a:r>
            <a:r>
              <a:rPr lang="tr-TR" dirty="0"/>
              <a:t> </a:t>
            </a:r>
            <a:r>
              <a:rPr lang="tr-TR" dirty="0" err="1"/>
              <a:t>sumus</a:t>
            </a:r>
            <a:r>
              <a:rPr lang="tr-TR" dirty="0"/>
              <a:t> </a:t>
            </a:r>
            <a:r>
              <a:rPr lang="tr-TR" dirty="0" err="1"/>
              <a:t>discipuli</a:t>
            </a:r>
            <a:r>
              <a:rPr lang="tr-TR" dirty="0"/>
              <a:t>: Bizler birer öğrenciyiz.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Vos</a:t>
            </a:r>
            <a:r>
              <a:rPr lang="tr-TR" dirty="0"/>
              <a:t> </a:t>
            </a:r>
            <a:r>
              <a:rPr lang="tr-TR" dirty="0" err="1"/>
              <a:t>erant</a:t>
            </a:r>
            <a:r>
              <a:rPr lang="tr-TR" dirty="0"/>
              <a:t> </a:t>
            </a:r>
            <a:r>
              <a:rPr lang="tr-TR" dirty="0" err="1"/>
              <a:t>aegri</a:t>
            </a:r>
            <a:r>
              <a:rPr lang="tr-TR" dirty="0"/>
              <a:t>: sizler hastaydınız.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Is,ea,Id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C7C2C53C-84F5-7545-8845-3002035885D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3888952"/>
              </p:ext>
            </p:extLst>
          </p:nvPr>
        </p:nvGraphicFramePr>
        <p:xfrm>
          <a:off x="1331640" y="1600200"/>
          <a:ext cx="4824536" cy="3701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34">
                  <a:extLst>
                    <a:ext uri="{9D8B030D-6E8A-4147-A177-3AD203B41FA5}">
                      <a16:colId xmlns:a16="http://schemas.microsoft.com/office/drawing/2014/main" val="721352558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626612177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2934346268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572992565"/>
                    </a:ext>
                  </a:extLst>
                </a:gridCol>
              </a:tblGrid>
              <a:tr h="47903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tr-TR" dirty="0" err="1"/>
                        <a:t>Singularis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808681"/>
                  </a:ext>
                </a:extLst>
              </a:tr>
              <a:tr h="479031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70001"/>
                  </a:ext>
                </a:extLst>
              </a:tr>
              <a:tr h="479031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id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279335"/>
                  </a:ext>
                </a:extLst>
              </a:tr>
              <a:tr h="826821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eius</a:t>
                      </a:r>
                      <a:endParaRPr lang="tr-TR" dirty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eius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562934"/>
                  </a:ext>
                </a:extLst>
              </a:tr>
              <a:tr h="479031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347072"/>
                  </a:ext>
                </a:extLst>
              </a:tr>
              <a:tr h="479031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id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55970"/>
                  </a:ext>
                </a:extLst>
              </a:tr>
              <a:tr h="479031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eo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2350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Is,ea,Id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21CEC6DA-18D5-E649-A5B9-FB80DE3B845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92741679"/>
              </p:ext>
            </p:extLst>
          </p:nvPr>
        </p:nvGraphicFramePr>
        <p:xfrm>
          <a:off x="1043608" y="1600200"/>
          <a:ext cx="6264696" cy="3412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174">
                  <a:extLst>
                    <a:ext uri="{9D8B030D-6E8A-4147-A177-3AD203B41FA5}">
                      <a16:colId xmlns:a16="http://schemas.microsoft.com/office/drawing/2014/main" val="4045827631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val="3693248341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val="2911064248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val="174995522"/>
                    </a:ext>
                  </a:extLst>
                </a:gridCol>
              </a:tblGrid>
              <a:tr h="487568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Pluralis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1119"/>
                  </a:ext>
                </a:extLst>
              </a:tr>
              <a:tr h="487568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399344"/>
                  </a:ext>
                </a:extLst>
              </a:tr>
              <a:tr h="487568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ii/</a:t>
                      </a:r>
                      <a:r>
                        <a:rPr lang="tr-TR" dirty="0" err="1"/>
                        <a:t>ei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683531"/>
                  </a:ext>
                </a:extLst>
              </a:tr>
              <a:tr h="487568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eorum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earum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eorum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68435"/>
                  </a:ext>
                </a:extLst>
              </a:tr>
              <a:tr h="487568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403393"/>
                  </a:ext>
                </a:extLst>
              </a:tr>
              <a:tr h="487568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eos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373551"/>
                  </a:ext>
                </a:extLst>
              </a:tr>
              <a:tr h="487568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eis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2314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ılle,ılla,ıllud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1ABBBFEE-D7E6-D549-B8B9-2A6A4B5715B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5830303"/>
              </p:ext>
            </p:extLst>
          </p:nvPr>
        </p:nvGraphicFramePr>
        <p:xfrm>
          <a:off x="1187624" y="1600200"/>
          <a:ext cx="5832648" cy="3556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162">
                  <a:extLst>
                    <a:ext uri="{9D8B030D-6E8A-4147-A177-3AD203B41FA5}">
                      <a16:colId xmlns:a16="http://schemas.microsoft.com/office/drawing/2014/main" val="839747017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2654083051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3640468283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2981610844"/>
                    </a:ext>
                  </a:extLst>
                </a:gridCol>
              </a:tblGrid>
              <a:tr h="50814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Singularis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714147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526958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illud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104413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illius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22338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illi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illi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75839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illud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232001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illo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285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C5CA81-94FB-1D42-8436-81FFB7654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1A8A5126-7E73-D44A-BDDA-2EFB24A8BD5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6458208"/>
              </p:ext>
            </p:extLst>
          </p:nvPr>
        </p:nvGraphicFramePr>
        <p:xfrm>
          <a:off x="1331640" y="1600200"/>
          <a:ext cx="5616624" cy="3556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>
                  <a:extLst>
                    <a:ext uri="{9D8B030D-6E8A-4147-A177-3AD203B41FA5}">
                      <a16:colId xmlns:a16="http://schemas.microsoft.com/office/drawing/2014/main" val="1606236833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3297366076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3977592104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3507905375"/>
                    </a:ext>
                  </a:extLst>
                </a:gridCol>
              </a:tblGrid>
              <a:tr h="50814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Pluralis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808727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/>
                        <a:t>Casus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Fem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Neut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169394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 err="1"/>
                        <a:t>Nom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illae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47860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/>
                        <a:t>Gen.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illorum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illarum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illorum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90200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 err="1"/>
                        <a:t>Dat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778216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 err="1"/>
                        <a:t>Acc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illos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illas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852454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r>
                        <a:rPr lang="tr-TR" dirty="0" err="1"/>
                        <a:t>Abl</a:t>
                      </a:r>
                      <a:r>
                        <a:rPr lang="tr-TR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illis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77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948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341</Words>
  <Application>Microsoft Macintosh PowerPoint</Application>
  <PresentationFormat>Ekran Gösterisi (4:3)</PresentationFormat>
  <Paragraphs>173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Cumba</vt:lpstr>
      <vt:lpstr>LATİN DİLİ I</vt:lpstr>
      <vt:lpstr>PRONOMEN (ZAMİR)</vt:lpstr>
      <vt:lpstr>ŞAHIS ZAMİRLERİ</vt:lpstr>
      <vt:lpstr>ŞAHIS ZAMİRLERİ</vt:lpstr>
      <vt:lpstr>PowerPoint Sunusu</vt:lpstr>
      <vt:lpstr>Is,ea,Id</vt:lpstr>
      <vt:lpstr>Is,ea,Id</vt:lpstr>
      <vt:lpstr>ılle,ılla,ıllud</vt:lpstr>
      <vt:lpstr>PowerPoint Sunusu</vt:lpstr>
    </vt:vector>
  </TitlesOfParts>
  <Company>DTCF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rukiye ozturk</cp:lastModifiedBy>
  <cp:revision>10</cp:revision>
  <dcterms:created xsi:type="dcterms:W3CDTF">2020-02-06T13:29:11Z</dcterms:created>
  <dcterms:modified xsi:type="dcterms:W3CDTF">2020-02-06T21:29:49Z</dcterms:modified>
</cp:coreProperties>
</file>